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60" r:id="rId2"/>
    <p:sldId id="267" r:id="rId3"/>
    <p:sldId id="268" r:id="rId4"/>
    <p:sldId id="269" r:id="rId5"/>
    <p:sldId id="270" r:id="rId6"/>
    <p:sldId id="271" r:id="rId7"/>
    <p:sldId id="283" r:id="rId8"/>
    <p:sldId id="273" r:id="rId9"/>
    <p:sldId id="282" r:id="rId10"/>
    <p:sldId id="284" r:id="rId11"/>
    <p:sldId id="285" r:id="rId12"/>
    <p:sldId id="280" r:id="rId13"/>
    <p:sldId id="286" r:id="rId14"/>
    <p:sldId id="289" r:id="rId15"/>
    <p:sldId id="276" r:id="rId16"/>
    <p:sldId id="287" r:id="rId17"/>
    <p:sldId id="277" r:id="rId18"/>
    <p:sldId id="290" r:id="rId19"/>
    <p:sldId id="288" r:id="rId20"/>
    <p:sldId id="291" r:id="rId21"/>
    <p:sldId id="292"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0100F"/>
    <a:srgbClr val="FDFDFD"/>
    <a:srgbClr val="FFFFFF"/>
    <a:srgbClr val="706F75"/>
    <a:srgbClr val="AACE84"/>
    <a:srgbClr val="0F16AC"/>
    <a:srgbClr val="91FB97"/>
    <a:srgbClr val="747474"/>
    <a:srgbClr val="FF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93" autoAdjust="0"/>
    <p:restoredTop sz="94660" autoAdjust="0"/>
  </p:normalViewPr>
  <p:slideViewPr>
    <p:cSldViewPr snapToGrid="0">
      <p:cViewPr varScale="1">
        <p:scale>
          <a:sx n="66" d="100"/>
          <a:sy n="66" d="100"/>
        </p:scale>
        <p:origin x="1170"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2" d="100"/>
          <a:sy n="112" d="100"/>
        </p:scale>
        <p:origin x="128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Foltz" userId="0eea48f6f24b6e2e" providerId="LiveId" clId="{6BF953BF-12F3-4A21-9FC7-1717B5368FC8}"/>
    <pc:docChg chg="custSel modSld">
      <pc:chgData name="Lauren Foltz" userId="0eea48f6f24b6e2e" providerId="LiveId" clId="{6BF953BF-12F3-4A21-9FC7-1717B5368FC8}" dt="2018-09-23T18:27:20.396" v="77" actId="1076"/>
      <pc:docMkLst>
        <pc:docMk/>
      </pc:docMkLst>
      <pc:sldChg chg="addSp delSp modSp">
        <pc:chgData name="Lauren Foltz" userId="0eea48f6f24b6e2e" providerId="LiveId" clId="{6BF953BF-12F3-4A21-9FC7-1717B5368FC8}" dt="2018-09-23T18:27:20.396" v="77" actId="1076"/>
        <pc:sldMkLst>
          <pc:docMk/>
          <pc:sldMk cId="2526489288" sldId="277"/>
        </pc:sldMkLst>
        <pc:picChg chg="del">
          <ac:chgData name="Lauren Foltz" userId="0eea48f6f24b6e2e" providerId="LiveId" clId="{6BF953BF-12F3-4A21-9FC7-1717B5368FC8}" dt="2018-09-23T18:07:05.501" v="40" actId="478"/>
          <ac:picMkLst>
            <pc:docMk/>
            <pc:sldMk cId="2526489288" sldId="277"/>
            <ac:picMk id="3" creationId="{51A5F380-7FCD-4F5A-A47B-920F5D240136}"/>
          </ac:picMkLst>
        </pc:picChg>
        <pc:picChg chg="add mod">
          <ac:chgData name="Lauren Foltz" userId="0eea48f6f24b6e2e" providerId="LiveId" clId="{6BF953BF-12F3-4A21-9FC7-1717B5368FC8}" dt="2018-09-23T18:07:30.920" v="51" actId="1076"/>
          <ac:picMkLst>
            <pc:docMk/>
            <pc:sldMk cId="2526489288" sldId="277"/>
            <ac:picMk id="5" creationId="{22D3194B-5918-4980-8D8B-8D0EE92E6043}"/>
          </ac:picMkLst>
        </pc:picChg>
        <pc:picChg chg="del">
          <ac:chgData name="Lauren Foltz" userId="0eea48f6f24b6e2e" providerId="LiveId" clId="{6BF953BF-12F3-4A21-9FC7-1717B5368FC8}" dt="2018-09-23T18:07:19.580" v="46" actId="478"/>
          <ac:picMkLst>
            <pc:docMk/>
            <pc:sldMk cId="2526489288" sldId="277"/>
            <ac:picMk id="6" creationId="{F1EF06FA-E183-4FEA-94A5-254CD7A20645}"/>
          </ac:picMkLst>
        </pc:picChg>
        <pc:picChg chg="add del mod">
          <ac:chgData name="Lauren Foltz" userId="0eea48f6f24b6e2e" providerId="LiveId" clId="{6BF953BF-12F3-4A21-9FC7-1717B5368FC8}" dt="2018-09-23T18:09:12.961" v="57" actId="478"/>
          <ac:picMkLst>
            <pc:docMk/>
            <pc:sldMk cId="2526489288" sldId="277"/>
            <ac:picMk id="8" creationId="{574AB629-6ECC-4030-8882-8DDB526F7590}"/>
          </ac:picMkLst>
        </pc:picChg>
        <pc:picChg chg="add mod">
          <ac:chgData name="Lauren Foltz" userId="0eea48f6f24b6e2e" providerId="LiveId" clId="{6BF953BF-12F3-4A21-9FC7-1717B5368FC8}" dt="2018-09-23T18:27:20.396" v="77" actId="1076"/>
          <ac:picMkLst>
            <pc:docMk/>
            <pc:sldMk cId="2526489288" sldId="277"/>
            <ac:picMk id="9" creationId="{82E3E280-9C43-49A3-92D7-2A436F06F9BC}"/>
          </ac:picMkLst>
        </pc:picChg>
      </pc:sldChg>
      <pc:sldChg chg="addSp delSp modSp">
        <pc:chgData name="Lauren Foltz" userId="0eea48f6f24b6e2e" providerId="LiveId" clId="{6BF953BF-12F3-4A21-9FC7-1717B5368FC8}" dt="2018-09-23T18:18:51.256" v="65" actId="1076"/>
        <pc:sldMkLst>
          <pc:docMk/>
          <pc:sldMk cId="1584956639" sldId="288"/>
        </pc:sldMkLst>
        <pc:picChg chg="add mod">
          <ac:chgData name="Lauren Foltz" userId="0eea48f6f24b6e2e" providerId="LiveId" clId="{6BF953BF-12F3-4A21-9FC7-1717B5368FC8}" dt="2018-09-23T18:18:51.256" v="65" actId="1076"/>
          <ac:picMkLst>
            <pc:docMk/>
            <pc:sldMk cId="1584956639" sldId="288"/>
            <ac:picMk id="2" creationId="{0DDA9794-66DE-4EED-AD3A-77B730892361}"/>
          </ac:picMkLst>
        </pc:picChg>
        <pc:picChg chg="del">
          <ac:chgData name="Lauren Foltz" userId="0eea48f6f24b6e2e" providerId="LiveId" clId="{6BF953BF-12F3-4A21-9FC7-1717B5368FC8}" dt="2018-09-23T18:18:44.236" v="62" actId="478"/>
          <ac:picMkLst>
            <pc:docMk/>
            <pc:sldMk cId="1584956639" sldId="288"/>
            <ac:picMk id="5" creationId="{9AEE0564-302A-496D-827B-0D861B8BDEDB}"/>
          </ac:picMkLst>
        </pc:picChg>
      </pc:sldChg>
      <pc:sldChg chg="modSp">
        <pc:chgData name="Lauren Foltz" userId="0eea48f6f24b6e2e" providerId="LiveId" clId="{6BF953BF-12F3-4A21-9FC7-1717B5368FC8}" dt="2018-09-23T17:50:23.835" v="39" actId="20577"/>
        <pc:sldMkLst>
          <pc:docMk/>
          <pc:sldMk cId="3545185256" sldId="290"/>
        </pc:sldMkLst>
        <pc:spChg chg="mod">
          <ac:chgData name="Lauren Foltz" userId="0eea48f6f24b6e2e" providerId="LiveId" clId="{6BF953BF-12F3-4A21-9FC7-1717B5368FC8}" dt="2018-09-23T17:50:23.835" v="39" actId="20577"/>
          <ac:spMkLst>
            <pc:docMk/>
            <pc:sldMk cId="3545185256" sldId="290"/>
            <ac:spMk id="7" creationId="{8B017415-1801-4384-9085-CC6AD61A3B6A}"/>
          </ac:spMkLst>
        </pc:spChg>
      </pc:sldChg>
      <pc:sldChg chg="addSp delSp modSp">
        <pc:chgData name="Lauren Foltz" userId="0eea48f6f24b6e2e" providerId="LiveId" clId="{6BF953BF-12F3-4A21-9FC7-1717B5368FC8}" dt="2018-09-23T18:25:35.179" v="76" actId="1076"/>
        <pc:sldMkLst>
          <pc:docMk/>
          <pc:sldMk cId="3735180365" sldId="291"/>
        </pc:sldMkLst>
        <pc:spChg chg="mod">
          <ac:chgData name="Lauren Foltz" userId="0eea48f6f24b6e2e" providerId="LiveId" clId="{6BF953BF-12F3-4A21-9FC7-1717B5368FC8}" dt="2018-09-23T18:19:44.528" v="70" actId="20577"/>
          <ac:spMkLst>
            <pc:docMk/>
            <pc:sldMk cId="3735180365" sldId="291"/>
            <ac:spMk id="7" creationId="{8B017415-1801-4384-9085-CC6AD61A3B6A}"/>
          </ac:spMkLst>
        </pc:spChg>
        <pc:picChg chg="del">
          <ac:chgData name="Lauren Foltz" userId="0eea48f6f24b6e2e" providerId="LiveId" clId="{6BF953BF-12F3-4A21-9FC7-1717B5368FC8}" dt="2018-09-23T18:18:55.137" v="66" actId="478"/>
          <ac:picMkLst>
            <pc:docMk/>
            <pc:sldMk cId="3735180365" sldId="291"/>
            <ac:picMk id="2" creationId="{1F8874FC-BEDE-4002-8EAF-B1631F41D1CF}"/>
          </ac:picMkLst>
        </pc:picChg>
        <pc:picChg chg="add mod">
          <ac:chgData name="Lauren Foltz" userId="0eea48f6f24b6e2e" providerId="LiveId" clId="{6BF953BF-12F3-4A21-9FC7-1717B5368FC8}" dt="2018-09-23T18:25:35.179" v="76" actId="1076"/>
          <ac:picMkLst>
            <pc:docMk/>
            <pc:sldMk cId="3735180365" sldId="291"/>
            <ac:picMk id="3" creationId="{9227372E-04D6-4B25-99F7-238B096FEC0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2172-D894-4A52-B6BF-21EFB7FE4FD4}" type="datetimeFigureOut">
              <a:rPr lang="en-US" smtClean="0"/>
              <a:t>9/23/2018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B12A3-B0AF-473C-94BA-DDAA5AD018E0}" type="slidenum">
              <a:rPr lang="en-US" smtClean="0"/>
              <a:t>‹#›</a:t>
            </a:fld>
            <a:endParaRPr lang="en-US"/>
          </a:p>
        </p:txBody>
      </p:sp>
    </p:spTree>
    <p:extLst>
      <p:ext uri="{BB962C8B-B14F-4D97-AF65-F5344CB8AC3E}">
        <p14:creationId xmlns:p14="http://schemas.microsoft.com/office/powerpoint/2010/main" val="103394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32A3A-E1C2-42EA-BDD6-305DAB1834E8}" type="datetimeFigureOut">
              <a:rPr lang="en-US" smtClean="0"/>
              <a:t>9/23/2018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A03FD-669F-475F-B08E-D2CB64605A77}" type="slidenum">
              <a:rPr lang="en-US" smtClean="0"/>
              <a:t>‹#›</a:t>
            </a:fld>
            <a:endParaRPr lang="en-US"/>
          </a:p>
        </p:txBody>
      </p:sp>
    </p:spTree>
    <p:extLst>
      <p:ext uri="{BB962C8B-B14F-4D97-AF65-F5344CB8AC3E}">
        <p14:creationId xmlns:p14="http://schemas.microsoft.com/office/powerpoint/2010/main" val="193187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7119607"/>
            <a:ext cx="2057400" cy="365125"/>
          </a:xfrm>
        </p:spPr>
        <p:txBody>
          <a:bodyPr/>
          <a:lstStyle/>
          <a:p>
            <a:fld id="{51BBFFC7-5AFF-4374-B478-E246B74FFF84}" type="datetimeFigureOut">
              <a:rPr lang="en-US" smtClean="0"/>
              <a:t>9/23/2018</a:t>
            </a:fld>
            <a:endParaRPr lang="en-US"/>
          </a:p>
        </p:txBody>
      </p:sp>
      <p:sp>
        <p:nvSpPr>
          <p:cNvPr id="3" name="Footer Placeholder 2"/>
          <p:cNvSpPr>
            <a:spLocks noGrp="1"/>
          </p:cNvSpPr>
          <p:nvPr>
            <p:ph type="ftr" sz="quarter" idx="11"/>
          </p:nvPr>
        </p:nvSpPr>
        <p:spPr>
          <a:xfrm>
            <a:off x="3028950" y="7119608"/>
            <a:ext cx="3086100" cy="365125"/>
          </a:xfrm>
        </p:spPr>
        <p:txBody>
          <a:bodyPr/>
          <a:lstStyle/>
          <a:p>
            <a:endParaRPr lang="en-US"/>
          </a:p>
        </p:txBody>
      </p:sp>
      <p:sp>
        <p:nvSpPr>
          <p:cNvPr id="4" name="Slide Number Placeholder 3"/>
          <p:cNvSpPr>
            <a:spLocks noGrp="1"/>
          </p:cNvSpPr>
          <p:nvPr>
            <p:ph type="sldNum" sz="quarter" idx="12"/>
          </p:nvPr>
        </p:nvSpPr>
        <p:spPr>
          <a:xfrm>
            <a:off x="6457950" y="7119608"/>
            <a:ext cx="2057400" cy="365125"/>
          </a:xfrm>
        </p:spPr>
        <p:txBody>
          <a:bodyPr/>
          <a:lstStyle/>
          <a:p>
            <a:fld id="{F2A403D9-1EF9-4D83-8F99-27C64A2CC18F}" type="slidenum">
              <a:rPr lang="en-US" smtClean="0"/>
              <a:t>‹#›</a:t>
            </a:fld>
            <a:endParaRPr lang="en-US"/>
          </a:p>
        </p:txBody>
      </p:sp>
      <p:sp>
        <p:nvSpPr>
          <p:cNvPr id="15" name="Text Placeholder 14">
            <a:extLst>
              <a:ext uri="{FF2B5EF4-FFF2-40B4-BE49-F238E27FC236}">
                <a16:creationId xmlns:a16="http://schemas.microsoft.com/office/drawing/2014/main" id="{A500E624-963B-4788-BA62-1298B9BE706B}"/>
              </a:ext>
            </a:extLst>
          </p:cNvPr>
          <p:cNvSpPr>
            <a:spLocks noGrp="1"/>
          </p:cNvSpPr>
          <p:nvPr>
            <p:ph type="body" sz="quarter" idx="13"/>
          </p:nvPr>
        </p:nvSpPr>
        <p:spPr>
          <a:xfrm>
            <a:off x="778281" y="1367821"/>
            <a:ext cx="7587437" cy="5134996"/>
          </a:xfrm>
          <a:solidFill>
            <a:srgbClr val="FDFDFD">
              <a:alpha val="90000"/>
            </a:srgbClr>
          </a:solidFill>
          <a:effectLst>
            <a:softEdge rad="31750"/>
          </a:effectLst>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7">
            <a:extLst>
              <a:ext uri="{FF2B5EF4-FFF2-40B4-BE49-F238E27FC236}">
                <a16:creationId xmlns:a16="http://schemas.microsoft.com/office/drawing/2014/main" id="{174B34C9-2917-4D01-81E4-CCF5BADADFCD}"/>
              </a:ext>
            </a:extLst>
          </p:cNvPr>
          <p:cNvSpPr>
            <a:spLocks noGrp="1"/>
          </p:cNvSpPr>
          <p:nvPr>
            <p:ph type="body" sz="quarter" idx="14"/>
          </p:nvPr>
        </p:nvSpPr>
        <p:spPr>
          <a:xfrm>
            <a:off x="778281" y="423197"/>
            <a:ext cx="7587438" cy="755700"/>
          </a:xfrm>
          <a:solidFill>
            <a:srgbClr val="706F75"/>
          </a:solidFill>
          <a:ln w="12700">
            <a:solidFill>
              <a:srgbClr val="706F75"/>
            </a:solidFill>
            <a:miter lim="800000"/>
          </a:ln>
          <a:effectLst>
            <a:softEdge rad="31750"/>
          </a:effectLst>
        </p:spPr>
        <p:txBody>
          <a:bodyPr anchor="ctr" anchorCtr="0">
            <a:normAutofit/>
          </a:bodyPr>
          <a:lstStyle>
            <a:lvl1pPr marL="0" indent="0" algn="ctr">
              <a:buNone/>
              <a:defRPr sz="36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Edit Master text styles</a:t>
            </a:r>
          </a:p>
        </p:txBody>
      </p:sp>
    </p:spTree>
    <p:extLst>
      <p:ext uri="{BB962C8B-B14F-4D97-AF65-F5344CB8AC3E}">
        <p14:creationId xmlns:p14="http://schemas.microsoft.com/office/powerpoint/2010/main" val="25695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25258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BBFFC7-5AFF-4374-B478-E246B74FFF84}"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76949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BBFFC7-5AFF-4374-B478-E246B74FFF84}"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92953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BBFFC7-5AFF-4374-B478-E246B74FFF84}"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98966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83A3-01D3-485D-813C-946C524FEB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B0C1F3-8D2A-42FB-8274-EE557D26A4B1}"/>
              </a:ext>
            </a:extLst>
          </p:cNvPr>
          <p:cNvSpPr>
            <a:spLocks noGrp="1"/>
          </p:cNvSpPr>
          <p:nvPr>
            <p:ph type="dt" sz="half" idx="10"/>
          </p:nvPr>
        </p:nvSpPr>
        <p:spPr/>
        <p:txBody>
          <a:bodyPr/>
          <a:lstStyle/>
          <a:p>
            <a:fld id="{51BBFFC7-5AFF-4374-B478-E246B74FFF84}" type="datetimeFigureOut">
              <a:rPr lang="en-US" smtClean="0"/>
              <a:t>9/23/2018</a:t>
            </a:fld>
            <a:endParaRPr lang="en-US"/>
          </a:p>
        </p:txBody>
      </p:sp>
      <p:sp>
        <p:nvSpPr>
          <p:cNvPr id="4" name="Footer Placeholder 3">
            <a:extLst>
              <a:ext uri="{FF2B5EF4-FFF2-40B4-BE49-F238E27FC236}">
                <a16:creationId xmlns:a16="http://schemas.microsoft.com/office/drawing/2014/main" id="{DB670BFB-CFDA-48EE-9148-00075721F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6A7705-DABB-4B4F-A80A-6D5892F8ADBD}"/>
              </a:ext>
            </a:extLst>
          </p:cNvPr>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29345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BBFFC7-5AFF-4374-B478-E246B74FFF84}"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327399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BBFFC7-5AFF-4374-B478-E246B74FFF84}"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184194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BBFFC7-5AFF-4374-B478-E246B74FFF84}"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7031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BBFFC7-5AFF-4374-B478-E246B74FFF84}" type="datetimeFigureOut">
              <a:rPr lang="en-US" smtClean="0"/>
              <a:t>9/23/2018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99245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BBFFC7-5AFF-4374-B478-E246B74FFF84}" type="datetimeFigureOut">
              <a:rPr lang="en-US" smtClean="0"/>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83718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79793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BFFC7-5AFF-4374-B478-E246B74FFF84}" type="datetimeFigureOut">
              <a:rPr lang="en-US" smtClean="0"/>
              <a:t>9/23/2018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403D9-1EF9-4D83-8F99-27C64A2CC18F}" type="slidenum">
              <a:rPr lang="en-US" smtClean="0"/>
              <a:t>‹#›</a:t>
            </a:fld>
            <a:endParaRPr lang="en-US"/>
          </a:p>
        </p:txBody>
      </p:sp>
    </p:spTree>
    <p:extLst>
      <p:ext uri="{BB962C8B-B14F-4D97-AF65-F5344CB8AC3E}">
        <p14:creationId xmlns:p14="http://schemas.microsoft.com/office/powerpoint/2010/main" val="2162062367"/>
      </p:ext>
    </p:extLst>
  </p:cSld>
  <p:clrMap bg1="lt1" tx1="dk1" bg2="lt2" tx2="dk2" accent1="accent1" accent2="accent2" accent3="accent3" accent4="accent4" accent5="accent5" accent6="accent6" hlink="hlink" folHlink="folHlink"/>
  <p:sldLayoutIdLst>
    <p:sldLayoutId id="2147483667" r:id="rId1"/>
    <p:sldLayoutId id="2147483661" r:id="rId2"/>
    <p:sldLayoutId id="2147483672" r:id="rId3"/>
    <p:sldLayoutId id="2147483662" r:id="rId4"/>
    <p:sldLayoutId id="2147483663" r:id="rId5"/>
    <p:sldLayoutId id="2147483664" r:id="rId6"/>
    <p:sldLayoutId id="2147483665" r:id="rId7"/>
    <p:sldLayoutId id="2147483666"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ata.world/dartmouthatlas/cancer-patients-death"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1536" y="5161547"/>
            <a:ext cx="7963269" cy="902369"/>
          </a:xfrm>
          <a:prstGeom prst="rect">
            <a:avLst/>
          </a:prstGeom>
          <a:solidFill>
            <a:srgbClr val="706F75">
              <a:alpha val="65000"/>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a:p>
            <a:pPr algn="ctr"/>
            <a:endParaRPr lang="en-US" sz="2800" dirty="0">
              <a:solidFill>
                <a:schemeClr val="bg1"/>
              </a:solidFill>
            </a:endParaRPr>
          </a:p>
          <a:p>
            <a:pPr algn="ctr"/>
            <a:r>
              <a:rPr lang="en-US" sz="2400" dirty="0"/>
              <a:t>Catherine Devine, Yodit Ayalew, Lauren Foltz, Jack Harris</a:t>
            </a:r>
          </a:p>
          <a:p>
            <a:pPr algn="ctr"/>
            <a:endParaRPr lang="en-US" sz="2800" dirty="0">
              <a:solidFill>
                <a:schemeClr val="bg1"/>
              </a:solidFill>
            </a:endParaRPr>
          </a:p>
          <a:p>
            <a:pPr algn="ctr"/>
            <a:endParaRPr lang="en-US" sz="2800" dirty="0">
              <a:solidFill>
                <a:schemeClr val="bg1"/>
              </a:solidFill>
            </a:endParaRPr>
          </a:p>
        </p:txBody>
      </p:sp>
      <p:sp>
        <p:nvSpPr>
          <p:cNvPr id="3" name="Rectangle 2"/>
          <p:cNvSpPr/>
          <p:nvPr/>
        </p:nvSpPr>
        <p:spPr>
          <a:xfrm>
            <a:off x="541536" y="842066"/>
            <a:ext cx="7963269" cy="1370782"/>
          </a:xfrm>
          <a:prstGeom prst="rect">
            <a:avLst/>
          </a:prstGeom>
          <a:solidFill>
            <a:srgbClr val="706F75"/>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Quality of End-of-Life Cancer Care</a:t>
            </a:r>
          </a:p>
          <a:p>
            <a:pPr algn="ctr"/>
            <a:r>
              <a:rPr lang="en-US" sz="4000" dirty="0">
                <a:solidFill>
                  <a:schemeClr val="bg1"/>
                </a:solidFill>
              </a:rPr>
              <a:t>IST 687 Project</a:t>
            </a:r>
          </a:p>
        </p:txBody>
      </p:sp>
    </p:spTree>
    <p:extLst>
      <p:ext uri="{BB962C8B-B14F-4D97-AF65-F5344CB8AC3E}">
        <p14:creationId xmlns:p14="http://schemas.microsoft.com/office/powerpoint/2010/main" val="3720222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p:txBody>
          <a:bodyPr/>
          <a:lstStyle/>
          <a:p>
            <a:endParaRPr lang="en-US" sz="1400" dirty="0"/>
          </a:p>
          <a:p>
            <a:pPr marL="285750" indent="-285750">
              <a:buFont typeface="Wingdings" panose="05000000000000000000" pitchFamily="2" charset="2"/>
              <a:buChar char="ü"/>
            </a:pPr>
            <a:r>
              <a:rPr lang="en-US" sz="1400" dirty="0"/>
              <a:t>Write a function</a:t>
            </a:r>
          </a:p>
          <a:p>
            <a:pPr marL="285750" indent="-285750">
              <a:buFont typeface="Wingdings" panose="05000000000000000000" pitchFamily="2" charset="2"/>
              <a:buChar char="ü"/>
            </a:pPr>
            <a:endParaRPr lang="en-US" sz="1400" dirty="0"/>
          </a:p>
          <a:p>
            <a:pPr marL="0" indent="0">
              <a:buNone/>
            </a:pPr>
            <a:endParaRPr lang="en-US" sz="1400" dirty="0"/>
          </a:p>
          <a:p>
            <a:pPr marL="0" indent="0">
              <a:buNone/>
            </a:pPr>
            <a:endParaRPr lang="en-US" sz="1400" dirty="0"/>
          </a:p>
          <a:p>
            <a:pPr marL="285750" indent="-285750">
              <a:buFont typeface="Wingdings" panose="05000000000000000000" pitchFamily="2" charset="2"/>
              <a:buChar char="ü"/>
            </a:pPr>
            <a:r>
              <a:rPr lang="en-US" sz="1400" dirty="0"/>
              <a:t>Apply to each of our 12 data subsets</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By State</a:t>
            </a:r>
          </a:p>
        </p:txBody>
      </p:sp>
      <p:pic>
        <p:nvPicPr>
          <p:cNvPr id="2" name="Picture 1">
            <a:extLst>
              <a:ext uri="{FF2B5EF4-FFF2-40B4-BE49-F238E27FC236}">
                <a16:creationId xmlns:a16="http://schemas.microsoft.com/office/drawing/2014/main" id="{2E26B19C-76A3-46F0-A161-BD1EAAFE6D6F}"/>
              </a:ext>
            </a:extLst>
          </p:cNvPr>
          <p:cNvPicPr>
            <a:picLocks noChangeAspect="1"/>
          </p:cNvPicPr>
          <p:nvPr/>
        </p:nvPicPr>
        <p:blipFill>
          <a:blip r:embed="rId2"/>
          <a:stretch>
            <a:fillRect/>
          </a:stretch>
        </p:blipFill>
        <p:spPr>
          <a:xfrm>
            <a:off x="1121208" y="3429000"/>
            <a:ext cx="6901584" cy="2940698"/>
          </a:xfrm>
          <a:prstGeom prst="rect">
            <a:avLst/>
          </a:prstGeom>
        </p:spPr>
      </p:pic>
      <p:pic>
        <p:nvPicPr>
          <p:cNvPr id="5" name="Picture 4">
            <a:extLst>
              <a:ext uri="{FF2B5EF4-FFF2-40B4-BE49-F238E27FC236}">
                <a16:creationId xmlns:a16="http://schemas.microsoft.com/office/drawing/2014/main" id="{38C4837E-C959-4B82-A76C-324AD2C192BB}"/>
              </a:ext>
            </a:extLst>
          </p:cNvPr>
          <p:cNvPicPr>
            <a:picLocks noChangeAspect="1"/>
          </p:cNvPicPr>
          <p:nvPr/>
        </p:nvPicPr>
        <p:blipFill>
          <a:blip r:embed="rId3"/>
          <a:stretch>
            <a:fillRect/>
          </a:stretch>
        </p:blipFill>
        <p:spPr>
          <a:xfrm>
            <a:off x="2313432" y="1952056"/>
            <a:ext cx="4517136" cy="893073"/>
          </a:xfrm>
          <a:prstGeom prst="rect">
            <a:avLst/>
          </a:prstGeom>
        </p:spPr>
      </p:pic>
    </p:spTree>
    <p:extLst>
      <p:ext uri="{BB962C8B-B14F-4D97-AF65-F5344CB8AC3E}">
        <p14:creationId xmlns:p14="http://schemas.microsoft.com/office/powerpoint/2010/main" val="50076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a:xfrm>
            <a:off x="778281" y="1367821"/>
            <a:ext cx="7587437" cy="5134996"/>
          </a:xfrm>
        </p:spPr>
        <p:txBody>
          <a:bodyPr/>
          <a:lstStyle/>
          <a:p>
            <a:pPr marL="0" indent="0">
              <a:buNone/>
            </a:pPr>
            <a:endParaRPr lang="en-US" sz="1400" dirty="0"/>
          </a:p>
          <a:p>
            <a:pPr marL="285750" indent="-285750">
              <a:buFont typeface="Wingdings" panose="05000000000000000000" pitchFamily="2" charset="2"/>
              <a:buChar char="ü"/>
            </a:pPr>
            <a:r>
              <a:rPr lang="en-US" sz="1400" dirty="0"/>
              <a:t>Trends/Insights:</a:t>
            </a:r>
          </a:p>
          <a:p>
            <a:pPr marL="0" indent="0">
              <a:buNone/>
            </a:pPr>
            <a:r>
              <a:rPr lang="en-US" sz="1400" dirty="0"/>
              <a:t>       I think we learned that using</a:t>
            </a:r>
          </a:p>
          <a:p>
            <a:pPr marL="0" indent="0">
              <a:buNone/>
            </a:pPr>
            <a:r>
              <a:rPr lang="en-US" sz="1400" dirty="0"/>
              <a:t>       </a:t>
            </a:r>
            <a:r>
              <a:rPr lang="en-US" sz="1400" dirty="0" err="1"/>
              <a:t>geom_map</a:t>
            </a:r>
            <a:r>
              <a:rPr lang="en-US" sz="1400" dirty="0"/>
              <a:t> to map the data out</a:t>
            </a:r>
          </a:p>
          <a:p>
            <a:pPr marL="0" indent="0">
              <a:buNone/>
            </a:pPr>
            <a:r>
              <a:rPr lang="en-US" sz="1400" dirty="0"/>
              <a:t>       was a more effective way to </a:t>
            </a:r>
          </a:p>
          <a:p>
            <a:pPr marL="0" indent="0">
              <a:buNone/>
            </a:pPr>
            <a:r>
              <a:rPr lang="en-US" sz="1400" dirty="0"/>
              <a:t>       visualize this data.</a:t>
            </a:r>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By State</a:t>
            </a:r>
          </a:p>
        </p:txBody>
      </p:sp>
      <p:pic>
        <p:nvPicPr>
          <p:cNvPr id="2" name="Picture 1">
            <a:extLst>
              <a:ext uri="{FF2B5EF4-FFF2-40B4-BE49-F238E27FC236}">
                <a16:creationId xmlns:a16="http://schemas.microsoft.com/office/drawing/2014/main" id="{E3B3C877-CFF4-4C87-99CC-F2DE4FD0519A}"/>
              </a:ext>
            </a:extLst>
          </p:cNvPr>
          <p:cNvPicPr>
            <a:picLocks noChangeAspect="1"/>
          </p:cNvPicPr>
          <p:nvPr/>
        </p:nvPicPr>
        <p:blipFill>
          <a:blip r:embed="rId2"/>
          <a:stretch>
            <a:fillRect/>
          </a:stretch>
        </p:blipFill>
        <p:spPr>
          <a:xfrm>
            <a:off x="4511040" y="1664208"/>
            <a:ext cx="3454468" cy="4460034"/>
          </a:xfrm>
          <a:prstGeom prst="rect">
            <a:avLst/>
          </a:prstGeom>
        </p:spPr>
      </p:pic>
    </p:spTree>
    <p:extLst>
      <p:ext uri="{BB962C8B-B14F-4D97-AF65-F5344CB8AC3E}">
        <p14:creationId xmlns:p14="http://schemas.microsoft.com/office/powerpoint/2010/main" val="353951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p:txBody>
          <a:bodyPr/>
          <a:lstStyle/>
          <a:p>
            <a:endParaRPr lang="en-US" sz="1400" dirty="0"/>
          </a:p>
          <a:p>
            <a:pPr marL="285750" indent="-285750">
              <a:buFont typeface="Wingdings" panose="05000000000000000000" pitchFamily="2" charset="2"/>
              <a:buChar char="ü"/>
            </a:pPr>
            <a:r>
              <a:rPr lang="en-US" sz="1400" dirty="0"/>
              <a:t>Write a function</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a:t>Apply to each of our 12 data subsets</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Visualize on US Map</a:t>
            </a:r>
          </a:p>
        </p:txBody>
      </p:sp>
      <p:pic>
        <p:nvPicPr>
          <p:cNvPr id="2" name="Picture 1">
            <a:extLst>
              <a:ext uri="{FF2B5EF4-FFF2-40B4-BE49-F238E27FC236}">
                <a16:creationId xmlns:a16="http://schemas.microsoft.com/office/drawing/2014/main" id="{4FF52F75-AE17-47AD-A76F-FE2B76366607}"/>
              </a:ext>
            </a:extLst>
          </p:cNvPr>
          <p:cNvPicPr>
            <a:picLocks noChangeAspect="1"/>
          </p:cNvPicPr>
          <p:nvPr/>
        </p:nvPicPr>
        <p:blipFill>
          <a:blip r:embed="rId2"/>
          <a:stretch>
            <a:fillRect/>
          </a:stretch>
        </p:blipFill>
        <p:spPr>
          <a:xfrm>
            <a:off x="2544102" y="3935319"/>
            <a:ext cx="4055794" cy="2326198"/>
          </a:xfrm>
          <a:prstGeom prst="rect">
            <a:avLst/>
          </a:prstGeom>
        </p:spPr>
      </p:pic>
      <p:pic>
        <p:nvPicPr>
          <p:cNvPr id="5" name="Picture 4">
            <a:extLst>
              <a:ext uri="{FF2B5EF4-FFF2-40B4-BE49-F238E27FC236}">
                <a16:creationId xmlns:a16="http://schemas.microsoft.com/office/drawing/2014/main" id="{0B894A85-E907-48DC-89EC-62CA4EBCB917}"/>
              </a:ext>
            </a:extLst>
          </p:cNvPr>
          <p:cNvPicPr>
            <a:picLocks noChangeAspect="1"/>
          </p:cNvPicPr>
          <p:nvPr/>
        </p:nvPicPr>
        <p:blipFill>
          <a:blip r:embed="rId3"/>
          <a:stretch>
            <a:fillRect/>
          </a:stretch>
        </p:blipFill>
        <p:spPr>
          <a:xfrm>
            <a:off x="2981189" y="1692440"/>
            <a:ext cx="3181622" cy="1678647"/>
          </a:xfrm>
          <a:prstGeom prst="rect">
            <a:avLst/>
          </a:prstGeom>
        </p:spPr>
      </p:pic>
    </p:spTree>
    <p:extLst>
      <p:ext uri="{BB962C8B-B14F-4D97-AF65-F5344CB8AC3E}">
        <p14:creationId xmlns:p14="http://schemas.microsoft.com/office/powerpoint/2010/main" val="3807518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p:txBody>
          <a:bodyPr/>
          <a:lstStyle/>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a:t>Trends/Insights:</a:t>
            </a:r>
          </a:p>
          <a:p>
            <a:pPr marL="0" indent="0">
              <a:buNone/>
            </a:pPr>
            <a:r>
              <a:rPr lang="en-US" sz="1400" b="1" dirty="0"/>
              <a:t>       Number of Deaths by State </a:t>
            </a:r>
          </a:p>
          <a:p>
            <a:pPr marL="0" indent="0">
              <a:buNone/>
            </a:pPr>
            <a:r>
              <a:rPr lang="en-US" sz="1400" dirty="0"/>
              <a:t>       did not show much variation </a:t>
            </a:r>
          </a:p>
          <a:p>
            <a:pPr marL="0" indent="0">
              <a:buNone/>
            </a:pPr>
            <a:r>
              <a:rPr lang="en-US" sz="1400" dirty="0"/>
              <a:t>       contrasted with </a:t>
            </a:r>
          </a:p>
          <a:p>
            <a:pPr marL="0" indent="0">
              <a:buNone/>
            </a:pPr>
            <a:r>
              <a:rPr lang="en-US" sz="1400" b="1" dirty="0"/>
              <a:t>       Percent Died in Hospital by State</a:t>
            </a:r>
          </a:p>
          <a:p>
            <a:pPr marL="0" indent="0">
              <a:buNone/>
            </a:pPr>
            <a:r>
              <a:rPr lang="en-US" sz="1400" dirty="0"/>
              <a:t>       (some data is missing)</a:t>
            </a:r>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Visualize on US Map</a:t>
            </a:r>
          </a:p>
        </p:txBody>
      </p:sp>
      <p:pic>
        <p:nvPicPr>
          <p:cNvPr id="3" name="Picture 2">
            <a:extLst>
              <a:ext uri="{FF2B5EF4-FFF2-40B4-BE49-F238E27FC236}">
                <a16:creationId xmlns:a16="http://schemas.microsoft.com/office/drawing/2014/main" id="{A1EB7FAE-5D80-4DCD-ACCD-B9B69795BB16}"/>
              </a:ext>
            </a:extLst>
          </p:cNvPr>
          <p:cNvPicPr>
            <a:picLocks noChangeAspect="1"/>
          </p:cNvPicPr>
          <p:nvPr/>
        </p:nvPicPr>
        <p:blipFill>
          <a:blip r:embed="rId2"/>
          <a:stretch>
            <a:fillRect/>
          </a:stretch>
        </p:blipFill>
        <p:spPr>
          <a:xfrm>
            <a:off x="3834384" y="1618267"/>
            <a:ext cx="4164567" cy="4654517"/>
          </a:xfrm>
          <a:prstGeom prst="rect">
            <a:avLst/>
          </a:prstGeom>
        </p:spPr>
      </p:pic>
    </p:spTree>
    <p:extLst>
      <p:ext uri="{BB962C8B-B14F-4D97-AF65-F5344CB8AC3E}">
        <p14:creationId xmlns:p14="http://schemas.microsoft.com/office/powerpoint/2010/main" val="265969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p:txBody>
          <a:bodyPr/>
          <a:lstStyle/>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a:t>Trends/Insights</a:t>
            </a:r>
          </a:p>
          <a:p>
            <a:pPr marL="0" indent="0">
              <a:buNone/>
            </a:pPr>
            <a:r>
              <a:rPr lang="en-US" sz="1400" b="1" dirty="0"/>
              <a:t>       Hospice Days Last Month of Life </a:t>
            </a:r>
            <a:r>
              <a:rPr lang="en-US" sz="1400" dirty="0"/>
              <a:t>&amp;</a:t>
            </a:r>
          </a:p>
          <a:p>
            <a:pPr marL="0" indent="0">
              <a:buNone/>
            </a:pPr>
            <a:r>
              <a:rPr lang="en-US" sz="1400" b="1" dirty="0"/>
              <a:t>       Percent Admitted to Hospital Last Month</a:t>
            </a:r>
          </a:p>
          <a:p>
            <a:pPr marL="0" indent="0">
              <a:buNone/>
            </a:pPr>
            <a:r>
              <a:rPr lang="en-US" sz="1400" dirty="0"/>
              <a:t>       Both showed variation, </a:t>
            </a:r>
          </a:p>
          <a:p>
            <a:pPr marL="0" indent="0">
              <a:buNone/>
            </a:pPr>
            <a:r>
              <a:rPr lang="en-US" sz="1400" dirty="0"/>
              <a:t>       but it appears to be inverse.</a:t>
            </a:r>
          </a:p>
          <a:p>
            <a:pPr marL="0" indent="0">
              <a:buNone/>
            </a:pPr>
            <a:r>
              <a:rPr lang="en-US" sz="1400" dirty="0"/>
              <a:t>       This makes sense, given the</a:t>
            </a:r>
          </a:p>
          <a:p>
            <a:pPr marL="0" indent="0">
              <a:buNone/>
            </a:pPr>
            <a:r>
              <a:rPr lang="en-US" sz="1400" dirty="0"/>
              <a:t>       correlation of </a:t>
            </a:r>
            <a:r>
              <a:rPr lang="en-US" sz="1400" b="1" dirty="0"/>
              <a:t>-0.67</a:t>
            </a:r>
            <a:r>
              <a:rPr lang="en-US" sz="1400" dirty="0"/>
              <a:t>.</a:t>
            </a:r>
          </a:p>
          <a:p>
            <a:pPr marL="0" indent="0">
              <a:buNone/>
            </a:pPr>
            <a:r>
              <a:rPr lang="en-US" sz="1400" dirty="0"/>
              <a:t>       (more on correlation next)</a:t>
            </a:r>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Visualize on US Map</a:t>
            </a:r>
          </a:p>
        </p:txBody>
      </p:sp>
      <p:pic>
        <p:nvPicPr>
          <p:cNvPr id="2" name="Picture 1">
            <a:extLst>
              <a:ext uri="{FF2B5EF4-FFF2-40B4-BE49-F238E27FC236}">
                <a16:creationId xmlns:a16="http://schemas.microsoft.com/office/drawing/2014/main" id="{6B8BC699-508B-4861-8A99-3FADC6FBF5DE}"/>
              </a:ext>
            </a:extLst>
          </p:cNvPr>
          <p:cNvPicPr>
            <a:picLocks noChangeAspect="1"/>
          </p:cNvPicPr>
          <p:nvPr/>
        </p:nvPicPr>
        <p:blipFill>
          <a:blip r:embed="rId2"/>
          <a:stretch>
            <a:fillRect/>
          </a:stretch>
        </p:blipFill>
        <p:spPr>
          <a:xfrm>
            <a:off x="4383839" y="1859279"/>
            <a:ext cx="3628670" cy="4248913"/>
          </a:xfrm>
          <a:prstGeom prst="rect">
            <a:avLst/>
          </a:prstGeom>
        </p:spPr>
      </p:pic>
    </p:spTree>
    <p:extLst>
      <p:ext uri="{BB962C8B-B14F-4D97-AF65-F5344CB8AC3E}">
        <p14:creationId xmlns:p14="http://schemas.microsoft.com/office/powerpoint/2010/main" val="1441875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p:txBody>
          <a:bodyPr>
            <a:normAutofit/>
          </a:bodyPr>
          <a:lstStyle/>
          <a:p>
            <a:pPr marL="0" indent="0">
              <a:buNone/>
            </a:pPr>
            <a:endParaRPr lang="en-US" sz="1400" dirty="0"/>
          </a:p>
          <a:p>
            <a:pPr marL="285750" indent="-285750">
              <a:buFont typeface="Wingdings" panose="05000000000000000000" pitchFamily="2" charset="2"/>
              <a:buChar char="ü"/>
            </a:pPr>
            <a:r>
              <a:rPr lang="en-US" sz="1400" dirty="0"/>
              <a:t>Run a correlation on 12 variables (columns 5-16)</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0" indent="0">
              <a:buNone/>
            </a:pPr>
            <a:endParaRPr lang="en-US" sz="1400" dirty="0"/>
          </a:p>
          <a:p>
            <a:pPr marL="285750" indent="-285750">
              <a:buFont typeface="Wingdings" panose="05000000000000000000" pitchFamily="2" charset="2"/>
              <a:buChar char="ü"/>
            </a:pPr>
            <a:r>
              <a:rPr lang="en-US" sz="1400" dirty="0"/>
              <a:t>Visualize using </a:t>
            </a:r>
            <a:r>
              <a:rPr lang="en-US" sz="1400" dirty="0" err="1"/>
              <a:t>ggcorrplot</a:t>
            </a:r>
            <a:r>
              <a:rPr lang="en-US" sz="1400" dirty="0"/>
              <a:t> package (visual on next slide)</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a:t>Strongest Positive Correlations:</a:t>
            </a:r>
          </a:p>
          <a:p>
            <a:pPr marL="742950" lvl="1" indent="-285750">
              <a:buFont typeface="Wingdings" panose="05000000000000000000" pitchFamily="2" charset="2"/>
              <a:buChar char="ü"/>
            </a:pPr>
            <a:r>
              <a:rPr lang="en-US" sz="1200" dirty="0"/>
              <a:t>% admitted ICU last month &amp; ICU days last month        =   0.93</a:t>
            </a:r>
          </a:p>
          <a:p>
            <a:pPr marL="742950" lvl="1" indent="-285750">
              <a:buFont typeface="Wingdings" panose="05000000000000000000" pitchFamily="2" charset="2"/>
              <a:buChar char="ü"/>
            </a:pPr>
            <a:r>
              <a:rPr lang="en-US" sz="1200" dirty="0"/>
              <a:t>% hospice last month           &amp; hospice days last month =  0.80</a:t>
            </a:r>
          </a:p>
          <a:p>
            <a:pPr marL="285750" indent="-285750">
              <a:buFont typeface="Wingdings" panose="05000000000000000000" pitchFamily="2" charset="2"/>
              <a:buChar char="ü"/>
            </a:pPr>
            <a:r>
              <a:rPr lang="en-US" sz="1400" dirty="0"/>
              <a:t>Strongest Negative Correlations:</a:t>
            </a:r>
          </a:p>
          <a:p>
            <a:pPr marL="742950" lvl="1" indent="-285750">
              <a:buFont typeface="Wingdings" panose="05000000000000000000" pitchFamily="2" charset="2"/>
              <a:buChar char="ü"/>
            </a:pPr>
            <a:r>
              <a:rPr lang="en-US" sz="1200" dirty="0"/>
              <a:t>% hospice last month           &amp; % died in hospital             = -0.88</a:t>
            </a:r>
          </a:p>
          <a:p>
            <a:pPr marL="742950" lvl="1" indent="-285750">
              <a:buFont typeface="Wingdings" panose="05000000000000000000" pitchFamily="2" charset="2"/>
              <a:buChar char="ü"/>
            </a:pPr>
            <a:r>
              <a:rPr lang="en-US" sz="1200" dirty="0"/>
              <a:t>hospice days last month      &amp; % died in hospital             = -0.71</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742950" lvl="1" indent="-285750">
              <a:buFont typeface="Wingdings" panose="05000000000000000000" pitchFamily="2" charset="2"/>
              <a:buChar char="ü"/>
            </a:pPr>
            <a:endParaRPr lang="en-US" sz="1400" dirty="0"/>
          </a:p>
          <a:p>
            <a:pPr marL="0" indent="0">
              <a:buNone/>
            </a:pPr>
            <a:endParaRPr lang="en-US" sz="20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Correlation</a:t>
            </a:r>
          </a:p>
        </p:txBody>
      </p:sp>
      <p:pic>
        <p:nvPicPr>
          <p:cNvPr id="6" name="Picture 5">
            <a:extLst>
              <a:ext uri="{FF2B5EF4-FFF2-40B4-BE49-F238E27FC236}">
                <a16:creationId xmlns:a16="http://schemas.microsoft.com/office/drawing/2014/main" id="{CAE275B2-BE2E-422F-8F1A-980364FA9D27}"/>
              </a:ext>
            </a:extLst>
          </p:cNvPr>
          <p:cNvPicPr>
            <a:picLocks noChangeAspect="1"/>
          </p:cNvPicPr>
          <p:nvPr/>
        </p:nvPicPr>
        <p:blipFill>
          <a:blip r:embed="rId2"/>
          <a:stretch>
            <a:fillRect/>
          </a:stretch>
        </p:blipFill>
        <p:spPr>
          <a:xfrm>
            <a:off x="2351871" y="2046790"/>
            <a:ext cx="4440256" cy="665416"/>
          </a:xfrm>
          <a:prstGeom prst="rect">
            <a:avLst/>
          </a:prstGeom>
        </p:spPr>
      </p:pic>
      <p:pic>
        <p:nvPicPr>
          <p:cNvPr id="8" name="Picture 7">
            <a:extLst>
              <a:ext uri="{FF2B5EF4-FFF2-40B4-BE49-F238E27FC236}">
                <a16:creationId xmlns:a16="http://schemas.microsoft.com/office/drawing/2014/main" id="{A10315B7-7716-420A-B533-6181A96D90B7}"/>
              </a:ext>
            </a:extLst>
          </p:cNvPr>
          <p:cNvPicPr>
            <a:picLocks noChangeAspect="1"/>
          </p:cNvPicPr>
          <p:nvPr/>
        </p:nvPicPr>
        <p:blipFill>
          <a:blip r:embed="rId3"/>
          <a:stretch>
            <a:fillRect/>
          </a:stretch>
        </p:blipFill>
        <p:spPr>
          <a:xfrm>
            <a:off x="2417206" y="3305344"/>
            <a:ext cx="4309586" cy="796270"/>
          </a:xfrm>
          <a:prstGeom prst="rect">
            <a:avLst/>
          </a:prstGeom>
        </p:spPr>
      </p:pic>
    </p:spTree>
    <p:extLst>
      <p:ext uri="{BB962C8B-B14F-4D97-AF65-F5344CB8AC3E}">
        <p14:creationId xmlns:p14="http://schemas.microsoft.com/office/powerpoint/2010/main" val="3311169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p:txBody>
          <a:bodyPr/>
          <a:lstStyle/>
          <a:p>
            <a:pPr marL="742950" lvl="1" indent="-285750">
              <a:buFont typeface="Wingdings" panose="05000000000000000000" pitchFamily="2" charset="2"/>
              <a:buChar char="ü"/>
            </a:pPr>
            <a:endParaRPr lang="en-US" sz="1400" dirty="0"/>
          </a:p>
          <a:p>
            <a:pPr marL="0" indent="0">
              <a:buNone/>
            </a:pPr>
            <a:endParaRPr lang="en-US" sz="20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Correlation</a:t>
            </a:r>
          </a:p>
        </p:txBody>
      </p:sp>
      <p:pic>
        <p:nvPicPr>
          <p:cNvPr id="3" name="Picture 2">
            <a:extLst>
              <a:ext uri="{FF2B5EF4-FFF2-40B4-BE49-F238E27FC236}">
                <a16:creationId xmlns:a16="http://schemas.microsoft.com/office/drawing/2014/main" id="{0A8FD563-99E9-4A24-95BD-C784F9734A87}"/>
              </a:ext>
            </a:extLst>
          </p:cNvPr>
          <p:cNvPicPr>
            <a:picLocks noChangeAspect="1"/>
          </p:cNvPicPr>
          <p:nvPr/>
        </p:nvPicPr>
        <p:blipFill>
          <a:blip r:embed="rId2"/>
          <a:stretch>
            <a:fillRect/>
          </a:stretch>
        </p:blipFill>
        <p:spPr>
          <a:xfrm>
            <a:off x="1990283" y="1737751"/>
            <a:ext cx="4912439" cy="4395136"/>
          </a:xfrm>
          <a:prstGeom prst="rect">
            <a:avLst/>
          </a:prstGeom>
        </p:spPr>
      </p:pic>
    </p:spTree>
    <p:extLst>
      <p:ext uri="{BB962C8B-B14F-4D97-AF65-F5344CB8AC3E}">
        <p14:creationId xmlns:p14="http://schemas.microsoft.com/office/powerpoint/2010/main" val="302556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p:txBody>
          <a:bodyPr/>
          <a:lstStyle/>
          <a:p>
            <a:endParaRPr lang="en-US" sz="1400" dirty="0"/>
          </a:p>
          <a:p>
            <a:pPr marL="285750" indent="-285750">
              <a:buFont typeface="Wingdings" panose="05000000000000000000" pitchFamily="2" charset="2"/>
              <a:buChar char="ü"/>
            </a:pPr>
            <a:r>
              <a:rPr lang="en-US" sz="1400" dirty="0"/>
              <a:t>Wrote code for linear regression models</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457200" lvl="1" indent="0">
              <a:buNone/>
            </a:pPr>
            <a:endParaRPr lang="en-US" sz="1400" dirty="0"/>
          </a:p>
          <a:p>
            <a:pPr marL="285750" indent="-285750">
              <a:buFont typeface="Wingdings" panose="05000000000000000000" pitchFamily="2" charset="2"/>
              <a:buChar char="ü"/>
            </a:pPr>
            <a:r>
              <a:rPr lang="en-US" sz="1400" dirty="0"/>
              <a:t>Wrote code for visualizing models</a:t>
            </a:r>
          </a:p>
          <a:p>
            <a:pPr marL="742950" lvl="1" indent="-285750">
              <a:buFont typeface="Wingdings" panose="05000000000000000000" pitchFamily="2" charset="2"/>
              <a:buChar char="ü"/>
            </a:pPr>
            <a:endParaRPr lang="en-US" sz="1400" dirty="0"/>
          </a:p>
          <a:p>
            <a:pPr marL="457200" lvl="1" indent="0">
              <a:buNone/>
            </a:pPr>
            <a:endParaRPr lang="en-US" sz="1400" dirty="0"/>
          </a:p>
          <a:p>
            <a:pPr marL="457200" lvl="1" indent="0">
              <a:buNone/>
            </a:pPr>
            <a:endParaRPr lang="en-US" sz="1400" dirty="0"/>
          </a:p>
          <a:p>
            <a:pPr marL="457200" lvl="1" indent="0">
              <a:buNone/>
            </a:pPr>
            <a:endParaRPr lang="en-US" sz="1400" dirty="0"/>
          </a:p>
          <a:p>
            <a:pPr marL="457200" lvl="1" indent="0">
              <a:buNone/>
            </a:pPr>
            <a:endParaRPr lang="en-US" sz="1400" dirty="0"/>
          </a:p>
          <a:p>
            <a:pPr marL="457200" lvl="1" indent="0">
              <a:buNone/>
            </a:pPr>
            <a:endParaRPr lang="en-US" sz="14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Linear Regression</a:t>
            </a:r>
          </a:p>
        </p:txBody>
      </p:sp>
      <p:pic>
        <p:nvPicPr>
          <p:cNvPr id="2" name="Picture 1">
            <a:extLst>
              <a:ext uri="{FF2B5EF4-FFF2-40B4-BE49-F238E27FC236}">
                <a16:creationId xmlns:a16="http://schemas.microsoft.com/office/drawing/2014/main" id="{649583E5-910A-48BC-9F01-8F8E98882B4F}"/>
              </a:ext>
            </a:extLst>
          </p:cNvPr>
          <p:cNvPicPr>
            <a:picLocks noChangeAspect="1"/>
          </p:cNvPicPr>
          <p:nvPr/>
        </p:nvPicPr>
        <p:blipFill>
          <a:blip r:embed="rId2"/>
          <a:stretch>
            <a:fillRect/>
          </a:stretch>
        </p:blipFill>
        <p:spPr>
          <a:xfrm>
            <a:off x="1040648" y="2036899"/>
            <a:ext cx="7062701" cy="728910"/>
          </a:xfrm>
          <a:prstGeom prst="rect">
            <a:avLst/>
          </a:prstGeom>
        </p:spPr>
      </p:pic>
      <p:pic>
        <p:nvPicPr>
          <p:cNvPr id="5" name="Picture 4">
            <a:extLst>
              <a:ext uri="{FF2B5EF4-FFF2-40B4-BE49-F238E27FC236}">
                <a16:creationId xmlns:a16="http://schemas.microsoft.com/office/drawing/2014/main" id="{22D3194B-5918-4980-8D8B-8D0EE92E6043}"/>
              </a:ext>
            </a:extLst>
          </p:cNvPr>
          <p:cNvPicPr>
            <a:picLocks noChangeAspect="1"/>
          </p:cNvPicPr>
          <p:nvPr/>
        </p:nvPicPr>
        <p:blipFill>
          <a:blip r:embed="rId3"/>
          <a:stretch>
            <a:fillRect/>
          </a:stretch>
        </p:blipFill>
        <p:spPr>
          <a:xfrm>
            <a:off x="1836335" y="3160746"/>
            <a:ext cx="5471330" cy="1003392"/>
          </a:xfrm>
          <a:prstGeom prst="rect">
            <a:avLst/>
          </a:prstGeom>
        </p:spPr>
      </p:pic>
      <p:pic>
        <p:nvPicPr>
          <p:cNvPr id="9" name="Picture 8">
            <a:extLst>
              <a:ext uri="{FF2B5EF4-FFF2-40B4-BE49-F238E27FC236}">
                <a16:creationId xmlns:a16="http://schemas.microsoft.com/office/drawing/2014/main" id="{82E3E280-9C43-49A3-92D7-2A436F06F9BC}"/>
              </a:ext>
            </a:extLst>
          </p:cNvPr>
          <p:cNvPicPr>
            <a:picLocks noChangeAspect="1"/>
          </p:cNvPicPr>
          <p:nvPr/>
        </p:nvPicPr>
        <p:blipFill>
          <a:blip r:embed="rId4"/>
          <a:stretch>
            <a:fillRect/>
          </a:stretch>
        </p:blipFill>
        <p:spPr>
          <a:xfrm>
            <a:off x="2489929" y="4386445"/>
            <a:ext cx="4164138" cy="1894064"/>
          </a:xfrm>
          <a:prstGeom prst="rect">
            <a:avLst/>
          </a:prstGeom>
        </p:spPr>
      </p:pic>
    </p:spTree>
    <p:extLst>
      <p:ext uri="{BB962C8B-B14F-4D97-AF65-F5344CB8AC3E}">
        <p14:creationId xmlns:p14="http://schemas.microsoft.com/office/powerpoint/2010/main" val="2526489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p:txBody>
          <a:bodyPr/>
          <a:lstStyle/>
          <a:p>
            <a:endParaRPr lang="en-US" sz="1400" dirty="0"/>
          </a:p>
          <a:p>
            <a:pPr marL="285750" indent="-285750">
              <a:buFont typeface="Wingdings" panose="05000000000000000000" pitchFamily="2" charset="2"/>
              <a:buChar char="ü"/>
            </a:pPr>
            <a:r>
              <a:rPr lang="en-US" sz="1400" dirty="0"/>
              <a:t>Run linear regression for all models with correlation stronger than 0.5 or -0.5</a:t>
            </a:r>
          </a:p>
          <a:p>
            <a:pPr marL="742950" lvl="1" indent="-285750">
              <a:buFont typeface="Wingdings" panose="05000000000000000000" pitchFamily="2" charset="2"/>
              <a:buChar char="ü"/>
            </a:pPr>
            <a:r>
              <a:rPr lang="en-US" sz="1400" dirty="0"/>
              <a:t>All P-values were significant</a:t>
            </a:r>
          </a:p>
          <a:p>
            <a:pPr marL="742950" lvl="1" indent="-285750">
              <a:buFont typeface="Wingdings" panose="05000000000000000000" pitchFamily="2" charset="2"/>
              <a:buChar char="ü"/>
            </a:pPr>
            <a:r>
              <a:rPr lang="en-US" sz="1400" dirty="0"/>
              <a:t>Adjusted R Squared ranged from 0.27 to 0.83</a:t>
            </a:r>
          </a:p>
          <a:p>
            <a:pPr marL="457200" lvl="1" indent="0">
              <a:buNone/>
            </a:pPr>
            <a:endParaRPr lang="en-US" sz="1400" dirty="0"/>
          </a:p>
          <a:p>
            <a:pPr marL="285750" indent="-285750">
              <a:buFont typeface="Wingdings" panose="05000000000000000000" pitchFamily="2" charset="2"/>
              <a:buChar char="ü"/>
            </a:pPr>
            <a:r>
              <a:rPr lang="en-US" sz="1400" dirty="0"/>
              <a:t>Run linear regression on a model with multiple predictors</a:t>
            </a:r>
          </a:p>
          <a:p>
            <a:pPr marL="742950" lvl="1" indent="-285750">
              <a:buFont typeface="Wingdings" panose="05000000000000000000" pitchFamily="2" charset="2"/>
              <a:buChar char="ü"/>
            </a:pPr>
            <a:r>
              <a:rPr lang="en-US" sz="1400" dirty="0"/>
              <a:t>All P-values were significant</a:t>
            </a:r>
          </a:p>
          <a:p>
            <a:pPr marL="742950" lvl="1" indent="-285750">
              <a:buFont typeface="Wingdings" panose="05000000000000000000" pitchFamily="2" charset="2"/>
              <a:buChar char="ü"/>
            </a:pPr>
            <a:r>
              <a:rPr lang="en-US" sz="1400" dirty="0"/>
              <a:t>Adjusted R-Squared was 0.76</a:t>
            </a:r>
          </a:p>
          <a:p>
            <a:pPr marL="457200" lvl="1" indent="0">
              <a:buNone/>
            </a:pPr>
            <a:endParaRPr lang="en-US" sz="1400" dirty="0"/>
          </a:p>
          <a:p>
            <a:pPr marL="285750" indent="-285750">
              <a:buFont typeface="Wingdings" panose="05000000000000000000" pitchFamily="2" charset="2"/>
              <a:buChar char="ü"/>
            </a:pPr>
            <a:r>
              <a:rPr lang="en-US" sz="1400" dirty="0"/>
              <a:t>Run linear regression on % died in hospital per state, then by city, then by both city &amp; state</a:t>
            </a:r>
          </a:p>
          <a:p>
            <a:pPr marL="742950" lvl="1" indent="-285750">
              <a:buFont typeface="Wingdings" panose="05000000000000000000" pitchFamily="2" charset="2"/>
              <a:buChar char="ü"/>
            </a:pPr>
            <a:r>
              <a:rPr lang="en-US" sz="1400" dirty="0"/>
              <a:t>Most p-values were not significant</a:t>
            </a:r>
          </a:p>
          <a:p>
            <a:pPr marL="742950" lvl="1" indent="-285750">
              <a:buFont typeface="Wingdings" panose="05000000000000000000" pitchFamily="2" charset="2"/>
              <a:buChar char="ü"/>
            </a:pPr>
            <a:r>
              <a:rPr lang="en-US" sz="1400" dirty="0"/>
              <a:t>Including city &amp; state gave the strongest Adjusted R-squared (0.51)</a:t>
            </a:r>
          </a:p>
          <a:p>
            <a:pPr marL="457200" lvl="1" indent="0">
              <a:buNone/>
            </a:pPr>
            <a:endParaRPr lang="en-US" sz="14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Linear Regression</a:t>
            </a:r>
          </a:p>
        </p:txBody>
      </p:sp>
    </p:spTree>
    <p:extLst>
      <p:ext uri="{BB962C8B-B14F-4D97-AF65-F5344CB8AC3E}">
        <p14:creationId xmlns:p14="http://schemas.microsoft.com/office/powerpoint/2010/main" val="3545185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a:xfrm>
            <a:off x="778281" y="1367821"/>
            <a:ext cx="7587437" cy="5134996"/>
          </a:xfrm>
        </p:spPr>
        <p:txBody>
          <a:bodyPr/>
          <a:lstStyle/>
          <a:p>
            <a:endParaRPr lang="en-US" sz="1400" dirty="0"/>
          </a:p>
          <a:p>
            <a:pPr marL="285750" indent="-285750">
              <a:buFont typeface="Wingdings" panose="05000000000000000000" pitchFamily="2" charset="2"/>
              <a:buChar char="ü"/>
            </a:pPr>
            <a:r>
              <a:rPr lang="en-US" sz="1400" dirty="0"/>
              <a:t>Model of strongest negative correlation:</a:t>
            </a:r>
          </a:p>
          <a:p>
            <a:pPr marL="742950" lvl="1" indent="-285750">
              <a:buFont typeface="Wingdings" panose="05000000000000000000" pitchFamily="2" charset="2"/>
              <a:buChar char="ü"/>
            </a:pPr>
            <a:r>
              <a:rPr lang="en-US" sz="1000" dirty="0"/>
              <a:t>Correlation was -0.88</a:t>
            </a:r>
          </a:p>
          <a:p>
            <a:pPr marL="742950" lvl="1" indent="-285750">
              <a:buFont typeface="Wingdings" panose="05000000000000000000" pitchFamily="2" charset="2"/>
              <a:buChar char="ü"/>
            </a:pPr>
            <a:r>
              <a:rPr lang="en-US" sz="1000" dirty="0"/>
              <a:t>Adjusted R squared = 0.67</a:t>
            </a:r>
          </a:p>
          <a:p>
            <a:pPr marL="457200" lvl="1" indent="0">
              <a:buNone/>
            </a:pPr>
            <a:endParaRPr lang="en-US" sz="14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Linear Regression</a:t>
            </a:r>
          </a:p>
        </p:txBody>
      </p:sp>
      <p:pic>
        <p:nvPicPr>
          <p:cNvPr id="2" name="Picture 1">
            <a:extLst>
              <a:ext uri="{FF2B5EF4-FFF2-40B4-BE49-F238E27FC236}">
                <a16:creationId xmlns:a16="http://schemas.microsoft.com/office/drawing/2014/main" id="{0DDA9794-66DE-4EED-AD3A-77B730892361}"/>
              </a:ext>
            </a:extLst>
          </p:cNvPr>
          <p:cNvPicPr>
            <a:picLocks noChangeAspect="1"/>
          </p:cNvPicPr>
          <p:nvPr/>
        </p:nvPicPr>
        <p:blipFill>
          <a:blip r:embed="rId2"/>
          <a:stretch>
            <a:fillRect/>
          </a:stretch>
        </p:blipFill>
        <p:spPr>
          <a:xfrm>
            <a:off x="1718251" y="2548488"/>
            <a:ext cx="5707496" cy="3562861"/>
          </a:xfrm>
          <a:prstGeom prst="rect">
            <a:avLst/>
          </a:prstGeom>
        </p:spPr>
      </p:pic>
    </p:spTree>
    <p:extLst>
      <p:ext uri="{BB962C8B-B14F-4D97-AF65-F5344CB8AC3E}">
        <p14:creationId xmlns:p14="http://schemas.microsoft.com/office/powerpoint/2010/main" val="158495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p:txBody>
          <a:bodyPr>
            <a:normAutofit/>
          </a:bodyPr>
          <a:lstStyle/>
          <a:p>
            <a:endParaRPr lang="en-US" sz="1200" dirty="0"/>
          </a:p>
          <a:p>
            <a:pPr marL="285750" indent="-285750">
              <a:buFont typeface="Wingdings" panose="05000000000000000000" pitchFamily="2" charset="2"/>
              <a:buChar char="ü"/>
            </a:pPr>
            <a:r>
              <a:rPr lang="en-US" sz="1400" dirty="0"/>
              <a:t>Data source: Dartmouth Institute </a:t>
            </a:r>
          </a:p>
          <a:p>
            <a:pPr marL="742950" lvl="1" indent="-285750">
              <a:buFont typeface="Wingdings" panose="05000000000000000000" pitchFamily="2" charset="2"/>
              <a:buChar char="ü"/>
            </a:pPr>
            <a:r>
              <a:rPr lang="en-US" sz="1400" dirty="0"/>
              <a:t>Dartmouth Atlas Project (DAP) cancer events</a:t>
            </a:r>
          </a:p>
          <a:p>
            <a:pPr marL="742950" lvl="1" indent="-285750">
              <a:buFont typeface="Wingdings" panose="05000000000000000000" pitchFamily="2" charset="2"/>
              <a:buChar char="ü"/>
            </a:pPr>
            <a:r>
              <a:rPr lang="en-US" sz="1400" dirty="0">
                <a:hlinkClick r:id="rId2"/>
              </a:rPr>
              <a:t>https://data.world/dartmouthatlas/cancer-patients-death</a:t>
            </a:r>
            <a:endParaRPr lang="en-US" sz="1400" dirty="0"/>
          </a:p>
          <a:p>
            <a:pPr marL="285750" indent="-285750">
              <a:buFont typeface="Wingdings" panose="05000000000000000000" pitchFamily="2" charset="2"/>
              <a:buChar char="ü"/>
            </a:pPr>
            <a:r>
              <a:rPr lang="en-US" sz="1400" dirty="0"/>
              <a:t>Data from 938 hospitals including location of hospital (city &amp; state) as well as 12 attributes surrounding treatment and outcomes at end of life for elderly cancer patients. The data spans 2003-2007.</a:t>
            </a:r>
          </a:p>
          <a:p>
            <a:pPr marL="742950" lvl="1" indent="-285750">
              <a:buFont typeface="Wingdings" panose="05000000000000000000" pitchFamily="2" charset="2"/>
              <a:buChar char="ü"/>
            </a:pPr>
            <a:r>
              <a:rPr lang="en-US" sz="1400" dirty="0"/>
              <a:t>Number of deaths among cancer patients assigned to hospital</a:t>
            </a:r>
          </a:p>
          <a:p>
            <a:pPr marL="742950" lvl="1" indent="-285750">
              <a:buFont typeface="Wingdings" panose="05000000000000000000" pitchFamily="2" charset="2"/>
              <a:buChar char="ü"/>
            </a:pPr>
            <a:r>
              <a:rPr lang="en-US" sz="1400" dirty="0"/>
              <a:t>Percent  of cancer patients dying in hospital</a:t>
            </a:r>
          </a:p>
          <a:p>
            <a:pPr marL="742950" lvl="1" indent="-285750">
              <a:buFont typeface="Wingdings" panose="05000000000000000000" pitchFamily="2" charset="2"/>
              <a:buChar char="ü"/>
            </a:pPr>
            <a:r>
              <a:rPr lang="en-US" sz="1400" dirty="0"/>
              <a:t>Percent of cancer patients admitted to hospital during the last month of life</a:t>
            </a:r>
          </a:p>
          <a:p>
            <a:pPr marL="742950" lvl="1" indent="-285750">
              <a:buFont typeface="Wingdings" panose="05000000000000000000" pitchFamily="2" charset="2"/>
              <a:buChar char="ü"/>
            </a:pPr>
            <a:r>
              <a:rPr lang="en-US" sz="1400" dirty="0"/>
              <a:t>Number of hospital days per cancer patient during the last month of life</a:t>
            </a:r>
          </a:p>
          <a:p>
            <a:pPr marL="742950" lvl="1" indent="-285750">
              <a:buFont typeface="Wingdings" panose="05000000000000000000" pitchFamily="2" charset="2"/>
              <a:buChar char="ü"/>
            </a:pPr>
            <a:r>
              <a:rPr lang="en-US" sz="1400" dirty="0"/>
              <a:t>Percent of cancer patients admitted to ICU during the last month of life</a:t>
            </a:r>
          </a:p>
          <a:p>
            <a:pPr marL="742950" lvl="1" indent="-285750">
              <a:buFont typeface="Wingdings" panose="05000000000000000000" pitchFamily="2" charset="2"/>
              <a:buChar char="ü"/>
            </a:pPr>
            <a:r>
              <a:rPr lang="en-US" sz="1400" dirty="0"/>
              <a:t>Number of ICU days per cancer patient during the last month of life</a:t>
            </a:r>
          </a:p>
          <a:p>
            <a:pPr marL="742950" lvl="1" indent="-285750">
              <a:buFont typeface="Wingdings" panose="05000000000000000000" pitchFamily="2" charset="2"/>
              <a:buChar char="ü"/>
            </a:pPr>
            <a:r>
              <a:rPr lang="en-US" sz="1400" dirty="0"/>
              <a:t>Percent of cancer patients receiving life-sustaining treatment during the last month of life</a:t>
            </a:r>
          </a:p>
          <a:p>
            <a:pPr marL="742950" lvl="1" indent="-285750">
              <a:buFont typeface="Wingdings" panose="05000000000000000000" pitchFamily="2" charset="2"/>
              <a:buChar char="ü"/>
            </a:pPr>
            <a:r>
              <a:rPr lang="en-US" sz="1400" dirty="0"/>
              <a:t>Percent of cancer patients receiving chemotherapy during the last two weeks of life</a:t>
            </a:r>
          </a:p>
          <a:p>
            <a:pPr marL="742950" lvl="1" indent="-285750">
              <a:buFont typeface="Wingdings" panose="05000000000000000000" pitchFamily="2" charset="2"/>
              <a:buChar char="ü"/>
            </a:pPr>
            <a:r>
              <a:rPr lang="en-US" sz="1400" dirty="0"/>
              <a:t>Percent of cancer patients enrolled in hospice during the last month of life</a:t>
            </a:r>
          </a:p>
          <a:p>
            <a:pPr marL="742950" lvl="1" indent="-285750">
              <a:buFont typeface="Wingdings" panose="05000000000000000000" pitchFamily="2" charset="2"/>
              <a:buChar char="ü"/>
            </a:pPr>
            <a:r>
              <a:rPr lang="en-US" sz="1400" dirty="0"/>
              <a:t>Number of hospice days per cancer patient during the last month of life</a:t>
            </a:r>
          </a:p>
          <a:p>
            <a:pPr marL="742950" lvl="1" indent="-285750">
              <a:buFont typeface="Wingdings" panose="05000000000000000000" pitchFamily="2" charset="2"/>
              <a:buChar char="ü"/>
            </a:pPr>
            <a:r>
              <a:rPr lang="en-US" sz="1400" dirty="0"/>
              <a:t>Percent of cancer patients enrolled in hospice during the last three days of life</a:t>
            </a:r>
          </a:p>
          <a:p>
            <a:pPr marL="742950" lvl="1" indent="-285750">
              <a:buFont typeface="Wingdings" panose="05000000000000000000" pitchFamily="2" charset="2"/>
              <a:buChar char="ü"/>
            </a:pPr>
            <a:r>
              <a:rPr lang="en-US" sz="1400" dirty="0"/>
              <a:t>Percent of cancer patients seeing ten or more physicians during the last six months of life</a:t>
            </a:r>
          </a:p>
          <a:p>
            <a:pPr marL="742950" lvl="1" indent="-285750">
              <a:buFont typeface="Wingdings" panose="05000000000000000000" pitchFamily="2" charset="2"/>
              <a:buChar char="ü"/>
            </a:pPr>
            <a:endParaRPr lang="en-US" sz="1200" dirty="0"/>
          </a:p>
          <a:p>
            <a:pPr marL="742950" lvl="1" indent="-285750">
              <a:buFont typeface="Wingdings" panose="05000000000000000000" pitchFamily="2" charset="2"/>
              <a:buChar char="ü"/>
            </a:pPr>
            <a:endParaRPr lang="en-US" sz="1200" dirty="0"/>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Background on Data Set</a:t>
            </a:r>
          </a:p>
        </p:txBody>
      </p:sp>
    </p:spTree>
    <p:extLst>
      <p:ext uri="{BB962C8B-B14F-4D97-AF65-F5344CB8AC3E}">
        <p14:creationId xmlns:p14="http://schemas.microsoft.com/office/powerpoint/2010/main" val="1595633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a:xfrm>
            <a:off x="778281" y="1367821"/>
            <a:ext cx="7587437" cy="5134996"/>
          </a:xfrm>
        </p:spPr>
        <p:txBody>
          <a:bodyPr/>
          <a:lstStyle/>
          <a:p>
            <a:endParaRPr lang="en-US" sz="1400" dirty="0"/>
          </a:p>
          <a:p>
            <a:pPr marL="285750" indent="-285750">
              <a:buFont typeface="Wingdings" panose="05000000000000000000" pitchFamily="2" charset="2"/>
              <a:buChar char="ü"/>
            </a:pPr>
            <a:r>
              <a:rPr lang="en-US" sz="1400" dirty="0"/>
              <a:t>Model of strongest negative correlation:</a:t>
            </a:r>
          </a:p>
          <a:p>
            <a:pPr marL="742950" lvl="1" indent="-285750">
              <a:buFont typeface="Wingdings" panose="05000000000000000000" pitchFamily="2" charset="2"/>
              <a:buChar char="ü"/>
            </a:pPr>
            <a:r>
              <a:rPr lang="en-US" sz="1000" dirty="0"/>
              <a:t>Correlation was 0.93</a:t>
            </a:r>
          </a:p>
          <a:p>
            <a:pPr marL="742950" lvl="1" indent="-285750">
              <a:buFont typeface="Wingdings" panose="05000000000000000000" pitchFamily="2" charset="2"/>
              <a:buChar char="ü"/>
            </a:pPr>
            <a:r>
              <a:rPr lang="en-US" sz="1000" dirty="0"/>
              <a:t>Adjusted R squared = 0.83</a:t>
            </a:r>
          </a:p>
          <a:p>
            <a:pPr marL="457200" lvl="1" indent="0">
              <a:buNone/>
            </a:pPr>
            <a:endParaRPr lang="en-US" sz="14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Linear Regression</a:t>
            </a:r>
          </a:p>
        </p:txBody>
      </p:sp>
      <p:pic>
        <p:nvPicPr>
          <p:cNvPr id="3" name="Picture 2">
            <a:extLst>
              <a:ext uri="{FF2B5EF4-FFF2-40B4-BE49-F238E27FC236}">
                <a16:creationId xmlns:a16="http://schemas.microsoft.com/office/drawing/2014/main" id="{9227372E-04D6-4B25-99F7-238B096FEC0B}"/>
              </a:ext>
            </a:extLst>
          </p:cNvPr>
          <p:cNvPicPr>
            <a:picLocks noChangeAspect="1"/>
          </p:cNvPicPr>
          <p:nvPr/>
        </p:nvPicPr>
        <p:blipFill>
          <a:blip r:embed="rId2"/>
          <a:stretch>
            <a:fillRect/>
          </a:stretch>
        </p:blipFill>
        <p:spPr>
          <a:xfrm>
            <a:off x="1714139" y="2534558"/>
            <a:ext cx="5715719" cy="3603106"/>
          </a:xfrm>
          <a:prstGeom prst="rect">
            <a:avLst/>
          </a:prstGeom>
        </p:spPr>
      </p:pic>
    </p:spTree>
    <p:extLst>
      <p:ext uri="{BB962C8B-B14F-4D97-AF65-F5344CB8AC3E}">
        <p14:creationId xmlns:p14="http://schemas.microsoft.com/office/powerpoint/2010/main" val="3735180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p:txBody>
          <a:bodyPr>
            <a:normAutofit fontScale="25000" lnSpcReduction="20000"/>
          </a:bodyPr>
          <a:lstStyle/>
          <a:p>
            <a:endParaRPr lang="en-US" sz="3000" dirty="0"/>
          </a:p>
          <a:p>
            <a:pPr marL="457200" lvl="1" indent="0">
              <a:buNone/>
            </a:pPr>
            <a:r>
              <a:rPr lang="en-US" sz="3000" dirty="0">
                <a:solidFill>
                  <a:srgbClr val="E0100F"/>
                </a:solidFill>
              </a:rPr>
              <a:t> </a:t>
            </a:r>
          </a:p>
          <a:p>
            <a:pPr lvl="1">
              <a:buFont typeface="Wingdings" panose="05000000000000000000" pitchFamily="2" charset="2"/>
              <a:buChar char="ü"/>
            </a:pPr>
            <a:r>
              <a:rPr lang="en-US" sz="4800" b="1" dirty="0"/>
              <a:t>More is not always better </a:t>
            </a:r>
          </a:p>
          <a:p>
            <a:pPr marL="0" indent="0">
              <a:buNone/>
            </a:pPr>
            <a:r>
              <a:rPr lang="en-US" sz="4800" dirty="0"/>
              <a:t>EX: if we see our correlation chart, death is more negatively correlated with percentage of chemo last 2 weeks of life than percentage of hospice last month, what that means is even thou both of them are negatively correlated with death, its better to be in hospice care than in an aggressive treatment like chemo in the last weeks of life. </a:t>
            </a:r>
          </a:p>
          <a:p>
            <a:pPr lvl="1">
              <a:buFont typeface="Wingdings" panose="05000000000000000000" pitchFamily="2" charset="2"/>
              <a:buChar char="ü"/>
            </a:pPr>
            <a:r>
              <a:rPr lang="en-US" sz="4800" b="1" dirty="0"/>
              <a:t>For Dying Cancer Patients, Geography is sometimes Destiny</a:t>
            </a:r>
          </a:p>
          <a:p>
            <a:pPr marL="0" indent="0">
              <a:buNone/>
            </a:pPr>
            <a:r>
              <a:rPr lang="en-US" sz="4800" dirty="0"/>
              <a:t>When we look at the end of life cancer care across geography and Hospitals, there are significant variations for different attributes</a:t>
            </a:r>
          </a:p>
          <a:p>
            <a:pPr marL="0" indent="0">
              <a:buNone/>
            </a:pPr>
            <a:r>
              <a:rPr lang="en-US" sz="4800" dirty="0"/>
              <a:t>EX: Hospice days last month of life is more in Kansas, Virginia &amp; Arizona on the other hand Hospital days last month of life is high in Oklahoma, Pennsylvania &amp; Indiana. Also, If we take a look at percentage of life sustaining treatment last month of life, it is higher in eastern part of the country than western part of the country. Professionals may have to find out the why. So where you live and which hospital you go as a cancer patient decides what kind of care you will be getting.</a:t>
            </a:r>
          </a:p>
          <a:p>
            <a:pPr lvl="1">
              <a:buFont typeface="Wingdings" panose="05000000000000000000" pitchFamily="2" charset="2"/>
              <a:buChar char="ü"/>
            </a:pPr>
            <a:r>
              <a:rPr lang="en-US" sz="4800" b="1" dirty="0"/>
              <a:t>Cancer is personal, so is the care patients need</a:t>
            </a:r>
          </a:p>
          <a:p>
            <a:pPr marL="0" indent="0">
              <a:buNone/>
            </a:pPr>
            <a:r>
              <a:rPr lang="en-US" sz="4800" dirty="0"/>
              <a:t>If we take a look at percentage of chemo last 2 weeks of life through geography and from hospital to hospital, its different because cancer is personal and the care patients need is different. Ex. Chemo might work well for one patient and not for another.</a:t>
            </a:r>
          </a:p>
          <a:p>
            <a:pPr marL="0" indent="0">
              <a:buNone/>
            </a:pPr>
            <a:r>
              <a:rPr lang="en-US" sz="4800" dirty="0"/>
              <a:t>Also if we take a look at Hospice days  and Hospital days last month of life, they are different across geography why? Because Cancer is personal and so is the care you need. Some patients might prefer hospice over Hospital and some might choose Hospital over hospice.</a:t>
            </a:r>
          </a:p>
          <a:p>
            <a:pPr lvl="1">
              <a:buFont typeface="Wingdings" panose="05000000000000000000" pitchFamily="2" charset="2"/>
              <a:buChar char="ü"/>
            </a:pPr>
            <a:r>
              <a:rPr lang="en-US" sz="4800" b="1" dirty="0"/>
              <a:t>Aggressive Care for Dying Cancer Patients at end of life is hard and so its better to focus on keeping patients comfortable</a:t>
            </a:r>
          </a:p>
          <a:p>
            <a:pPr marL="0" indent="0">
              <a:buNone/>
            </a:pPr>
            <a:r>
              <a:rPr lang="en-US" sz="4800" dirty="0"/>
              <a:t>The data we are looking is poor prognosis cancer data, which means death is inevitable. If we again take a look at chemo in the last 2 weeks of life its negatively correlated with death, same is true for percentage of life sustaining treatment in last month of life. Since death is inevitable these aggressive treatments should be reduced and the focus might have to be on keeping patients comfortable</a:t>
            </a:r>
            <a:endParaRPr lang="en-US" sz="4800" dirty="0"/>
          </a:p>
          <a:p>
            <a:pPr marL="0" indent="0">
              <a:buNone/>
            </a:pPr>
            <a:endParaRPr lang="en-US" sz="1600" dirty="0"/>
          </a:p>
          <a:p>
            <a:pPr marL="0" indent="0">
              <a:buNone/>
            </a:pPr>
            <a:r>
              <a:rPr lang="en-US" sz="1600" dirty="0"/>
              <a:t>             </a:t>
            </a:r>
          </a:p>
          <a:p>
            <a:pPr marL="0" indent="0">
              <a:buNone/>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Conclusion</a:t>
            </a:r>
          </a:p>
        </p:txBody>
      </p:sp>
    </p:spTree>
    <p:extLst>
      <p:ext uri="{BB962C8B-B14F-4D97-AF65-F5344CB8AC3E}">
        <p14:creationId xmlns:p14="http://schemas.microsoft.com/office/powerpoint/2010/main" val="2272527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p:txBody>
          <a:bodyPr>
            <a:normAutofit/>
          </a:bodyPr>
          <a:lstStyle/>
          <a:p>
            <a:pPr marL="0" indent="0">
              <a:buNone/>
            </a:pPr>
            <a:endParaRPr lang="en-US" sz="1400" b="1" dirty="0"/>
          </a:p>
          <a:p>
            <a:pPr marL="742950" lvl="1" indent="-285750">
              <a:buFont typeface="Wingdings" panose="05000000000000000000" pitchFamily="2" charset="2"/>
              <a:buChar char="ü"/>
            </a:pPr>
            <a:endParaRPr lang="en-US" sz="1200" dirty="0"/>
          </a:p>
          <a:p>
            <a:pPr marL="742950" lvl="1" indent="-285750">
              <a:buFont typeface="Wingdings" panose="05000000000000000000" pitchFamily="2" charset="2"/>
              <a:buChar char="ü"/>
            </a:pPr>
            <a:r>
              <a:rPr lang="en-US" sz="1200" dirty="0"/>
              <a:t>A  couple of the columns in the data set were very sparse, and that was a bit disappointing. The maps for those columns had a lot of missing states.</a:t>
            </a:r>
          </a:p>
          <a:p>
            <a:pPr marL="742950" lvl="1" indent="-285750">
              <a:buFont typeface="Wingdings" panose="05000000000000000000" pitchFamily="2" charset="2"/>
              <a:buChar char="ü"/>
            </a:pPr>
            <a:endParaRPr lang="en-US" sz="1200" dirty="0"/>
          </a:p>
          <a:p>
            <a:pPr marL="742950" lvl="1" indent="-285750">
              <a:buFont typeface="Wingdings" panose="05000000000000000000" pitchFamily="2" charset="2"/>
              <a:buChar char="ü"/>
            </a:pPr>
            <a:r>
              <a:rPr lang="en-US" sz="1200" dirty="0"/>
              <a:t>It was challenging to work with so many variables (12) that had such similar names (hospice sounds and looks a lot like hospital). It was easy to get things shifted/swapped, so we had to carefully double check our work.</a:t>
            </a:r>
          </a:p>
          <a:p>
            <a:pPr marL="742950" lvl="1" indent="-285750">
              <a:buFont typeface="Wingdings" panose="05000000000000000000" pitchFamily="2" charset="2"/>
              <a:buChar char="ü"/>
            </a:pPr>
            <a:endParaRPr lang="en-US" sz="1200" dirty="0"/>
          </a:p>
          <a:p>
            <a:pPr marL="742950" lvl="1" indent="-285750">
              <a:buFont typeface="Wingdings" panose="05000000000000000000" pitchFamily="2" charset="2"/>
              <a:buChar char="ü"/>
            </a:pPr>
            <a:r>
              <a:rPr lang="en-US" sz="1200" dirty="0"/>
              <a:t>Initially, our descriptive statistics looked off, but we were able to solve it by utilizing the </a:t>
            </a:r>
            <a:r>
              <a:rPr lang="en-US" sz="1200" dirty="0" err="1"/>
              <a:t>Numberize</a:t>
            </a:r>
            <a:r>
              <a:rPr lang="en-US" sz="1200" dirty="0"/>
              <a:t> function.</a:t>
            </a:r>
          </a:p>
          <a:p>
            <a:pPr marL="742950" lvl="1" indent="-285750">
              <a:buFont typeface="Wingdings" panose="05000000000000000000" pitchFamily="2" charset="2"/>
              <a:buChar char="ü"/>
            </a:pPr>
            <a:endParaRPr lang="en-US" sz="1200" dirty="0"/>
          </a:p>
          <a:p>
            <a:pPr marL="742950" lvl="1" indent="-285750">
              <a:buFont typeface="Wingdings" panose="05000000000000000000" pitchFamily="2" charset="2"/>
              <a:buChar char="ü"/>
            </a:pPr>
            <a:r>
              <a:rPr lang="en-US" sz="1200" dirty="0"/>
              <a:t>The Correlation didn’t work well at first (there were a lot of N/As). This was resolved by replacing the code use=“everything” with use=“</a:t>
            </a:r>
            <a:r>
              <a:rPr lang="en-US" sz="1200" dirty="0" err="1"/>
              <a:t>complete.obs</a:t>
            </a:r>
            <a:r>
              <a:rPr lang="en-US" sz="1200" dirty="0"/>
              <a:t>”</a:t>
            </a:r>
          </a:p>
          <a:p>
            <a:pPr marL="742950" lvl="1" indent="-285750">
              <a:buFont typeface="Wingdings" panose="05000000000000000000" pitchFamily="2" charset="2"/>
              <a:buChar char="ü"/>
            </a:pPr>
            <a:endParaRPr lang="en-US" sz="1200" dirty="0"/>
          </a:p>
          <a:p>
            <a:pPr marL="742950" lvl="1" indent="-285750">
              <a:buFont typeface="Wingdings" panose="05000000000000000000" pitchFamily="2" charset="2"/>
              <a:buChar char="ü"/>
            </a:pPr>
            <a:r>
              <a:rPr lang="en-US" sz="1200" dirty="0"/>
              <a:t>The correlation data was difficult to read, but we discovered the </a:t>
            </a:r>
            <a:r>
              <a:rPr lang="en-US" sz="1200" dirty="0" err="1"/>
              <a:t>ggcorrplot</a:t>
            </a:r>
            <a:r>
              <a:rPr lang="en-US" sz="1200" dirty="0"/>
              <a:t> package and it was an easy fix.</a:t>
            </a:r>
          </a:p>
          <a:p>
            <a:pPr marL="457200" lvl="1" indent="0">
              <a:buNone/>
            </a:pPr>
            <a:r>
              <a:rPr lang="en-US" sz="1200" dirty="0">
                <a:solidFill>
                  <a:srgbClr val="E0100F"/>
                </a:solidFill>
              </a:rPr>
              <a:t> </a:t>
            </a:r>
          </a:p>
          <a:p>
            <a:pPr marL="0" indent="0">
              <a:buNone/>
            </a:pPr>
            <a:endParaRPr lang="en-US" sz="1600" dirty="0"/>
          </a:p>
          <a:p>
            <a:pPr marL="0" indent="0">
              <a:buNone/>
            </a:pPr>
            <a:r>
              <a:rPr lang="en-US" sz="1600" dirty="0"/>
              <a:t>             </a:t>
            </a:r>
          </a:p>
          <a:p>
            <a:pPr marL="0" indent="0">
              <a:buNone/>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Reflections</a:t>
            </a:r>
          </a:p>
        </p:txBody>
      </p:sp>
    </p:spTree>
    <p:extLst>
      <p:ext uri="{BB962C8B-B14F-4D97-AF65-F5344CB8AC3E}">
        <p14:creationId xmlns:p14="http://schemas.microsoft.com/office/powerpoint/2010/main" val="316737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p:txBody>
          <a:bodyPr/>
          <a:lstStyle/>
          <a:p>
            <a:endParaRPr lang="en-US" sz="1400" dirty="0"/>
          </a:p>
          <a:p>
            <a:pPr marL="342900" indent="-342900">
              <a:buFont typeface="Wingdings" panose="05000000000000000000" pitchFamily="2" charset="2"/>
              <a:buChar char="ü"/>
            </a:pPr>
            <a:r>
              <a:rPr lang="en-US" sz="1400" dirty="0"/>
              <a:t>Analyze data set to gain actionable insights that would be beneficial in the HealthCare industry (to Hospitals, Insurers, Doctors, Patients, and/or Family Members).</a:t>
            </a:r>
          </a:p>
          <a:p>
            <a:pPr marL="342900" indent="-342900">
              <a:buFont typeface="Wingdings" panose="05000000000000000000" pitchFamily="2" charset="2"/>
              <a:buChar char="ü"/>
            </a:pPr>
            <a:r>
              <a:rPr lang="en-US" sz="1400" dirty="0"/>
              <a:t>Look at </a:t>
            </a:r>
          </a:p>
          <a:p>
            <a:pPr marL="800100" lvl="1" indent="-342900">
              <a:buFont typeface="Wingdings" panose="05000000000000000000" pitchFamily="2" charset="2"/>
              <a:buChar char="ü"/>
            </a:pPr>
            <a:r>
              <a:rPr lang="en-US" sz="1400" dirty="0"/>
              <a:t>Differences in outcomes across geographies</a:t>
            </a:r>
          </a:p>
          <a:p>
            <a:pPr marL="800100" lvl="1" indent="-342900">
              <a:buFont typeface="Wingdings" panose="05000000000000000000" pitchFamily="2" charset="2"/>
              <a:buChar char="ü"/>
            </a:pPr>
            <a:r>
              <a:rPr lang="en-US" sz="1400" dirty="0"/>
              <a:t>Cancer death among hospitals </a:t>
            </a:r>
          </a:p>
          <a:p>
            <a:pPr marL="800100" lvl="1" indent="-342900">
              <a:buFont typeface="Wingdings" panose="05000000000000000000" pitchFamily="2" charset="2"/>
              <a:buChar char="ü"/>
            </a:pPr>
            <a:r>
              <a:rPr lang="en-US" sz="1400" dirty="0"/>
              <a:t>Hospital admissions during the last month of life</a:t>
            </a:r>
          </a:p>
          <a:p>
            <a:pPr marL="800100" lvl="1" indent="-342900">
              <a:buFont typeface="Wingdings" panose="05000000000000000000" pitchFamily="2" charset="2"/>
              <a:buChar char="ü"/>
            </a:pPr>
            <a:r>
              <a:rPr lang="en-US" sz="1400" dirty="0"/>
              <a:t>Intensive care admission trends on time</a:t>
            </a:r>
          </a:p>
          <a:p>
            <a:pPr marL="800100" lvl="1" indent="-342900">
              <a:buFont typeface="Wingdings" panose="05000000000000000000" pitchFamily="2" charset="2"/>
              <a:buChar char="ü"/>
            </a:pPr>
            <a:r>
              <a:rPr lang="en-US" sz="1400" dirty="0"/>
              <a:t>Chemotherapy during the last two weeks of life</a:t>
            </a:r>
          </a:p>
          <a:p>
            <a:pPr marL="342900" indent="-342900">
              <a:buFont typeface="Wingdings" panose="05000000000000000000" pitchFamily="2" charset="2"/>
              <a:buChar char="ü"/>
            </a:pPr>
            <a:r>
              <a:rPr lang="en-US" sz="1400" dirty="0"/>
              <a:t>Do descriptive statistics and histograms for attributes with distribution analysis of the charts</a:t>
            </a:r>
          </a:p>
          <a:p>
            <a:pPr marL="342900" indent="-342900">
              <a:buFont typeface="Wingdings" panose="05000000000000000000" pitchFamily="2" charset="2"/>
              <a:buChar char="ü"/>
            </a:pPr>
            <a:r>
              <a:rPr lang="en-US" sz="1400" dirty="0"/>
              <a:t>Show direct or inverse variations between attributes and compare the result with correlation between those attributes</a:t>
            </a:r>
          </a:p>
          <a:p>
            <a:pPr marL="342900" indent="-342900">
              <a:buFont typeface="Wingdings" panose="05000000000000000000" pitchFamily="2" charset="2"/>
              <a:buChar char="ü"/>
            </a:pPr>
            <a:r>
              <a:rPr lang="en-US" sz="1400" dirty="0"/>
              <a:t>Identify strong positive and weak negative correlations and try to interpret the results</a:t>
            </a:r>
          </a:p>
          <a:p>
            <a:pPr marL="342900" indent="-342900">
              <a:buFont typeface="Wingdings" panose="05000000000000000000" pitchFamily="2" charset="2"/>
              <a:buChar char="ü"/>
            </a:pPr>
            <a:r>
              <a:rPr lang="en-US" sz="1400" dirty="0"/>
              <a:t>Show linear regression for all models and see the trend for strongest negative and positive correlation from the regression </a:t>
            </a:r>
          </a:p>
          <a:p>
            <a:pPr marL="342900" indent="-342900">
              <a:buFont typeface="Wingdings" panose="05000000000000000000" pitchFamily="2" charset="2"/>
              <a:buChar char="ü"/>
            </a:pPr>
            <a:endParaRPr lang="en-US" sz="1400" dirty="0"/>
          </a:p>
          <a:p>
            <a:pPr marL="457200" lvl="1" indent="0">
              <a:buNone/>
            </a:pPr>
            <a:endParaRPr lang="en-US" sz="1400" dirty="0"/>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Goals</a:t>
            </a:r>
          </a:p>
        </p:txBody>
      </p:sp>
    </p:spTree>
    <p:extLst>
      <p:ext uri="{BB962C8B-B14F-4D97-AF65-F5344CB8AC3E}">
        <p14:creationId xmlns:p14="http://schemas.microsoft.com/office/powerpoint/2010/main" val="89507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p:txBody>
          <a:bodyPr/>
          <a:lstStyle/>
          <a:p>
            <a:endParaRPr lang="en-US" sz="1400" dirty="0"/>
          </a:p>
          <a:p>
            <a:pPr marL="342900" indent="-342900">
              <a:buFont typeface="Wingdings" panose="05000000000000000000" pitchFamily="2" charset="2"/>
              <a:buChar char="ü"/>
            </a:pPr>
            <a:r>
              <a:rPr lang="en-US" sz="2000" dirty="0"/>
              <a:t>Data Cleansing</a:t>
            </a:r>
            <a:endParaRPr lang="en-US" sz="1600" dirty="0"/>
          </a:p>
          <a:p>
            <a:pPr marL="342900" indent="-342900">
              <a:buFont typeface="Wingdings" panose="05000000000000000000" pitchFamily="2" charset="2"/>
              <a:buChar char="ü"/>
            </a:pPr>
            <a:r>
              <a:rPr lang="en-US" sz="2000" dirty="0"/>
              <a:t>Descriptive Statistics &amp; Histograms</a:t>
            </a:r>
          </a:p>
          <a:p>
            <a:pPr marL="800100" lvl="1" indent="-342900">
              <a:buFont typeface="Wingdings" panose="05000000000000000000" pitchFamily="2" charset="2"/>
              <a:buChar char="ü"/>
            </a:pPr>
            <a:r>
              <a:rPr lang="en-US" sz="2000" dirty="0"/>
              <a:t>Mean, Median, Standard Deviation, Skewness, and Kurtosis</a:t>
            </a:r>
          </a:p>
          <a:p>
            <a:pPr marL="342900" indent="-342900">
              <a:buFont typeface="Wingdings" panose="05000000000000000000" pitchFamily="2" charset="2"/>
              <a:buChar char="ü"/>
            </a:pPr>
            <a:r>
              <a:rPr lang="en-US" sz="2000" dirty="0"/>
              <a:t>Look at variables by Hospital </a:t>
            </a:r>
          </a:p>
          <a:p>
            <a:pPr marL="342900" indent="-342900">
              <a:buFont typeface="Wingdings" panose="05000000000000000000" pitchFamily="2" charset="2"/>
              <a:buChar char="ü"/>
            </a:pPr>
            <a:r>
              <a:rPr lang="en-US" sz="2000" dirty="0"/>
              <a:t>Look at variables by State</a:t>
            </a:r>
          </a:p>
          <a:p>
            <a:pPr marL="342900" indent="-342900">
              <a:buFont typeface="Wingdings" panose="05000000000000000000" pitchFamily="2" charset="2"/>
              <a:buChar char="ü"/>
            </a:pPr>
            <a:r>
              <a:rPr lang="en-US" sz="2000" dirty="0"/>
              <a:t>Visualize variables onto US Map</a:t>
            </a:r>
          </a:p>
          <a:p>
            <a:pPr marL="342900" indent="-342900">
              <a:buFont typeface="Wingdings" panose="05000000000000000000" pitchFamily="2" charset="2"/>
              <a:buChar char="ü"/>
            </a:pPr>
            <a:r>
              <a:rPr lang="en-US" sz="2000" dirty="0"/>
              <a:t>Run a correlation on all 12 variables</a:t>
            </a:r>
          </a:p>
          <a:p>
            <a:pPr marL="342900" indent="-342900">
              <a:buFont typeface="Wingdings" panose="05000000000000000000" pitchFamily="2" charset="2"/>
              <a:buChar char="ü"/>
            </a:pPr>
            <a:r>
              <a:rPr lang="en-US" sz="2000" dirty="0"/>
              <a:t>Run Linear Regression on selected variables</a:t>
            </a:r>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Analysis Outline</a:t>
            </a:r>
          </a:p>
        </p:txBody>
      </p:sp>
    </p:spTree>
    <p:extLst>
      <p:ext uri="{BB962C8B-B14F-4D97-AF65-F5344CB8AC3E}">
        <p14:creationId xmlns:p14="http://schemas.microsoft.com/office/powerpoint/2010/main" val="2398512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p:txBody>
          <a:bodyPr/>
          <a:lstStyle/>
          <a:p>
            <a:endParaRPr lang="en-US" sz="1400" dirty="0"/>
          </a:p>
          <a:p>
            <a:pPr marL="285750" indent="-285750">
              <a:buFont typeface="Wingdings" panose="05000000000000000000" pitchFamily="2" charset="2"/>
              <a:buChar char="ü"/>
            </a:pPr>
            <a:r>
              <a:rPr lang="en-US" sz="1400" dirty="0"/>
              <a:t>Remove unwanted rows/columns</a:t>
            </a:r>
          </a:p>
          <a:p>
            <a:pPr marL="742950" lvl="1" indent="-285750">
              <a:buFont typeface="Wingdings" panose="05000000000000000000" pitchFamily="2" charset="2"/>
              <a:buChar char="ü"/>
            </a:pPr>
            <a:r>
              <a:rPr lang="en-US" sz="1400" dirty="0"/>
              <a:t>Remove first row of NA data</a:t>
            </a:r>
          </a:p>
          <a:p>
            <a:pPr marL="742950" lvl="1" indent="-285750">
              <a:buFont typeface="Wingdings" panose="05000000000000000000" pitchFamily="2" charset="2"/>
              <a:buChar char="ü"/>
            </a:pPr>
            <a:r>
              <a:rPr lang="en-US" sz="1400" dirty="0"/>
              <a:t>Removed last row of aggregate data</a:t>
            </a:r>
          </a:p>
          <a:p>
            <a:pPr marL="742950" lvl="1" indent="-285750">
              <a:buFont typeface="Wingdings" panose="05000000000000000000" pitchFamily="2" charset="2"/>
              <a:buChar char="ü"/>
            </a:pPr>
            <a:r>
              <a:rPr lang="en-US" sz="1400" dirty="0"/>
              <a:t>Remove 22 columns containing confidence interval data</a:t>
            </a:r>
          </a:p>
          <a:p>
            <a:pPr marL="285750" indent="-285750">
              <a:buFont typeface="Wingdings" panose="05000000000000000000" pitchFamily="2" charset="2"/>
              <a:buChar char="ü"/>
            </a:pPr>
            <a:r>
              <a:rPr lang="en-US" sz="1400" dirty="0"/>
              <a:t>Column Names</a:t>
            </a:r>
          </a:p>
          <a:p>
            <a:pPr marL="742950" lvl="1" indent="-285750">
              <a:buFont typeface="Wingdings" panose="05000000000000000000" pitchFamily="2" charset="2"/>
              <a:buChar char="ü"/>
            </a:pPr>
            <a:r>
              <a:rPr lang="en-US" sz="1400" dirty="0"/>
              <a:t>Rename the remaining columns (giving simplified names)</a:t>
            </a:r>
          </a:p>
          <a:p>
            <a:pPr marL="285750" indent="-285750">
              <a:buFont typeface="Wingdings" panose="05000000000000000000" pitchFamily="2" charset="2"/>
              <a:buChar char="ü"/>
            </a:pPr>
            <a:r>
              <a:rPr lang="en-US" sz="1400" dirty="0" err="1"/>
              <a:t>Numberize</a:t>
            </a:r>
            <a:endParaRPr lang="en-US" sz="1400" dirty="0"/>
          </a:p>
          <a:p>
            <a:pPr marL="742950" lvl="1" indent="-285750">
              <a:buFont typeface="Wingdings" panose="05000000000000000000" pitchFamily="2" charset="2"/>
              <a:buChar char="ü"/>
            </a:pPr>
            <a:r>
              <a:rPr lang="en-US" sz="1400" dirty="0"/>
              <a:t>Use </a:t>
            </a:r>
            <a:r>
              <a:rPr lang="en-US" sz="1400" dirty="0" err="1"/>
              <a:t>Numberize</a:t>
            </a:r>
            <a:r>
              <a:rPr lang="en-US" sz="1400" dirty="0"/>
              <a:t> function to remove commas, spaces, and return data as numeric</a:t>
            </a:r>
          </a:p>
          <a:p>
            <a:pPr marL="742950" lvl="1" indent="-285750">
              <a:buFont typeface="Wingdings" panose="05000000000000000000" pitchFamily="2" charset="2"/>
              <a:buChar char="ü"/>
            </a:pPr>
            <a:endParaRPr lang="en-US" sz="1400" dirty="0"/>
          </a:p>
          <a:p>
            <a:pPr marL="742950" lvl="1" indent="-285750">
              <a:buFont typeface="Wingdings" panose="05000000000000000000" pitchFamily="2" charset="2"/>
              <a:buChar char="ü"/>
            </a:pPr>
            <a:endParaRPr lang="en-US" sz="1400" dirty="0"/>
          </a:p>
          <a:p>
            <a:pPr marL="742950" lvl="1" indent="-285750">
              <a:buFont typeface="Wingdings" panose="05000000000000000000" pitchFamily="2" charset="2"/>
              <a:buChar char="ü"/>
            </a:pPr>
            <a:endParaRPr lang="en-US" sz="1400" dirty="0"/>
          </a:p>
          <a:p>
            <a:pPr marL="742950" lvl="1"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a:t>How to deal with missing data?</a:t>
            </a:r>
          </a:p>
          <a:p>
            <a:pPr marL="742950" lvl="1" indent="-285750">
              <a:buFont typeface="Wingdings" panose="05000000000000000000" pitchFamily="2" charset="2"/>
              <a:buChar char="ü"/>
            </a:pPr>
            <a:r>
              <a:rPr lang="en-US" sz="1400" dirty="0"/>
              <a:t>Create subsets and utilize </a:t>
            </a:r>
            <a:r>
              <a:rPr lang="en-US" sz="1400" dirty="0" err="1"/>
              <a:t>na.omit</a:t>
            </a:r>
            <a:r>
              <a:rPr lang="en-US" sz="1400" dirty="0"/>
              <a:t>.</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Data Cleansing</a:t>
            </a:r>
          </a:p>
        </p:txBody>
      </p:sp>
      <p:pic>
        <p:nvPicPr>
          <p:cNvPr id="2" name="Picture 1">
            <a:extLst>
              <a:ext uri="{FF2B5EF4-FFF2-40B4-BE49-F238E27FC236}">
                <a16:creationId xmlns:a16="http://schemas.microsoft.com/office/drawing/2014/main" id="{4A5E87CE-C6E6-42CE-9A0C-403A8231CD5D}"/>
              </a:ext>
            </a:extLst>
          </p:cNvPr>
          <p:cNvPicPr>
            <a:picLocks noChangeAspect="1"/>
          </p:cNvPicPr>
          <p:nvPr/>
        </p:nvPicPr>
        <p:blipFill>
          <a:blip r:embed="rId2"/>
          <a:stretch>
            <a:fillRect/>
          </a:stretch>
        </p:blipFill>
        <p:spPr>
          <a:xfrm>
            <a:off x="2997534" y="3953403"/>
            <a:ext cx="3051396" cy="914805"/>
          </a:xfrm>
          <a:prstGeom prst="rect">
            <a:avLst/>
          </a:prstGeom>
        </p:spPr>
      </p:pic>
      <p:pic>
        <p:nvPicPr>
          <p:cNvPr id="6" name="Picture 5">
            <a:extLst>
              <a:ext uri="{FF2B5EF4-FFF2-40B4-BE49-F238E27FC236}">
                <a16:creationId xmlns:a16="http://schemas.microsoft.com/office/drawing/2014/main" id="{0A5622C5-DDC7-4A05-9038-B2FBA0F75032}"/>
              </a:ext>
            </a:extLst>
          </p:cNvPr>
          <p:cNvPicPr>
            <a:picLocks noChangeAspect="1"/>
          </p:cNvPicPr>
          <p:nvPr/>
        </p:nvPicPr>
        <p:blipFill>
          <a:blip r:embed="rId3"/>
          <a:stretch>
            <a:fillRect/>
          </a:stretch>
        </p:blipFill>
        <p:spPr>
          <a:xfrm>
            <a:off x="2848031" y="5592549"/>
            <a:ext cx="3447937" cy="601734"/>
          </a:xfrm>
          <a:prstGeom prst="rect">
            <a:avLst/>
          </a:prstGeom>
        </p:spPr>
      </p:pic>
    </p:spTree>
    <p:extLst>
      <p:ext uri="{BB962C8B-B14F-4D97-AF65-F5344CB8AC3E}">
        <p14:creationId xmlns:p14="http://schemas.microsoft.com/office/powerpoint/2010/main" val="62280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p:txBody>
          <a:bodyPr/>
          <a:lstStyle/>
          <a:p>
            <a:endParaRPr lang="en-US" sz="1400" dirty="0"/>
          </a:p>
          <a:p>
            <a:pPr marL="285750" indent="-285750">
              <a:buFont typeface="Wingdings" panose="05000000000000000000" pitchFamily="2" charset="2"/>
              <a:buChar char="ü"/>
            </a:pPr>
            <a:r>
              <a:rPr lang="en-US" sz="1400" dirty="0"/>
              <a:t>Write a function for descriptive statistics  &amp; histograms</a:t>
            </a:r>
          </a:p>
          <a:p>
            <a:pPr marL="285750" indent="-285750">
              <a:buFont typeface="Wingdings" panose="05000000000000000000" pitchFamily="2" charset="2"/>
              <a:buChar char="ü"/>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285750" indent="-285750">
              <a:buFont typeface="Wingdings" panose="05000000000000000000" pitchFamily="2" charset="2"/>
              <a:buChar char="ü"/>
            </a:pPr>
            <a:r>
              <a:rPr lang="en-US" sz="1400" dirty="0"/>
              <a:t>Apply to each of our 12 data subsets</a:t>
            </a:r>
          </a:p>
          <a:p>
            <a:pPr marL="285750" indent="-285750">
              <a:buFont typeface="Wingdings" panose="05000000000000000000" pitchFamily="2" charset="2"/>
              <a:buChar char="ü"/>
            </a:pPr>
            <a:endParaRPr lang="en-US" sz="1400" dirty="0"/>
          </a:p>
          <a:p>
            <a:pPr marL="0" indent="0">
              <a:buNone/>
            </a:pPr>
            <a:endParaRPr lang="en-US" sz="1400" dirty="0"/>
          </a:p>
          <a:p>
            <a:pPr marL="0" indent="0">
              <a:buNone/>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0" indent="0">
              <a:buNone/>
            </a:pPr>
            <a:endParaRPr lang="en-US" sz="20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Descriptive Statistics &amp; Histograms</a:t>
            </a:r>
          </a:p>
        </p:txBody>
      </p:sp>
      <p:pic>
        <p:nvPicPr>
          <p:cNvPr id="6" name="Picture 5">
            <a:extLst>
              <a:ext uri="{FF2B5EF4-FFF2-40B4-BE49-F238E27FC236}">
                <a16:creationId xmlns:a16="http://schemas.microsoft.com/office/drawing/2014/main" id="{AD474D59-70FB-4B5B-BE1C-4D4D9B26B03B}"/>
              </a:ext>
            </a:extLst>
          </p:cNvPr>
          <p:cNvPicPr>
            <a:picLocks noChangeAspect="1"/>
          </p:cNvPicPr>
          <p:nvPr/>
        </p:nvPicPr>
        <p:blipFill>
          <a:blip r:embed="rId2"/>
          <a:stretch>
            <a:fillRect/>
          </a:stretch>
        </p:blipFill>
        <p:spPr>
          <a:xfrm>
            <a:off x="1177925" y="3935319"/>
            <a:ext cx="3002504" cy="1233906"/>
          </a:xfrm>
          <a:prstGeom prst="rect">
            <a:avLst/>
          </a:prstGeom>
        </p:spPr>
      </p:pic>
      <p:pic>
        <p:nvPicPr>
          <p:cNvPr id="2" name="Picture 1">
            <a:extLst>
              <a:ext uri="{FF2B5EF4-FFF2-40B4-BE49-F238E27FC236}">
                <a16:creationId xmlns:a16="http://schemas.microsoft.com/office/drawing/2014/main" id="{D2C94BF9-BADC-4BA1-9745-5379A4167F2E}"/>
              </a:ext>
            </a:extLst>
          </p:cNvPr>
          <p:cNvPicPr>
            <a:picLocks noChangeAspect="1"/>
          </p:cNvPicPr>
          <p:nvPr/>
        </p:nvPicPr>
        <p:blipFill>
          <a:blip r:embed="rId3"/>
          <a:stretch>
            <a:fillRect/>
          </a:stretch>
        </p:blipFill>
        <p:spPr>
          <a:xfrm>
            <a:off x="4676522" y="3925654"/>
            <a:ext cx="3002505" cy="2255690"/>
          </a:xfrm>
          <a:prstGeom prst="rect">
            <a:avLst/>
          </a:prstGeom>
        </p:spPr>
      </p:pic>
      <p:pic>
        <p:nvPicPr>
          <p:cNvPr id="3" name="Picture 2">
            <a:extLst>
              <a:ext uri="{FF2B5EF4-FFF2-40B4-BE49-F238E27FC236}">
                <a16:creationId xmlns:a16="http://schemas.microsoft.com/office/drawing/2014/main" id="{C4622132-0544-4036-89B9-0F89EA49EAB2}"/>
              </a:ext>
            </a:extLst>
          </p:cNvPr>
          <p:cNvPicPr>
            <a:picLocks noChangeAspect="1"/>
          </p:cNvPicPr>
          <p:nvPr/>
        </p:nvPicPr>
        <p:blipFill>
          <a:blip r:embed="rId4"/>
          <a:stretch>
            <a:fillRect/>
          </a:stretch>
        </p:blipFill>
        <p:spPr>
          <a:xfrm>
            <a:off x="2698420" y="2068718"/>
            <a:ext cx="3747159" cy="1297094"/>
          </a:xfrm>
          <a:prstGeom prst="rect">
            <a:avLst/>
          </a:prstGeom>
        </p:spPr>
      </p:pic>
    </p:spTree>
    <p:extLst>
      <p:ext uri="{BB962C8B-B14F-4D97-AF65-F5344CB8AC3E}">
        <p14:creationId xmlns:p14="http://schemas.microsoft.com/office/powerpoint/2010/main" val="48576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a:xfrm>
            <a:off x="778281" y="1367821"/>
            <a:ext cx="7587437" cy="5134996"/>
          </a:xfrm>
        </p:spPr>
        <p:txBody>
          <a:bodyPr/>
          <a:lstStyle/>
          <a:p>
            <a:pPr marL="0" indent="0">
              <a:buNone/>
            </a:pPr>
            <a:r>
              <a:rPr lang="en-US" sz="1400" dirty="0"/>
              <a:t>Trends/Insights</a:t>
            </a:r>
          </a:p>
          <a:p>
            <a:pPr marL="742950" lvl="1" indent="-285750">
              <a:buFont typeface="Wingdings" panose="05000000000000000000" pitchFamily="2" charset="2"/>
              <a:buChar char="ü"/>
            </a:pPr>
            <a:r>
              <a:rPr lang="en-US" sz="1000" dirty="0"/>
              <a:t>Highest Mean, Median, Standard Deviation, Skew, and Kurtosis: Deaths (note: chart shows a long right tail)</a:t>
            </a:r>
          </a:p>
          <a:p>
            <a:pPr marL="742950" lvl="1" indent="-285750">
              <a:buFont typeface="Wingdings" panose="05000000000000000000" pitchFamily="2" charset="2"/>
              <a:buChar char="ü"/>
            </a:pPr>
            <a:r>
              <a:rPr lang="en-US" sz="1000" dirty="0"/>
              <a:t>Lowest Mean, Median, Standard Deviation: ICU days last month of Life (note: chart has a moderate right tail)</a:t>
            </a:r>
          </a:p>
          <a:p>
            <a:pPr marL="742950" lvl="1" indent="-285750">
              <a:buFont typeface="Wingdings" panose="05000000000000000000" pitchFamily="2" charset="2"/>
              <a:buChar char="ü"/>
            </a:pPr>
            <a:r>
              <a:rPr lang="en-US" sz="1000" dirty="0"/>
              <a:t>Lowest Skew: Hospice days last month of life (note: chart shows a normal distribution)</a:t>
            </a:r>
          </a:p>
          <a:p>
            <a:pPr marL="742950" lvl="1" indent="-285750">
              <a:buFont typeface="Wingdings" panose="05000000000000000000" pitchFamily="2" charset="2"/>
              <a:buChar char="ü"/>
            </a:pPr>
            <a:r>
              <a:rPr lang="en-US" sz="1000" dirty="0"/>
              <a:t>Lowest Kurtosis: % over 10 physicians seen in last 6 months (note: chart shows a normal distribution)</a:t>
            </a: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285750" indent="-285750">
              <a:buFont typeface="Wingdings" panose="05000000000000000000" pitchFamily="2" charset="2"/>
              <a:buChar char="ü"/>
            </a:pPr>
            <a:endParaRPr lang="en-US" sz="1400" dirty="0"/>
          </a:p>
          <a:p>
            <a:pPr marL="0" indent="0">
              <a:buNone/>
            </a:pPr>
            <a:endParaRPr lang="en-US" sz="1400" dirty="0"/>
          </a:p>
          <a:p>
            <a:pPr marL="0" indent="0">
              <a:buNone/>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0" indent="0">
              <a:buNone/>
            </a:pPr>
            <a:endParaRPr lang="en-US" sz="20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Descriptive Statistics &amp; Histograms</a:t>
            </a:r>
          </a:p>
        </p:txBody>
      </p:sp>
      <p:pic>
        <p:nvPicPr>
          <p:cNvPr id="2" name="Picture 1">
            <a:extLst>
              <a:ext uri="{FF2B5EF4-FFF2-40B4-BE49-F238E27FC236}">
                <a16:creationId xmlns:a16="http://schemas.microsoft.com/office/drawing/2014/main" id="{E44997AA-1E15-4497-8452-5EFDD966835A}"/>
              </a:ext>
            </a:extLst>
          </p:cNvPr>
          <p:cNvPicPr>
            <a:picLocks noChangeAspect="1"/>
          </p:cNvPicPr>
          <p:nvPr/>
        </p:nvPicPr>
        <p:blipFill>
          <a:blip r:embed="rId2"/>
          <a:stretch>
            <a:fillRect/>
          </a:stretch>
        </p:blipFill>
        <p:spPr>
          <a:xfrm>
            <a:off x="2402792" y="2502996"/>
            <a:ext cx="4338414" cy="3762025"/>
          </a:xfrm>
          <a:prstGeom prst="rect">
            <a:avLst/>
          </a:prstGeom>
        </p:spPr>
      </p:pic>
    </p:spTree>
    <p:extLst>
      <p:ext uri="{BB962C8B-B14F-4D97-AF65-F5344CB8AC3E}">
        <p14:creationId xmlns:p14="http://schemas.microsoft.com/office/powerpoint/2010/main" val="410094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a:xfrm>
            <a:off x="778281" y="1367821"/>
            <a:ext cx="7587437" cy="5134996"/>
          </a:xfrm>
        </p:spPr>
        <p:txBody>
          <a:bodyPr/>
          <a:lstStyle/>
          <a:p>
            <a:endParaRPr lang="en-US" sz="1400" dirty="0"/>
          </a:p>
          <a:p>
            <a:pPr marL="285750" indent="-285750">
              <a:buFont typeface="Wingdings" panose="05000000000000000000" pitchFamily="2" charset="2"/>
              <a:buChar char="ü"/>
            </a:pPr>
            <a:r>
              <a:rPr lang="en-US" sz="1400" dirty="0"/>
              <a:t>Write a function</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a:t>Apply to each of our 12 data subsets</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0" indent="0">
              <a:buNone/>
            </a:pPr>
            <a:endParaRPr lang="en-US" sz="2000" dirty="0"/>
          </a:p>
          <a:p>
            <a:pPr marL="285750" indent="-285750">
              <a:buFont typeface="Wingdings" panose="05000000000000000000" pitchFamily="2" charset="2"/>
              <a:buChar char="ü"/>
            </a:pPr>
            <a:endParaRPr lang="en-US" sz="2000" dirty="0"/>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By Hospital</a:t>
            </a:r>
          </a:p>
        </p:txBody>
      </p:sp>
      <p:pic>
        <p:nvPicPr>
          <p:cNvPr id="5" name="Picture 4">
            <a:extLst>
              <a:ext uri="{FF2B5EF4-FFF2-40B4-BE49-F238E27FC236}">
                <a16:creationId xmlns:a16="http://schemas.microsoft.com/office/drawing/2014/main" id="{9E545D9B-0BD3-4CAC-BA25-90F301D12D3B}"/>
              </a:ext>
            </a:extLst>
          </p:cNvPr>
          <p:cNvPicPr>
            <a:picLocks noChangeAspect="1"/>
          </p:cNvPicPr>
          <p:nvPr/>
        </p:nvPicPr>
        <p:blipFill>
          <a:blip r:embed="rId2"/>
          <a:stretch>
            <a:fillRect/>
          </a:stretch>
        </p:blipFill>
        <p:spPr>
          <a:xfrm>
            <a:off x="1764791" y="2032626"/>
            <a:ext cx="5614416" cy="1078445"/>
          </a:xfrm>
          <a:prstGeom prst="rect">
            <a:avLst/>
          </a:prstGeom>
        </p:spPr>
      </p:pic>
      <p:pic>
        <p:nvPicPr>
          <p:cNvPr id="6" name="Picture 5">
            <a:extLst>
              <a:ext uri="{FF2B5EF4-FFF2-40B4-BE49-F238E27FC236}">
                <a16:creationId xmlns:a16="http://schemas.microsoft.com/office/drawing/2014/main" id="{B455DFEC-1250-41D4-8B7F-BB5FD283D0CD}"/>
              </a:ext>
            </a:extLst>
          </p:cNvPr>
          <p:cNvPicPr>
            <a:picLocks noChangeAspect="1"/>
          </p:cNvPicPr>
          <p:nvPr/>
        </p:nvPicPr>
        <p:blipFill>
          <a:blip r:embed="rId3"/>
          <a:stretch>
            <a:fillRect/>
          </a:stretch>
        </p:blipFill>
        <p:spPr>
          <a:xfrm>
            <a:off x="2913887" y="3661585"/>
            <a:ext cx="3316224" cy="2637906"/>
          </a:xfrm>
          <a:prstGeom prst="rect">
            <a:avLst/>
          </a:prstGeom>
        </p:spPr>
      </p:pic>
    </p:spTree>
    <p:extLst>
      <p:ext uri="{BB962C8B-B14F-4D97-AF65-F5344CB8AC3E}">
        <p14:creationId xmlns:p14="http://schemas.microsoft.com/office/powerpoint/2010/main" val="3254118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017415-1801-4384-9085-CC6AD61A3B6A}"/>
              </a:ext>
            </a:extLst>
          </p:cNvPr>
          <p:cNvSpPr>
            <a:spLocks noGrp="1"/>
          </p:cNvSpPr>
          <p:nvPr>
            <p:ph type="body" sz="quarter" idx="13"/>
          </p:nvPr>
        </p:nvSpPr>
        <p:spPr/>
        <p:txBody>
          <a:bodyPr/>
          <a:lstStyle/>
          <a:p>
            <a:endParaRPr lang="en-US" sz="1400" dirty="0"/>
          </a:p>
          <a:p>
            <a:pPr marL="285750" indent="-285750">
              <a:buFont typeface="Wingdings" panose="05000000000000000000" pitchFamily="2" charset="2"/>
              <a:buChar char="ü"/>
            </a:pPr>
            <a:r>
              <a:rPr lang="en-US" sz="1400" dirty="0"/>
              <a:t>Trends/Insights (using the same variables shown for histograms)</a:t>
            </a:r>
          </a:p>
          <a:p>
            <a:pPr marL="742950" lvl="1" indent="-285750">
              <a:buFont typeface="Wingdings" panose="05000000000000000000" pitchFamily="2" charset="2"/>
              <a:buChar char="ü"/>
            </a:pPr>
            <a:r>
              <a:rPr lang="en-US" sz="1000" dirty="0"/>
              <a:t>This data shows similar information as before, but the spread is shown along the y axis</a:t>
            </a:r>
          </a:p>
          <a:p>
            <a:pPr marL="742950" lvl="1" indent="-285750">
              <a:buFont typeface="Wingdings" panose="05000000000000000000" pitchFamily="2" charset="2"/>
              <a:buChar char="ü"/>
            </a:pPr>
            <a:r>
              <a:rPr lang="en-US" sz="1000" dirty="0"/>
              <a:t>The bottom two charts again look more normally distributed.</a:t>
            </a:r>
          </a:p>
          <a:p>
            <a:pPr marL="742950" lvl="1" indent="-285750">
              <a:buFont typeface="Wingdings" panose="05000000000000000000" pitchFamily="2" charset="2"/>
              <a:buChar char="ü"/>
            </a:pPr>
            <a:endParaRPr lang="en-US" sz="1000" dirty="0">
              <a:solidFill>
                <a:srgbClr val="FF0000"/>
              </a:solidFill>
            </a:endParaRPr>
          </a:p>
          <a:p>
            <a:pPr marL="742950" lvl="1" indent="-285750">
              <a:buFont typeface="Wingdings" panose="05000000000000000000" pitchFamily="2" charset="2"/>
              <a:buChar char="ü"/>
            </a:pPr>
            <a:endParaRPr lang="en-US" sz="1000" dirty="0">
              <a:solidFill>
                <a:srgbClr val="FF0000"/>
              </a:solidFill>
            </a:endParaRPr>
          </a:p>
          <a:p>
            <a:endParaRPr lang="en-US" sz="2000" dirty="0"/>
          </a:p>
          <a:p>
            <a:pPr marL="285750" indent="-285750">
              <a:buFont typeface="Wingdings" panose="05000000000000000000" pitchFamily="2" charset="2"/>
              <a:buChar char="ü"/>
            </a:pPr>
            <a:endParaRPr lang="en-US" sz="2000" dirty="0"/>
          </a:p>
          <a:p>
            <a:endParaRPr lang="en-US" dirty="0"/>
          </a:p>
        </p:txBody>
      </p:sp>
      <p:sp>
        <p:nvSpPr>
          <p:cNvPr id="4" name="Text Placeholder 3">
            <a:extLst>
              <a:ext uri="{FF2B5EF4-FFF2-40B4-BE49-F238E27FC236}">
                <a16:creationId xmlns:a16="http://schemas.microsoft.com/office/drawing/2014/main" id="{7E9290F3-D31F-4051-9E8F-EE8D32F98B86}"/>
              </a:ext>
            </a:extLst>
          </p:cNvPr>
          <p:cNvSpPr>
            <a:spLocks noGrp="1"/>
          </p:cNvSpPr>
          <p:nvPr>
            <p:ph type="body" sz="quarter" idx="14"/>
          </p:nvPr>
        </p:nvSpPr>
        <p:spPr/>
        <p:txBody>
          <a:bodyPr>
            <a:normAutofit/>
          </a:bodyPr>
          <a:lstStyle/>
          <a:p>
            <a:r>
              <a:rPr lang="en-US" dirty="0"/>
              <a:t>By Hospital</a:t>
            </a:r>
          </a:p>
        </p:txBody>
      </p:sp>
      <p:pic>
        <p:nvPicPr>
          <p:cNvPr id="2" name="Picture 1">
            <a:extLst>
              <a:ext uri="{FF2B5EF4-FFF2-40B4-BE49-F238E27FC236}">
                <a16:creationId xmlns:a16="http://schemas.microsoft.com/office/drawing/2014/main" id="{D2920AFE-1250-45AF-867B-7123A5FD0812}"/>
              </a:ext>
            </a:extLst>
          </p:cNvPr>
          <p:cNvPicPr>
            <a:picLocks noChangeAspect="1"/>
          </p:cNvPicPr>
          <p:nvPr/>
        </p:nvPicPr>
        <p:blipFill>
          <a:blip r:embed="rId2"/>
          <a:stretch>
            <a:fillRect/>
          </a:stretch>
        </p:blipFill>
        <p:spPr>
          <a:xfrm>
            <a:off x="2340864" y="2559232"/>
            <a:ext cx="4358262" cy="3621816"/>
          </a:xfrm>
          <a:prstGeom prst="rect">
            <a:avLst/>
          </a:prstGeom>
        </p:spPr>
      </p:pic>
    </p:spTree>
    <p:extLst>
      <p:ext uri="{BB962C8B-B14F-4D97-AF65-F5344CB8AC3E}">
        <p14:creationId xmlns:p14="http://schemas.microsoft.com/office/powerpoint/2010/main" val="1545518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3048</TotalTime>
  <Words>1541</Words>
  <Application>Microsoft Office PowerPoint</Application>
  <PresentationFormat>On-screen Show (4:3)</PresentationFormat>
  <Paragraphs>307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james sager;sage-fox.com</dc:creator>
  <cp:lastModifiedBy>Yodit Ayalew</cp:lastModifiedBy>
  <cp:revision>143</cp:revision>
  <dcterms:created xsi:type="dcterms:W3CDTF">2015-12-31T02:20:12Z</dcterms:created>
  <dcterms:modified xsi:type="dcterms:W3CDTF">2018-09-23T19:56:13Z</dcterms:modified>
</cp:coreProperties>
</file>