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79" r:id="rId5"/>
    <p:sldId id="287" r:id="rId6"/>
    <p:sldId id="270" r:id="rId7"/>
    <p:sldId id="288" r:id="rId8"/>
    <p:sldId id="289" r:id="rId9"/>
    <p:sldId id="271" r:id="rId10"/>
    <p:sldId id="290" r:id="rId11"/>
    <p:sldId id="291" r:id="rId12"/>
    <p:sldId id="292" r:id="rId13"/>
    <p:sldId id="293" r:id="rId14"/>
    <p:sldId id="274" r:id="rId15"/>
    <p:sldId id="294" r:id="rId16"/>
    <p:sldId id="295" r:id="rId17"/>
    <p:sldId id="296" r:id="rId18"/>
    <p:sldId id="297" r:id="rId19"/>
    <p:sldId id="298" r:id="rId20"/>
    <p:sldId id="278" r:id="rId21"/>
    <p:sldId id="283" r:id="rId22"/>
    <p:sldId id="282" r:id="rId23"/>
    <p:sldId id="277" r:id="rId2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p:cViewPr varScale="1">
        <p:scale>
          <a:sx n="104" d="100"/>
          <a:sy n="104" d="100"/>
        </p:scale>
        <p:origin x="144" y="20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10/23/2017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10/23/2017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a:solidFill>
                <a:schemeClr val="tx2"/>
              </a:solidFill>
            </a:endParaRPr>
          </a:p>
        </p:txBody>
      </p:sp>
      <p:sp>
        <p:nvSpPr>
          <p:cNvPr id="2" name="Title 1"/>
          <p:cNvSpPr>
            <a:spLocks noGrp="1"/>
          </p:cNvSpPr>
          <p:nvPr>
            <p:ph type="ctrTitle"/>
          </p:nvPr>
        </p:nvSpPr>
        <p:spPr>
          <a:xfrm>
            <a:off x="1218883" y="1905002"/>
            <a:ext cx="9751060" cy="2147926"/>
          </a:xfrm>
        </p:spPr>
        <p:txBody>
          <a:bodyPr anchor="ctr">
            <a:normAutofit/>
          </a:bodyPr>
          <a:lstStyle>
            <a:lvl1pPr algn="ctr">
              <a:defRPr sz="4400" cap="all" normalizeH="0" baseline="0"/>
            </a:lvl1pPr>
          </a:lstStyle>
          <a:p>
            <a:r>
              <a:rPr lang="en-US"/>
              <a:t>Click to edit Master title style</a:t>
            </a:r>
            <a:endParaRPr/>
          </a:p>
        </p:txBody>
      </p:sp>
      <p:sp>
        <p:nvSpPr>
          <p:cNvPr id="3" name="Subtitle 2"/>
          <p:cNvSpPr>
            <a:spLocks noGrp="1"/>
          </p:cNvSpPr>
          <p:nvPr>
            <p:ph type="subTitle" idx="1"/>
          </p:nvPr>
        </p:nvSpPr>
        <p:spPr>
          <a:xfrm>
            <a:off x="1218883" y="4140200"/>
            <a:ext cx="975106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a:t>Click to edit Master title style</a:t>
            </a:r>
            <a:endParaRPr/>
          </a:p>
        </p:txBody>
      </p:sp>
      <p:sp>
        <p:nvSpPr>
          <p:cNvPr id="9" name="Rectangle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8" y="482600"/>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dirty="0"/>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10/23/2017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482599"/>
            <a:ext cx="1843982" cy="579120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4162" y="482599"/>
            <a:ext cx="9040045" cy="5791201"/>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10/23/2017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10/23/2017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18883" y="1524000"/>
            <a:ext cx="9751060" cy="1992597"/>
          </a:xfrm>
        </p:spPr>
        <p:txBody>
          <a:bodyPr anchor="b" anchorCtr="0">
            <a:noAutofit/>
          </a:bodyPr>
          <a:lstStyle>
            <a:lvl1pPr algn="ctr">
              <a:defRPr sz="4400" b="0" cap="all" baseline="0"/>
            </a:lvl1pPr>
          </a:lstStyle>
          <a:p>
            <a:r>
              <a:rPr lang="en-US"/>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10/23/2017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B9B9059-F1D6-41D0-95CF-D21CAA096B3A}" type="datetimeFigureOut">
              <a:rPr lang="en-US"/>
              <a:t>10/23/2017</a:t>
            </a:fld>
            <a:endParaRPr/>
          </a:p>
        </p:txBody>
      </p:sp>
      <p:sp>
        <p:nvSpPr>
          <p:cNvPr id="7" name="Slide Number Placeholder 6"/>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B9B9059-F1D6-41D0-95CF-D21CAA096B3A}" type="datetimeFigureOut">
              <a:rPr lang="en-US"/>
              <a:t>10/23/2017</a:t>
            </a:fld>
            <a:endParaRPr/>
          </a:p>
        </p:txBody>
      </p:sp>
      <p:sp>
        <p:nvSpPr>
          <p:cNvPr id="9" name="Slide Number Placeholder 8"/>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B9B9059-F1D6-41D0-95CF-D21CAA096B3A}" type="datetimeFigureOut">
              <a:rPr lang="en-US"/>
              <a:t>10/23/2017</a:t>
            </a:fld>
            <a:endParaRPr/>
          </a:p>
        </p:txBody>
      </p:sp>
      <p:sp>
        <p:nvSpPr>
          <p:cNvPr id="5" name="Slide Number Placeholder 4"/>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Content Placeholder 2"/>
          <p:cNvSpPr>
            <a:spLocks noGrp="1"/>
          </p:cNvSpPr>
          <p:nvPr>
            <p:ph idx="1"/>
          </p:nvPr>
        </p:nvSpPr>
        <p:spPr bwMode="white">
          <a:xfrm>
            <a:off x="507868" y="482600"/>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6399133" y="1905000"/>
            <a:ext cx="5180251" cy="1727200"/>
          </a:xfrm>
        </p:spPr>
        <p:txBody>
          <a:bodyPr anchor="b" anchorCtr="0">
            <a:normAutofit/>
          </a:bodyPr>
          <a:lstStyle>
            <a:lvl1pPr algn="l">
              <a:defRPr sz="3200" b="0"/>
            </a:lvl1pPr>
          </a:lstStyle>
          <a:p>
            <a:r>
              <a:rPr lang="en-US"/>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9"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6399133"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r>
              <a:rPr lang="en-US"/>
              <a:t>Click to edit Master title style</a:t>
            </a:r>
            <a:endParaRPr/>
          </a:p>
        </p:txBody>
      </p:sp>
      <p:sp>
        <p:nvSpPr>
          <p:cNvPr id="3" name="Text Placeholder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fld id="{3B9B9059-F1D6-41D0-95CF-D21CAA096B3A}" type="datetimeFigureOut">
              <a:rPr lang="en-US"/>
              <a:pPr/>
              <a:t>10/23/2017</a:t>
            </a:fld>
            <a:endParaRPr/>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video" Target="https://www.youtube.com/embed/2UM5dIWnpPc"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3.xml"/><Relationship Id="rId1" Type="http://schemas.openxmlformats.org/officeDocument/2006/relationships/video" Target="https://www.youtube.com/embed/JzVVJJN7bA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China</a:t>
            </a:r>
          </a:p>
        </p:txBody>
      </p:sp>
      <p:sp>
        <p:nvSpPr>
          <p:cNvPr id="2" name="Subtitle 1"/>
          <p:cNvSpPr>
            <a:spLocks noGrp="1"/>
          </p:cNvSpPr>
          <p:nvPr>
            <p:ph type="subTitle" idx="1"/>
          </p:nvPr>
        </p:nvSpPr>
        <p:spPr/>
        <p:txBody>
          <a:bodyPr>
            <a:normAutofit fontScale="92500" lnSpcReduction="20000"/>
          </a:bodyPr>
          <a:lstStyle/>
          <a:p>
            <a:r>
              <a:rPr lang="en-US" dirty="0"/>
              <a:t>Ka’Chandan Banks</a:t>
            </a:r>
          </a:p>
          <a:p>
            <a:r>
              <a:rPr lang="en-US" dirty="0"/>
              <a:t>Saiyeid Sewell</a:t>
            </a:r>
          </a:p>
          <a:p>
            <a:r>
              <a:rPr lang="en-US" dirty="0"/>
              <a:t>Josh Harris</a:t>
            </a:r>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339E59-1410-48BF-AF78-74129BA7891D}"/>
              </a:ext>
            </a:extLst>
          </p:cNvPr>
          <p:cNvPicPr>
            <a:picLocks noChangeAspect="1"/>
          </p:cNvPicPr>
          <p:nvPr/>
        </p:nvPicPr>
        <p:blipFill>
          <a:blip r:embed="rId2"/>
          <a:stretch>
            <a:fillRect/>
          </a:stretch>
        </p:blipFill>
        <p:spPr>
          <a:xfrm>
            <a:off x="3380344" y="685800"/>
            <a:ext cx="5685868" cy="1191851"/>
          </a:xfrm>
          <a:prstGeom prst="rect">
            <a:avLst/>
          </a:prstGeom>
        </p:spPr>
      </p:pic>
      <p:sp>
        <p:nvSpPr>
          <p:cNvPr id="2" name="Title 1">
            <a:extLst>
              <a:ext uri="{FF2B5EF4-FFF2-40B4-BE49-F238E27FC236}">
                <a16:creationId xmlns:a16="http://schemas.microsoft.com/office/drawing/2014/main" id="{76A72415-C272-47D3-AED6-1CEE1923EED3}"/>
              </a:ext>
            </a:extLst>
          </p:cNvPr>
          <p:cNvSpPr>
            <a:spLocks noGrp="1"/>
          </p:cNvSpPr>
          <p:nvPr>
            <p:ph type="title"/>
          </p:nvPr>
        </p:nvSpPr>
        <p:spPr>
          <a:xfrm>
            <a:off x="914162" y="482600"/>
            <a:ext cx="10360501" cy="101599"/>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B938C9A3-058C-4DF9-A384-E6818093B5B2}"/>
              </a:ext>
            </a:extLst>
          </p:cNvPr>
          <p:cNvSpPr>
            <a:spLocks noGrp="1"/>
          </p:cNvSpPr>
          <p:nvPr>
            <p:ph sz="half" idx="1"/>
          </p:nvPr>
        </p:nvSpPr>
        <p:spPr/>
        <p:txBody>
          <a:bodyPr/>
          <a:lstStyle/>
          <a:p>
            <a:r>
              <a:rPr lang="en-US" dirty="0"/>
              <a:t>industrial policies seek to limit market access for imported goods, foreign manufacturers, and foreign services providers, while offering substantial government guidance, resources, and regulatory support to Chinese industries.</a:t>
            </a:r>
          </a:p>
        </p:txBody>
      </p:sp>
      <p:sp>
        <p:nvSpPr>
          <p:cNvPr id="4" name="Content Placeholder 3">
            <a:extLst>
              <a:ext uri="{FF2B5EF4-FFF2-40B4-BE49-F238E27FC236}">
                <a16:creationId xmlns:a16="http://schemas.microsoft.com/office/drawing/2014/main" id="{6AD81046-039E-4C4E-87BA-63C75BE9E31F}"/>
              </a:ext>
            </a:extLst>
          </p:cNvPr>
          <p:cNvSpPr>
            <a:spLocks noGrp="1"/>
          </p:cNvSpPr>
          <p:nvPr>
            <p:ph sz="half" idx="2"/>
          </p:nvPr>
        </p:nvSpPr>
        <p:spPr>
          <a:xfrm>
            <a:off x="6297559" y="1803401"/>
            <a:ext cx="4977104" cy="4470400"/>
          </a:xfrm>
        </p:spPr>
        <p:txBody>
          <a:bodyPr/>
          <a:lstStyle/>
          <a:p>
            <a:r>
              <a:rPr lang="en-US" dirty="0"/>
              <a:t>•	The principal beneficiaries of these policies are state-owned enterprises, as well as other favored domestic companies</a:t>
            </a:r>
          </a:p>
          <a:p>
            <a:r>
              <a:rPr lang="en-US" dirty="0"/>
              <a:t>•	Provincial and local governments often have an ownership stake in private companies</a:t>
            </a:r>
          </a:p>
          <a:p>
            <a:endParaRPr lang="en-US" dirty="0"/>
          </a:p>
          <a:p>
            <a:endParaRPr lang="en-US" dirty="0"/>
          </a:p>
          <a:p>
            <a:endParaRPr lang="en-US" dirty="0"/>
          </a:p>
        </p:txBody>
      </p:sp>
      <p:cxnSp>
        <p:nvCxnSpPr>
          <p:cNvPr id="7" name="Straight Arrow Connector 6">
            <a:extLst>
              <a:ext uri="{FF2B5EF4-FFF2-40B4-BE49-F238E27FC236}">
                <a16:creationId xmlns:a16="http://schemas.microsoft.com/office/drawing/2014/main" id="{F8D933A2-CD01-487A-B896-5278A14DA227}"/>
              </a:ext>
            </a:extLst>
          </p:cNvPr>
          <p:cNvCxnSpPr/>
          <p:nvPr/>
        </p:nvCxnSpPr>
        <p:spPr>
          <a:xfrm>
            <a:off x="5713412" y="3124200"/>
            <a:ext cx="584147" cy="304800"/>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31DE0A9-0FE1-4093-A9E1-1761FDD748FA}"/>
              </a:ext>
            </a:extLst>
          </p:cNvPr>
          <p:cNvCxnSpPr/>
          <p:nvPr/>
        </p:nvCxnSpPr>
        <p:spPr>
          <a:xfrm flipV="1">
            <a:off x="5713412" y="2819400"/>
            <a:ext cx="685800" cy="175852"/>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070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Challenges Cont...</a:t>
            </a:r>
          </a:p>
        </p:txBody>
      </p:sp>
      <p:sp>
        <p:nvSpPr>
          <p:cNvPr id="3" name="TextBox 2">
            <a:extLst>
              <a:ext uri="{FF2B5EF4-FFF2-40B4-BE49-F238E27FC236}">
                <a16:creationId xmlns:a16="http://schemas.microsoft.com/office/drawing/2014/main" id="{38AF88BB-6769-4402-AD48-3CF8B62A2503}"/>
              </a:ext>
            </a:extLst>
          </p:cNvPr>
          <p:cNvSpPr txBox="1"/>
          <p:nvPr/>
        </p:nvSpPr>
        <p:spPr>
          <a:xfrm>
            <a:off x="1674812" y="2209800"/>
            <a:ext cx="8991600" cy="2838021"/>
          </a:xfrm>
          <a:prstGeom prst="rect">
            <a:avLst/>
          </a:prstGeom>
          <a:noFill/>
        </p:spPr>
        <p:txBody>
          <a:bodyPr wrap="square" rtlCol="0">
            <a:spAutoFit/>
          </a:bodyPr>
          <a:lstStyle/>
          <a:p>
            <a:pPr marL="342900" marR="0" lvl="0" indent="-342900">
              <a:lnSpc>
                <a:spcPct val="107000"/>
              </a:lnSpc>
              <a:spcBef>
                <a:spcPts val="0"/>
              </a:spcBef>
              <a:spcAft>
                <a:spcPts val="800"/>
              </a:spcAft>
              <a:buFont typeface="Symbol" panose="05050102010706020507" pitchFamily="18" charset="2"/>
              <a:buChar char=""/>
            </a:pPr>
            <a:r>
              <a:rPr lang="en-US" sz="2800">
                <a:latin typeface="Calibri" panose="020F0502020204030204" pitchFamily="34" charset="0"/>
                <a:ea typeface="Calibri" panose="020F0502020204030204" pitchFamily="34" charset="0"/>
                <a:cs typeface="Times New Roman" panose="02020603050405020304" pitchFamily="18" charset="0"/>
              </a:rPr>
              <a:t>Foreign enterprises report that Chinese government officials may condition approvals on a foreign enterprise’s agreement to transfer technology; conduct research and development in China; satisfy performance requirements relating to exportation or the use of local content; or make valuable, deal-specific commercial concessions.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87000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393F2-C2F9-4A38-8D33-7E176F2BDF7A}"/>
              </a:ext>
            </a:extLst>
          </p:cNvPr>
          <p:cNvSpPr>
            <a:spLocks noGrp="1"/>
          </p:cNvSpPr>
          <p:nvPr>
            <p:ph type="title"/>
          </p:nvPr>
        </p:nvSpPr>
        <p:spPr/>
        <p:txBody>
          <a:bodyPr/>
          <a:lstStyle/>
          <a:p>
            <a:pPr algn="ctr"/>
            <a:r>
              <a:rPr lang="en-US" dirty="0" err="1"/>
              <a:t>Cont</a:t>
            </a:r>
            <a:r>
              <a:rPr lang="en-US" dirty="0"/>
              <a:t>… </a:t>
            </a:r>
          </a:p>
        </p:txBody>
      </p:sp>
      <p:sp>
        <p:nvSpPr>
          <p:cNvPr id="3" name="TextBox 2">
            <a:extLst>
              <a:ext uri="{FF2B5EF4-FFF2-40B4-BE49-F238E27FC236}">
                <a16:creationId xmlns:a16="http://schemas.microsoft.com/office/drawing/2014/main" id="{BF29B4D8-E175-498C-A524-07424A1BD292}"/>
              </a:ext>
            </a:extLst>
          </p:cNvPr>
          <p:cNvSpPr txBox="1"/>
          <p:nvPr/>
        </p:nvSpPr>
        <p:spPr>
          <a:xfrm>
            <a:off x="1065212" y="1981200"/>
            <a:ext cx="10209451" cy="3471720"/>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dirty="0"/>
              <a:t>Foreign firm margins are shrinking, reflecting increasing competition, rising costs, heightened regulatory impediments, and a shrinking labor pool.</a:t>
            </a:r>
          </a:p>
          <a:p>
            <a:pPr marL="342900" indent="-342900">
              <a:lnSpc>
                <a:spcPct val="90000"/>
              </a:lnSpc>
              <a:buFont typeface="Arial" panose="020B0604020202020204" pitchFamily="34" charset="0"/>
              <a:buChar char="•"/>
            </a:pPr>
            <a:r>
              <a:rPr lang="en-US" dirty="0"/>
              <a:t>In 2016, China experienced its lowest economic growth rate in more than a quarter century with real GDP growth decelerating to 6.7%</a:t>
            </a:r>
          </a:p>
          <a:p>
            <a:pPr marL="342900" indent="-342900">
              <a:lnSpc>
                <a:spcPct val="90000"/>
              </a:lnSpc>
              <a:buFont typeface="Arial" panose="020B0604020202020204" pitchFamily="34" charset="0"/>
              <a:buChar char="•"/>
            </a:pPr>
            <a:r>
              <a:rPr lang="en-US" dirty="0"/>
              <a:t>many economists remain concerned about China’s medium-term prospects for economic growth due to the slow pace of economic reforms and a failure to bring corporate debt levels under control.</a:t>
            </a:r>
          </a:p>
          <a:p>
            <a:pPr marL="342900" indent="-342900">
              <a:lnSpc>
                <a:spcPct val="90000"/>
              </a:lnSpc>
              <a:buFont typeface="Arial" panose="020B0604020202020204" pitchFamily="34" charset="0"/>
              <a:buChar char="•"/>
            </a:pPr>
            <a:endParaRPr lang="en-US" dirty="0"/>
          </a:p>
          <a:p>
            <a:pPr>
              <a:lnSpc>
                <a:spcPct val="90000"/>
              </a:lnSpc>
            </a:pPr>
            <a:endParaRPr lang="en-US" sz="2800" dirty="0"/>
          </a:p>
        </p:txBody>
      </p:sp>
    </p:spTree>
    <p:extLst>
      <p:ext uri="{BB962C8B-B14F-4D97-AF65-F5344CB8AC3E}">
        <p14:creationId xmlns:p14="http://schemas.microsoft.com/office/powerpoint/2010/main" val="3179301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11A2-0DBF-48D8-90B8-635E77F55E7E}"/>
              </a:ext>
            </a:extLst>
          </p:cNvPr>
          <p:cNvSpPr>
            <a:spLocks noGrp="1"/>
          </p:cNvSpPr>
          <p:nvPr>
            <p:ph type="title"/>
          </p:nvPr>
        </p:nvSpPr>
        <p:spPr/>
        <p:txBody>
          <a:bodyPr/>
          <a:lstStyle/>
          <a:p>
            <a:pPr algn="ctr"/>
            <a:r>
              <a:rPr lang="en-US" dirty="0"/>
              <a:t>Market opportunities:</a:t>
            </a:r>
            <a:br>
              <a:rPr lang="en-US" dirty="0"/>
            </a:br>
            <a:endParaRPr lang="en-US" dirty="0"/>
          </a:p>
        </p:txBody>
      </p:sp>
      <p:sp>
        <p:nvSpPr>
          <p:cNvPr id="3" name="TextBox 2">
            <a:extLst>
              <a:ext uri="{FF2B5EF4-FFF2-40B4-BE49-F238E27FC236}">
                <a16:creationId xmlns:a16="http://schemas.microsoft.com/office/drawing/2014/main" id="{7779FA54-FA74-4ADA-95D8-30F3AC75B32E}"/>
              </a:ext>
            </a:extLst>
          </p:cNvPr>
          <p:cNvSpPr txBox="1"/>
          <p:nvPr/>
        </p:nvSpPr>
        <p:spPr>
          <a:xfrm>
            <a:off x="760412" y="1524000"/>
            <a:ext cx="10668000" cy="2142125"/>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dirty="0"/>
              <a:t>Growing middle class.</a:t>
            </a:r>
          </a:p>
          <a:p>
            <a:pPr marL="342900" indent="-342900">
              <a:lnSpc>
                <a:spcPct val="90000"/>
              </a:lnSpc>
              <a:buFont typeface="Arial" panose="020B0604020202020204" pitchFamily="34" charset="0"/>
              <a:buChar char="•"/>
            </a:pPr>
            <a:r>
              <a:rPr lang="en-US" dirty="0"/>
              <a:t>E-commerce </a:t>
            </a:r>
          </a:p>
          <a:p>
            <a:pPr marL="342900" indent="-342900">
              <a:lnSpc>
                <a:spcPct val="90000"/>
              </a:lnSpc>
              <a:buFont typeface="Arial" panose="020B0604020202020204" pitchFamily="34" charset="0"/>
              <a:buChar char="•"/>
            </a:pPr>
            <a:r>
              <a:rPr lang="en-US" dirty="0"/>
              <a:t>Globalization of Chinese companies and increased outbound investment.</a:t>
            </a:r>
          </a:p>
          <a:p>
            <a:pPr marL="342900" indent="-342900">
              <a:lnSpc>
                <a:spcPct val="90000"/>
              </a:lnSpc>
              <a:buFont typeface="Arial" panose="020B0604020202020204" pitchFamily="34" charset="0"/>
              <a:buChar char="•"/>
            </a:pPr>
            <a:r>
              <a:rPr lang="en-US" dirty="0"/>
              <a:t>Urbanization push and continued support for infrastructure projects.</a:t>
            </a:r>
          </a:p>
          <a:p>
            <a:pPr marL="342900" indent="-342900">
              <a:lnSpc>
                <a:spcPct val="90000"/>
              </a:lnSpc>
              <a:buFont typeface="Arial" panose="020B0604020202020204" pitchFamily="34" charset="0"/>
              <a:buChar char="•"/>
            </a:pPr>
            <a:r>
              <a:rPr lang="en-US" dirty="0"/>
              <a:t>Stronger environmental regulations and more stringent emissions standards. </a:t>
            </a:r>
          </a:p>
          <a:p>
            <a:pPr marL="342900" indent="-342900">
              <a:lnSpc>
                <a:spcPct val="90000"/>
              </a:lnSpc>
              <a:buFont typeface="Arial" panose="020B0604020202020204" pitchFamily="34" charset="0"/>
              <a:buChar char="•"/>
            </a:pPr>
            <a:endParaRPr lang="en-US" sz="2800" dirty="0"/>
          </a:p>
        </p:txBody>
      </p:sp>
    </p:spTree>
    <p:extLst>
      <p:ext uri="{BB962C8B-B14F-4D97-AF65-F5344CB8AC3E}">
        <p14:creationId xmlns:p14="http://schemas.microsoft.com/office/powerpoint/2010/main" val="2600544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86963B-22C3-48AB-B0DE-ECEF4F898C5E}"/>
              </a:ext>
            </a:extLst>
          </p:cNvPr>
          <p:cNvSpPr>
            <a:spLocks noGrp="1"/>
          </p:cNvSpPr>
          <p:nvPr>
            <p:ph type="title"/>
          </p:nvPr>
        </p:nvSpPr>
        <p:spPr/>
        <p:txBody>
          <a:bodyPr/>
          <a:lstStyle/>
          <a:p>
            <a:pPr algn="ctr"/>
            <a:r>
              <a:rPr lang="en-US" dirty="0"/>
              <a:t>Market opportunities:</a:t>
            </a:r>
          </a:p>
        </p:txBody>
      </p:sp>
      <p:sp>
        <p:nvSpPr>
          <p:cNvPr id="4" name="Text Placeholder 3">
            <a:extLst>
              <a:ext uri="{FF2B5EF4-FFF2-40B4-BE49-F238E27FC236}">
                <a16:creationId xmlns:a16="http://schemas.microsoft.com/office/drawing/2014/main" id="{3B0E7E57-028A-4CAA-B954-955FEEF7B7F6}"/>
              </a:ext>
            </a:extLst>
          </p:cNvPr>
          <p:cNvSpPr>
            <a:spLocks noGrp="1"/>
          </p:cNvSpPr>
          <p:nvPr>
            <p:ph type="body" idx="1"/>
          </p:nvPr>
        </p:nvSpPr>
        <p:spPr>
          <a:xfrm flipV="1">
            <a:off x="6475410" y="-304800"/>
            <a:ext cx="1676401" cy="152400"/>
          </a:xfrm>
        </p:spPr>
        <p:txBody>
          <a:bodyPr/>
          <a:lstStyle/>
          <a:p>
            <a:endParaRPr lang="en-US" dirty="0"/>
          </a:p>
        </p:txBody>
      </p:sp>
      <p:sp>
        <p:nvSpPr>
          <p:cNvPr id="5" name="Content Placeholder 4">
            <a:extLst>
              <a:ext uri="{FF2B5EF4-FFF2-40B4-BE49-F238E27FC236}">
                <a16:creationId xmlns:a16="http://schemas.microsoft.com/office/drawing/2014/main" id="{2384E664-12B0-487A-821B-A9C4954AD7AE}"/>
              </a:ext>
            </a:extLst>
          </p:cNvPr>
          <p:cNvSpPr>
            <a:spLocks noGrp="1"/>
          </p:cNvSpPr>
          <p:nvPr>
            <p:ph sz="half" idx="2"/>
          </p:nvPr>
        </p:nvSpPr>
        <p:spPr>
          <a:xfrm>
            <a:off x="914162" y="1803400"/>
            <a:ext cx="4977104" cy="4470400"/>
          </a:xfrm>
        </p:spPr>
        <p:txBody>
          <a:bodyPr>
            <a:normAutofit lnSpcReduction="10000"/>
          </a:bodyPr>
          <a:lstStyle/>
          <a:p>
            <a:pPr marL="342900" indent="-342900"/>
            <a:r>
              <a:rPr lang="en-US" dirty="0"/>
              <a:t>Growing middle class.</a:t>
            </a:r>
          </a:p>
          <a:p>
            <a:pPr marL="342900" indent="-342900"/>
            <a:r>
              <a:rPr lang="en-US" dirty="0"/>
              <a:t>E-commerce </a:t>
            </a:r>
          </a:p>
          <a:p>
            <a:pPr marL="342900" indent="-342900"/>
            <a:r>
              <a:rPr lang="en-US" dirty="0"/>
              <a:t>Globalization of Chinese companies and increased outbound investment.</a:t>
            </a:r>
          </a:p>
          <a:p>
            <a:pPr marL="342900" indent="-342900"/>
            <a:r>
              <a:rPr lang="en-US" dirty="0"/>
              <a:t>Urbanization push and continued support for infrastructure projects.</a:t>
            </a:r>
          </a:p>
          <a:p>
            <a:pPr marL="342900" indent="-342900"/>
            <a:r>
              <a:rPr lang="en-US" dirty="0"/>
              <a:t>from stronger environmental regulation and more stringent emissions standards. </a:t>
            </a:r>
          </a:p>
          <a:p>
            <a:endParaRPr lang="en-US" dirty="0"/>
          </a:p>
          <a:p>
            <a:endParaRPr lang="en-US" dirty="0"/>
          </a:p>
        </p:txBody>
      </p:sp>
      <p:sp>
        <p:nvSpPr>
          <p:cNvPr id="6" name="Text Placeholder 5">
            <a:extLst>
              <a:ext uri="{FF2B5EF4-FFF2-40B4-BE49-F238E27FC236}">
                <a16:creationId xmlns:a16="http://schemas.microsoft.com/office/drawing/2014/main" id="{C91027AD-9BD0-4402-8983-CB5D417E7BA9}"/>
              </a:ext>
            </a:extLst>
          </p:cNvPr>
          <p:cNvSpPr>
            <a:spLocks noGrp="1"/>
          </p:cNvSpPr>
          <p:nvPr>
            <p:ph type="body" sz="quarter" idx="3"/>
          </p:nvPr>
        </p:nvSpPr>
        <p:spPr/>
        <p:txBody>
          <a:bodyPr/>
          <a:lstStyle/>
          <a:p>
            <a:pPr algn="ctr"/>
            <a:r>
              <a:rPr lang="en-US" dirty="0"/>
              <a:t>Some top sectors: </a:t>
            </a:r>
          </a:p>
          <a:p>
            <a:endParaRPr lang="en-US" dirty="0"/>
          </a:p>
        </p:txBody>
      </p:sp>
      <p:sp>
        <p:nvSpPr>
          <p:cNvPr id="7" name="Content Placeholder 6">
            <a:extLst>
              <a:ext uri="{FF2B5EF4-FFF2-40B4-BE49-F238E27FC236}">
                <a16:creationId xmlns:a16="http://schemas.microsoft.com/office/drawing/2014/main" id="{56EEAB02-6C89-406C-A76C-9885D3BD889A}"/>
              </a:ext>
            </a:extLst>
          </p:cNvPr>
          <p:cNvSpPr>
            <a:spLocks noGrp="1"/>
          </p:cNvSpPr>
          <p:nvPr>
            <p:ph sz="quarter" idx="4"/>
          </p:nvPr>
        </p:nvSpPr>
        <p:spPr/>
        <p:txBody>
          <a:bodyPr/>
          <a:lstStyle/>
          <a:p>
            <a:r>
              <a:rPr lang="en-US" dirty="0"/>
              <a:t>Aviation</a:t>
            </a:r>
          </a:p>
          <a:p>
            <a:r>
              <a:rPr lang="en-US" dirty="0"/>
              <a:t>Education</a:t>
            </a:r>
          </a:p>
          <a:p>
            <a:r>
              <a:rPr lang="en-US" dirty="0"/>
              <a:t>Energy &amp; Environment</a:t>
            </a:r>
          </a:p>
          <a:p>
            <a:r>
              <a:rPr lang="en-US" dirty="0"/>
              <a:t>Medical Devices</a:t>
            </a:r>
          </a:p>
          <a:p>
            <a:r>
              <a:rPr lang="en-US" dirty="0"/>
              <a:t>Tourism</a:t>
            </a:r>
          </a:p>
          <a:p>
            <a:endParaRPr lang="en-US" dirty="0"/>
          </a:p>
        </p:txBody>
      </p:sp>
    </p:spTree>
    <p:extLst>
      <p:ext uri="{BB962C8B-B14F-4D97-AF65-F5344CB8AC3E}">
        <p14:creationId xmlns:p14="http://schemas.microsoft.com/office/powerpoint/2010/main" val="2634767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A3861-EC65-470A-9CF1-2ED70212CFED}"/>
              </a:ext>
            </a:extLst>
          </p:cNvPr>
          <p:cNvSpPr>
            <a:spLocks noGrp="1"/>
          </p:cNvSpPr>
          <p:nvPr>
            <p:ph type="title"/>
          </p:nvPr>
        </p:nvSpPr>
        <p:spPr/>
        <p:txBody>
          <a:bodyPr/>
          <a:lstStyle/>
          <a:p>
            <a:pPr algn="ctr"/>
            <a:r>
              <a:rPr lang="en-US" b="1" dirty="0"/>
              <a:t>Market entry strategy:</a:t>
            </a:r>
            <a:br>
              <a:rPr lang="en-US" dirty="0"/>
            </a:br>
            <a:endParaRPr lang="en-US" dirty="0"/>
          </a:p>
        </p:txBody>
      </p:sp>
      <p:sp>
        <p:nvSpPr>
          <p:cNvPr id="7" name="Content Placeholder 6">
            <a:extLst>
              <a:ext uri="{FF2B5EF4-FFF2-40B4-BE49-F238E27FC236}">
                <a16:creationId xmlns:a16="http://schemas.microsoft.com/office/drawing/2014/main" id="{4D18D873-F5F5-4516-99C8-1EE717142313}"/>
              </a:ext>
            </a:extLst>
          </p:cNvPr>
          <p:cNvSpPr>
            <a:spLocks noGrp="1"/>
          </p:cNvSpPr>
          <p:nvPr>
            <p:ph idx="1"/>
          </p:nvPr>
        </p:nvSpPr>
        <p:spPr/>
        <p:txBody>
          <a:bodyPr>
            <a:normAutofit lnSpcReduction="10000"/>
          </a:bodyPr>
          <a:lstStyle/>
          <a:p>
            <a:pPr marL="0" indent="0">
              <a:buNone/>
            </a:pPr>
            <a:r>
              <a:rPr lang="en-US" dirty="0"/>
              <a:t>•  Representation in China by a Chinese agent, distributors, or partners who can provide essential local knowledge and contacts</a:t>
            </a:r>
          </a:p>
          <a:p>
            <a:pPr>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Intellectual property rights holders should understand how to protect their IP under Chinese law</a:t>
            </a:r>
          </a:p>
          <a:p>
            <a:pPr>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wide range of options for corporate formation in China, including Wholly Foreign Owned Enterprises, Joint Ventures, Representative Offices, and other investment vehicles.</a:t>
            </a:r>
          </a:p>
          <a:p>
            <a:pPr>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consult closely with lawyers who have extensive experience with the China market, including lawyers based in the United States and China.</a:t>
            </a:r>
          </a:p>
          <a:p>
            <a:pPr marL="342900" marR="0" lvl="0" indent="-342900">
              <a:lnSpc>
                <a:spcPct val="107000"/>
              </a:lnSpc>
              <a:spcBef>
                <a:spcPts val="0"/>
              </a:spcBef>
              <a:spcAft>
                <a:spcPts val="800"/>
              </a:spcAft>
              <a:buFont typeface="Symbol" panose="05050102010706020507" pitchFamily="18" charset="2"/>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4008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FF3E1-AE8B-4CAC-843B-AFFC2A6F63BF}"/>
              </a:ext>
            </a:extLst>
          </p:cNvPr>
          <p:cNvSpPr>
            <a:spLocks noGrp="1"/>
          </p:cNvSpPr>
          <p:nvPr>
            <p:ph type="title"/>
          </p:nvPr>
        </p:nvSpPr>
        <p:spPr/>
        <p:txBody>
          <a:bodyPr/>
          <a:lstStyle/>
          <a:p>
            <a:pPr algn="ctr"/>
            <a:r>
              <a:rPr lang="en-US" b="1" dirty="0">
                <a:solidFill>
                  <a:prstClr val="white"/>
                </a:solidFill>
              </a:rPr>
              <a:t>Market entry strategy: </a:t>
            </a:r>
            <a:r>
              <a:rPr lang="en-US" b="1" dirty="0" err="1">
                <a:solidFill>
                  <a:prstClr val="white"/>
                </a:solidFill>
              </a:rPr>
              <a:t>Cont</a:t>
            </a:r>
            <a:r>
              <a:rPr lang="en-US" b="1" dirty="0">
                <a:solidFill>
                  <a:prstClr val="white"/>
                </a:solidFill>
              </a:rPr>
              <a:t>…</a:t>
            </a:r>
            <a:endParaRPr lang="en-US" dirty="0"/>
          </a:p>
        </p:txBody>
      </p:sp>
      <p:sp>
        <p:nvSpPr>
          <p:cNvPr id="3" name="Content Placeholder 2">
            <a:extLst>
              <a:ext uri="{FF2B5EF4-FFF2-40B4-BE49-F238E27FC236}">
                <a16:creationId xmlns:a16="http://schemas.microsoft.com/office/drawing/2014/main" id="{1CA49ACA-EFD7-47DC-9381-754707D5D580}"/>
              </a:ext>
            </a:extLst>
          </p:cNvPr>
          <p:cNvSpPr>
            <a:spLocks noGrp="1"/>
          </p:cNvSpPr>
          <p:nvPr>
            <p:ph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The U.S. Department of Commerce, United States Foreign Commercial Service (USFCS) offers customized solutions to help U.S. companies, including small- and medium-sized enterprises, succeed in the China market.</a:t>
            </a:r>
          </a:p>
          <a:p>
            <a:pPr marL="342900" marR="0" lvl="0" indent="-342900">
              <a:lnSpc>
                <a:spcPct val="107000"/>
              </a:lnSpc>
              <a:spcBef>
                <a:spcPts val="0"/>
              </a:spcBef>
              <a:spcAft>
                <a:spcPts val="8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the U.S. Department of Agriculture’s Foreign Agricultural Service (FAS) provides equivalent-level trade services at no cost for U.S. companies interested in exporting agricultural, fishery, and forestry products through their Agricultural Trade Offices.</a:t>
            </a:r>
          </a:p>
          <a:p>
            <a:endParaRPr lang="en-US" dirty="0"/>
          </a:p>
        </p:txBody>
      </p:sp>
    </p:spTree>
    <p:extLst>
      <p:ext uri="{BB962C8B-B14F-4D97-AF65-F5344CB8AC3E}">
        <p14:creationId xmlns:p14="http://schemas.microsoft.com/office/powerpoint/2010/main" val="201448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6900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61136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3" name="Picture Placeholder 2" descr="An empty placeholder to add an image. Click on the placeholder and select the image that you wish to add.&#10;"/>
          <p:cNvSpPr>
            <a:spLocks noGrp="1"/>
          </p:cNvSpPr>
          <p:nvPr>
            <p:ph type="pic" idx="1"/>
          </p:nvPr>
        </p:nvSpPr>
        <p:spPr/>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63266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China – AT&amp;T</a:t>
            </a:r>
          </a:p>
        </p:txBody>
      </p:sp>
      <p:sp>
        <p:nvSpPr>
          <p:cNvPr id="14" name="Content Placeholder 13"/>
          <p:cNvSpPr>
            <a:spLocks noGrp="1"/>
          </p:cNvSpPr>
          <p:nvPr>
            <p:ph idx="1"/>
          </p:nvPr>
        </p:nvSpPr>
        <p:spPr/>
        <p:txBody>
          <a:bodyPr/>
          <a:lstStyle/>
          <a:p>
            <a:r>
              <a:rPr lang="en-US" dirty="0"/>
              <a:t>China Internal Factors</a:t>
            </a:r>
          </a:p>
          <a:p>
            <a:r>
              <a:rPr lang="en-US" dirty="0"/>
              <a:t>China market entry: Challenges, Opportunities, and Strategy’s</a:t>
            </a:r>
          </a:p>
          <a:p>
            <a:r>
              <a:rPr lang="en-US" dirty="0"/>
              <a:t>Future Aspects</a:t>
            </a:r>
          </a:p>
        </p:txBody>
      </p:sp>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- 6</a:t>
            </a:r>
          </a:p>
        </p:txBody>
      </p:sp>
      <p:sp>
        <p:nvSpPr>
          <p:cNvPr id="3" name="Picture Placeholder 2" descr="An empty placeholder to add an image. Click on the placeholder and select the image that you wish to add.&#10;"/>
          <p:cNvSpPr>
            <a:spLocks noGrp="1"/>
          </p:cNvSpPr>
          <p:nvPr>
            <p:ph type="pic" idx="1"/>
          </p:nvPr>
        </p:nvSpPr>
        <p:spPr/>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186028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FACTORS</a:t>
            </a:r>
          </a:p>
        </p:txBody>
      </p:sp>
      <p:sp>
        <p:nvSpPr>
          <p:cNvPr id="3" name="Content Placeholder 2"/>
          <p:cNvSpPr>
            <a:spLocks noGrp="1"/>
          </p:cNvSpPr>
          <p:nvPr>
            <p:ph idx="1"/>
          </p:nvPr>
        </p:nvSpPr>
        <p:spPr>
          <a:xfrm>
            <a:off x="914162" y="1733997"/>
            <a:ext cx="10360501" cy="4470400"/>
          </a:xfrm>
        </p:spPr>
        <p:txBody>
          <a:bodyPr/>
          <a:lstStyle/>
          <a:p>
            <a:r>
              <a:rPr lang="en-US" dirty="0"/>
              <a:t>China is a Communist country</a:t>
            </a:r>
          </a:p>
          <a:p>
            <a:pPr lvl="1"/>
            <a:r>
              <a:rPr lang="en-US" dirty="0"/>
              <a:t>All political and economic systems are owned and controlled by China’s government </a:t>
            </a:r>
          </a:p>
          <a:p>
            <a:r>
              <a:rPr lang="en-US" dirty="0"/>
              <a:t>Gross Domestic Product (GDP) is $12.36 trillion </a:t>
            </a:r>
          </a:p>
          <a:p>
            <a:r>
              <a:rPr lang="en-US" dirty="0"/>
              <a:t>Largest manufacturing hub in the world</a:t>
            </a:r>
          </a:p>
          <a:p>
            <a:r>
              <a:rPr lang="en-US" sz="4000" dirty="0">
                <a:solidFill>
                  <a:schemeClr val="bg2">
                    <a:lumMod val="40000"/>
                    <a:lumOff val="60000"/>
                  </a:schemeClr>
                </a:solidFill>
              </a:rPr>
              <a:t>Second largest </a:t>
            </a:r>
            <a:r>
              <a:rPr lang="en-US" sz="3200" dirty="0">
                <a:solidFill>
                  <a:schemeClr val="bg2">
                    <a:lumMod val="40000"/>
                    <a:lumOff val="60000"/>
                  </a:schemeClr>
                </a:solidFill>
              </a:rPr>
              <a:t>overall economy in the world</a:t>
            </a:r>
          </a:p>
          <a:p>
            <a:pPr lvl="1"/>
            <a:r>
              <a:rPr lang="en-US" dirty="0"/>
              <a:t>Behind the United States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61580" y="4913710"/>
            <a:ext cx="2592387" cy="1944290"/>
          </a:xfrm>
          <a:prstGeom prst="rect">
            <a:avLst/>
          </a:prstGeom>
        </p:spPr>
      </p:pic>
    </p:spTree>
    <p:extLst>
      <p:ext uri="{BB962C8B-B14F-4D97-AF65-F5344CB8AC3E}">
        <p14:creationId xmlns:p14="http://schemas.microsoft.com/office/powerpoint/2010/main" val="164018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p:cTn id="7"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wipe(down)">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growth - TECHNOLOGY</a:t>
            </a:r>
          </a:p>
        </p:txBody>
      </p:sp>
      <p:sp>
        <p:nvSpPr>
          <p:cNvPr id="5" name="Content Placeholder 4"/>
          <p:cNvSpPr>
            <a:spLocks noGrp="1"/>
          </p:cNvSpPr>
          <p:nvPr>
            <p:ph sz="half" idx="1"/>
          </p:nvPr>
        </p:nvSpPr>
        <p:spPr/>
        <p:txBody>
          <a:bodyPr>
            <a:normAutofit/>
          </a:bodyPr>
          <a:lstStyle/>
          <a:p>
            <a:r>
              <a:rPr lang="en-US" dirty="0"/>
              <a:t>China is on a mission to transition their economy to a more technology driven and innovative model.</a:t>
            </a:r>
          </a:p>
          <a:p>
            <a:pPr lvl="1"/>
            <a:r>
              <a:rPr lang="en-US" dirty="0"/>
              <a:t>This will help develop new industries and business models such as e-commerce, mobile payment, and channels of rapid and reliable communication </a:t>
            </a:r>
          </a:p>
          <a:p>
            <a:r>
              <a:rPr lang="en-US" dirty="0"/>
              <a:t>Their new transition is projected to increase their job opportunities by 70 percent </a:t>
            </a:r>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85012" y="1721134"/>
            <a:ext cx="4462515" cy="4470400"/>
          </a:xfrm>
        </p:spPr>
      </p:pic>
    </p:spTree>
    <p:extLst>
      <p:ext uri="{BB962C8B-B14F-4D97-AF65-F5344CB8AC3E}">
        <p14:creationId xmlns:p14="http://schemas.microsoft.com/office/powerpoint/2010/main" val="269308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2UM5dIWnpPc"/>
          <p:cNvPicPr>
            <a:picLocks noGrp="1" noRot="1" noChangeAspect="1"/>
          </p:cNvPicPr>
          <p:nvPr>
            <p:ph sz="half" idx="1"/>
            <a:videoFile r:link="rId1"/>
          </p:nvPr>
        </p:nvPicPr>
        <p:blipFill>
          <a:blip r:embed="rId3"/>
          <a:stretch>
            <a:fillRect/>
          </a:stretch>
        </p:blipFill>
        <p:spPr>
          <a:xfrm>
            <a:off x="2665412" y="1524000"/>
            <a:ext cx="7110412" cy="3999607"/>
          </a:xfrm>
          <a:prstGeom prst="rect">
            <a:avLst/>
          </a:prstGeom>
        </p:spPr>
      </p:pic>
    </p:spTree>
    <p:extLst>
      <p:ext uri="{BB962C8B-B14F-4D97-AF65-F5344CB8AC3E}">
        <p14:creationId xmlns:p14="http://schemas.microsoft.com/office/powerpoint/2010/main" val="471475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11"/>
                </p:tgtEl>
              </p:cMediaNode>
            </p:video>
            <p:seq concurrent="1" nextAc="seek">
              <p:cTn id="8" restart="whenNotActive" fill="hold" evtFilter="cancelBubble" nodeType="interactiveSeq">
                <p:stCondLst>
                  <p:cond evt="onClick" delay="0">
                    <p:tgtEl>
                      <p:spTgt spid="11"/>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1"/>
                                        </p:tgtEl>
                                      </p:cBhvr>
                                    </p:cmd>
                                  </p:childTnLst>
                                </p:cTn>
                              </p:par>
                            </p:childTnLst>
                          </p:cTn>
                        </p:par>
                      </p:childTnLst>
                    </p:cTn>
                  </p:par>
                </p:childTnLst>
              </p:cTn>
              <p:nextCondLst>
                <p:cond evt="onClick" delay="0">
                  <p:tgtEl>
                    <p:spTgt spid="11"/>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p:txBody>
          <a:bodyPr/>
          <a:lstStyle/>
          <a:p>
            <a:endParaRPr lang="en-US" dirty="0"/>
          </a:p>
        </p:txBody>
      </p:sp>
      <p:pic>
        <p:nvPicPr>
          <p:cNvPr id="5" name="JzVVJJN7bA4"/>
          <p:cNvPicPr>
            <a:picLocks noRot="1" noChangeAspect="1"/>
          </p:cNvPicPr>
          <p:nvPr>
            <a:videoFile r:link="rId1"/>
          </p:nvPr>
        </p:nvPicPr>
        <p:blipFill>
          <a:blip r:embed="rId3"/>
          <a:stretch>
            <a:fillRect/>
          </a:stretch>
        </p:blipFill>
        <p:spPr>
          <a:xfrm>
            <a:off x="2055812" y="1143000"/>
            <a:ext cx="7840133" cy="4410075"/>
          </a:xfrm>
          <a:prstGeom prst="rect">
            <a:avLst/>
          </a:prstGeom>
        </p:spPr>
      </p:pic>
    </p:spTree>
    <p:extLst>
      <p:ext uri="{BB962C8B-B14F-4D97-AF65-F5344CB8AC3E}">
        <p14:creationId xmlns:p14="http://schemas.microsoft.com/office/powerpoint/2010/main" val="396955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5653C-364E-48CB-84B1-93F42F324C01}"/>
              </a:ext>
            </a:extLst>
          </p:cNvPr>
          <p:cNvSpPr>
            <a:spLocks noGrp="1"/>
          </p:cNvSpPr>
          <p:nvPr>
            <p:ph type="title"/>
          </p:nvPr>
        </p:nvSpPr>
        <p:spPr>
          <a:xfrm>
            <a:off x="1216554" y="2655603"/>
            <a:ext cx="9751060" cy="1992597"/>
          </a:xfrm>
        </p:spPr>
        <p:txBody>
          <a:bodyPr/>
          <a:lstStyle/>
          <a:p>
            <a:r>
              <a:rPr lang="en-US" dirty="0"/>
              <a:t>China market entry: Challenges, Opportunities, and Strategy’s</a:t>
            </a:r>
            <a:br>
              <a:rPr lang="en-US" dirty="0"/>
            </a:br>
            <a:endParaRPr lang="en-US" dirty="0"/>
          </a:p>
        </p:txBody>
      </p:sp>
      <p:sp>
        <p:nvSpPr>
          <p:cNvPr id="3" name="Text Placeholder 2">
            <a:extLst>
              <a:ext uri="{FF2B5EF4-FFF2-40B4-BE49-F238E27FC236}">
                <a16:creationId xmlns:a16="http://schemas.microsoft.com/office/drawing/2014/main" id="{4BD3512A-9680-457A-9C64-014C9C6DA68C}"/>
              </a:ext>
            </a:extLst>
          </p:cNvPr>
          <p:cNvSpPr>
            <a:spLocks noGrp="1"/>
          </p:cNvSpPr>
          <p:nvPr>
            <p:ph type="body" idx="1"/>
          </p:nvPr>
        </p:nvSpPr>
        <p:spPr>
          <a:xfrm>
            <a:off x="1370012" y="4695767"/>
            <a:ext cx="9751060" cy="1016000"/>
          </a:xfrm>
        </p:spPr>
        <p:txBody>
          <a:bodyPr/>
          <a:lstStyle/>
          <a:p>
            <a:endParaRPr lang="en-US" dirty="0"/>
          </a:p>
        </p:txBody>
      </p:sp>
    </p:spTree>
    <p:extLst>
      <p:ext uri="{BB962C8B-B14F-4D97-AF65-F5344CB8AC3E}">
        <p14:creationId xmlns:p14="http://schemas.microsoft.com/office/powerpoint/2010/main" val="2286656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B6E3E3-652A-43E9-B649-07D800DFDAB2}"/>
              </a:ext>
            </a:extLst>
          </p:cNvPr>
          <p:cNvSpPr>
            <a:spLocks noGrp="1"/>
          </p:cNvSpPr>
          <p:nvPr>
            <p:ph type="title"/>
          </p:nvPr>
        </p:nvSpPr>
        <p:spPr/>
        <p:txBody>
          <a:bodyPr/>
          <a:lstStyle/>
          <a:p>
            <a:pPr algn="ctr"/>
            <a:r>
              <a:rPr lang="en-US" dirty="0"/>
              <a:t>Why China?</a:t>
            </a:r>
          </a:p>
        </p:txBody>
      </p:sp>
      <p:sp>
        <p:nvSpPr>
          <p:cNvPr id="5" name="Content Placeholder 4">
            <a:extLst>
              <a:ext uri="{FF2B5EF4-FFF2-40B4-BE49-F238E27FC236}">
                <a16:creationId xmlns:a16="http://schemas.microsoft.com/office/drawing/2014/main" id="{D74F8391-C073-4A4D-9BF4-C24EC7BAD19E}"/>
              </a:ext>
            </a:extLst>
          </p:cNvPr>
          <p:cNvSpPr>
            <a:spLocks noGrp="1"/>
          </p:cNvSpPr>
          <p:nvPr>
            <p:ph sz="half" idx="1"/>
          </p:nvPr>
        </p:nvSpPr>
        <p:spPr/>
        <p:txBody>
          <a:bodyPr/>
          <a:lstStyle/>
          <a:p>
            <a:r>
              <a:rPr lang="en-US" dirty="0"/>
              <a:t>With 1.3 billion people china is the world largest consumer market</a:t>
            </a:r>
          </a:p>
          <a:p>
            <a:r>
              <a:rPr lang="en-US" dirty="0"/>
              <a:t>China has bilateral investment agreements with over 100 countries and economies</a:t>
            </a:r>
          </a:p>
          <a:p>
            <a:r>
              <a:rPr lang="en-US" dirty="0"/>
              <a:t>China maintains 14 Free Trade Agreements (FTAs) </a:t>
            </a:r>
          </a:p>
          <a:p>
            <a:r>
              <a:rPr lang="en-US" dirty="0"/>
              <a:t>China’s 13</a:t>
            </a:r>
            <a:r>
              <a:rPr lang="en-US" baseline="30000" dirty="0"/>
              <a:t>th</a:t>
            </a:r>
            <a:r>
              <a:rPr lang="en-US" dirty="0"/>
              <a:t> five year plan</a:t>
            </a:r>
          </a:p>
        </p:txBody>
      </p:sp>
      <p:pic>
        <p:nvPicPr>
          <p:cNvPr id="7" name="Content Placeholder 6">
            <a:extLst>
              <a:ext uri="{FF2B5EF4-FFF2-40B4-BE49-F238E27FC236}">
                <a16:creationId xmlns:a16="http://schemas.microsoft.com/office/drawing/2014/main" id="{11776E9E-6306-4B01-8110-F81F70AF9348}"/>
              </a:ext>
            </a:extLst>
          </p:cNvPr>
          <p:cNvPicPr>
            <a:picLocks noGrp="1" noChangeAspect="1"/>
          </p:cNvPicPr>
          <p:nvPr>
            <p:ph sz="half" idx="2"/>
          </p:nvPr>
        </p:nvPicPr>
        <p:blipFill>
          <a:blip r:embed="rId2"/>
          <a:stretch>
            <a:fillRect/>
          </a:stretch>
        </p:blipFill>
        <p:spPr>
          <a:xfrm>
            <a:off x="5813202" y="1905000"/>
            <a:ext cx="5691410" cy="3810000"/>
          </a:xfrm>
          <a:prstGeom prst="rect">
            <a:avLst/>
          </a:prstGeom>
        </p:spPr>
      </p:pic>
    </p:spTree>
    <p:extLst>
      <p:ext uri="{BB962C8B-B14F-4D97-AF65-F5344CB8AC3E}">
        <p14:creationId xmlns:p14="http://schemas.microsoft.com/office/powerpoint/2010/main" val="137307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A488-DE59-4056-BA74-4E362911C9DB}"/>
              </a:ext>
            </a:extLst>
          </p:cNvPr>
          <p:cNvSpPr>
            <a:spLocks noGrp="1"/>
          </p:cNvSpPr>
          <p:nvPr>
            <p:ph type="title"/>
          </p:nvPr>
        </p:nvSpPr>
        <p:spPr/>
        <p:txBody>
          <a:bodyPr/>
          <a:lstStyle/>
          <a:p>
            <a:pPr algn="ctr"/>
            <a:r>
              <a:rPr lang="en-US" dirty="0"/>
              <a:t>Market Challenges/barriers to entry</a:t>
            </a:r>
          </a:p>
        </p:txBody>
      </p:sp>
      <p:sp>
        <p:nvSpPr>
          <p:cNvPr id="3" name="Content Placeholder 2">
            <a:extLst>
              <a:ext uri="{FF2B5EF4-FFF2-40B4-BE49-F238E27FC236}">
                <a16:creationId xmlns:a16="http://schemas.microsoft.com/office/drawing/2014/main" id="{00762385-8FC9-4EAB-BE42-562B4B8C0F87}"/>
              </a:ext>
            </a:extLst>
          </p:cNvPr>
          <p:cNvSpPr>
            <a:spLocks noGrp="1"/>
          </p:cNvSpPr>
          <p:nvPr>
            <p:ph sz="half" idx="1"/>
          </p:nvPr>
        </p:nvSpPr>
        <p:spPr>
          <a:xfrm>
            <a:off x="914162" y="1803400"/>
            <a:ext cx="4977104" cy="4902199"/>
          </a:xfrm>
        </p:spPr>
        <p:txBody>
          <a:bodyPr>
            <a:normAutofit/>
          </a:bodyPr>
          <a:lstStyle/>
          <a:p>
            <a:endParaRPr lang="en-US" dirty="0"/>
          </a:p>
          <a:p>
            <a:r>
              <a:rPr lang="en-US" dirty="0"/>
              <a:t>The World Bank ranks China </a:t>
            </a:r>
            <a:r>
              <a:rPr lang="en-US" dirty="0" err="1"/>
              <a:t>China</a:t>
            </a:r>
            <a:r>
              <a:rPr lang="en-US" dirty="0"/>
              <a:t> 78</a:t>
            </a:r>
            <a:r>
              <a:rPr lang="en-US" baseline="30000" dirty="0"/>
              <a:t>th</a:t>
            </a:r>
            <a:r>
              <a:rPr lang="en-US" dirty="0"/>
              <a:t> out of 190 countries with respect to opening and running a business while complying with local regulations.</a:t>
            </a:r>
          </a:p>
          <a:p>
            <a:r>
              <a:rPr lang="en-US" dirty="0"/>
              <a:t>For starting a business, the World Bank ranked China 127</a:t>
            </a:r>
            <a:r>
              <a:rPr lang="en-US" baseline="30000" dirty="0"/>
              <a:t>th</a:t>
            </a:r>
          </a:p>
          <a:p>
            <a:r>
              <a:rPr lang="en-US" dirty="0"/>
              <a:t>starting a business requires at least 11 procedures in Shanghai and Beijing that average more than 30 days to complete</a:t>
            </a:r>
          </a:p>
        </p:txBody>
      </p:sp>
      <p:pic>
        <p:nvPicPr>
          <p:cNvPr id="5" name="Content Placeholder 4">
            <a:extLst>
              <a:ext uri="{FF2B5EF4-FFF2-40B4-BE49-F238E27FC236}">
                <a16:creationId xmlns:a16="http://schemas.microsoft.com/office/drawing/2014/main" id="{272DD828-3486-43B3-A18C-6A5172AB2152}"/>
              </a:ext>
            </a:extLst>
          </p:cNvPr>
          <p:cNvPicPr>
            <a:picLocks noGrp="1" noChangeAspect="1"/>
          </p:cNvPicPr>
          <p:nvPr>
            <p:ph sz="half" idx="2"/>
          </p:nvPr>
        </p:nvPicPr>
        <p:blipFill>
          <a:blip r:embed="rId2"/>
          <a:stretch>
            <a:fillRect/>
          </a:stretch>
        </p:blipFill>
        <p:spPr>
          <a:xfrm>
            <a:off x="6297613" y="2202414"/>
            <a:ext cx="4976812" cy="3672372"/>
          </a:xfrm>
          <a:prstGeom prst="rect">
            <a:avLst/>
          </a:prstGeom>
        </p:spPr>
      </p:pic>
    </p:spTree>
    <p:extLst>
      <p:ext uri="{BB962C8B-B14F-4D97-AF65-F5344CB8AC3E}">
        <p14:creationId xmlns:p14="http://schemas.microsoft.com/office/powerpoint/2010/main" val="396464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 id="{68999234-8DFD-4917-9E9A-A1A0AECD5E67}" vid="{F8691E0C-9980-4F34-AB76-18F64CB286D1}"/>
    </a:ext>
  </a:extLst>
</a:theme>
</file>

<file path=ppt/theme/theme2.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5076977-ECB7-44C2-A70D-853BB6B41242}">
  <ds:schemaRefs>
    <ds:schemaRef ds:uri="http://www.w3.org/XML/1998/namespace"/>
    <ds:schemaRef ds:uri="http://purl.org/dc/elements/1.1/"/>
    <ds:schemaRef ds:uri="4873beb7-5857-4685-be1f-d57550cc96cc"/>
    <ds:schemaRef ds:uri="http://schemas.openxmlformats.org/package/2006/metadata/core-properties"/>
    <ds:schemaRef ds:uri="http://schemas.microsoft.com/office/2006/metadata/properties"/>
    <ds:schemaRef ds:uri="http://schemas.microsoft.com/office/infopath/2007/PartnerControls"/>
    <ds:schemaRef ds:uri="http://purl.org/dc/terms/"/>
    <ds:schemaRef ds:uri="http://schemas.microsoft.com/office/2006/documentManagement/types"/>
    <ds:schemaRef ds:uri="http://purl.org/dc/dcmitype/"/>
  </ds:schemaRefs>
</ds:datastoreItem>
</file>

<file path=customXml/itemProps2.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A765CE0-A8A0-42E0-82D2-3F870DB4D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Red radial lines presentation (widescreen)</Template>
  <TotalTime>178</TotalTime>
  <Words>691</Words>
  <Application>Microsoft Office PowerPoint</Application>
  <PresentationFormat>Custom</PresentationFormat>
  <Paragraphs>70</Paragraphs>
  <Slides>20</Slides>
  <Notes>0</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Cambria</vt:lpstr>
      <vt:lpstr>Symbol</vt:lpstr>
      <vt:lpstr>Times New Roman</vt:lpstr>
      <vt:lpstr>Red Radial 16x9</vt:lpstr>
      <vt:lpstr>China</vt:lpstr>
      <vt:lpstr>China – AT&amp;T</vt:lpstr>
      <vt:lpstr>INTERNAL FACTORS</vt:lpstr>
      <vt:lpstr>Economic growth - TECHNOLOGY</vt:lpstr>
      <vt:lpstr>PowerPoint Presentation</vt:lpstr>
      <vt:lpstr>Add a Slide Title - 1</vt:lpstr>
      <vt:lpstr>China market entry: Challenges, Opportunities, and Strategy’s </vt:lpstr>
      <vt:lpstr>Why China?</vt:lpstr>
      <vt:lpstr>Market Challenges/barriers to entry</vt:lpstr>
      <vt:lpstr>PowerPoint Presentation</vt:lpstr>
      <vt:lpstr>Challenges Cont...</vt:lpstr>
      <vt:lpstr>Cont… </vt:lpstr>
      <vt:lpstr>Market opportunities: </vt:lpstr>
      <vt:lpstr>Market opportunities:</vt:lpstr>
      <vt:lpstr>Market entry strategy: </vt:lpstr>
      <vt:lpstr>Market entry strategy: Cont…</vt:lpstr>
      <vt:lpstr>PowerPoint Presentation</vt:lpstr>
      <vt:lpstr>Add a Slide Title - 4</vt:lpstr>
      <vt:lpstr>Add a Slide Title - 5</vt:lpstr>
      <vt:lpstr>Add a Slide Title - 6</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China</dc:title>
  <dc:creator>Kachandan Banks</dc:creator>
  <cp:lastModifiedBy>Joshua Neal Harris</cp:lastModifiedBy>
  <cp:revision>17</cp:revision>
  <dcterms:created xsi:type="dcterms:W3CDTF">2017-10-23T16:10:39Z</dcterms:created>
  <dcterms:modified xsi:type="dcterms:W3CDTF">2017-10-24T00:00:28Z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