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1885" r:id="rId3"/>
    <p:sldId id="1894" r:id="rId4"/>
    <p:sldId id="1898" r:id="rId5"/>
    <p:sldId id="1895" r:id="rId6"/>
    <p:sldId id="1896" r:id="rId7"/>
    <p:sldId id="1899" r:id="rId8"/>
    <p:sldId id="1900" r:id="rId9"/>
    <p:sldId id="1901" r:id="rId10"/>
    <p:sldId id="1902" r:id="rId11"/>
    <p:sldId id="1903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9"/>
    <p:restoredTop sz="94651"/>
  </p:normalViewPr>
  <p:slideViewPr>
    <p:cSldViewPr snapToGrid="0" snapToObjects="1">
      <p:cViewPr varScale="1">
        <p:scale>
          <a:sx n="68" d="100"/>
          <a:sy n="68" d="100"/>
        </p:scale>
        <p:origin x="24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F8BB-315D-5347-AF83-D04FB5333F0B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50E8-D316-224F-A5BD-84D078ED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0C5-6CB0-BC46-8594-19E99709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D8210-38A6-4644-A03A-3E69C787A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D809-6DF6-9D41-B425-65EACA1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2A66-7D3F-D240-B749-92C194A2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D5ED-4326-3C4F-8C81-E5504F09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177D-DB1E-DE4B-95D8-64CCC918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F71EE-C366-AE44-BB67-2B0F3A70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9BE9-60F4-ED42-9201-69463852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E315-41CC-744E-B6DE-EEC607A9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A246-A34F-734E-8EC9-56CC1FA6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2020B-7A8C-8F4A-B0D3-3C807B681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A7124-C27E-8147-A028-9DD216D4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1A8F-92E6-DB4B-B2B8-E1CE27B1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8533-83A9-FA41-A9F5-391BA0D4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BF83-581D-1E48-846C-1F345169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184460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85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90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70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138D-90A0-2641-9CF6-E03D4AE2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2A9E-0161-8E46-B915-82C195EC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3CFF-5D25-9840-81E3-4371275B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333-FCB2-B947-8AB9-A6CDBE55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8402-67A3-4742-9F3B-D698253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5B16-B96A-7245-AB1A-6AFE376F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5BBD-83E8-1349-B4FB-20035DE8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904D-A1B4-E348-8693-2B3C3EC3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F1FA-8287-FB49-8C7E-CB530487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1452-F0B9-4945-A768-CCE92743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DD01-1CDC-CC4D-A2B2-5294A232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14EC-79E5-4243-B862-35DAE756F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6BB2-F310-934F-94D4-E6224841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DB15-4F34-E44F-8C75-B39C58AA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19C0-8D45-784F-9746-CB86011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D3F2-02C9-F745-A4C3-535FBB56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D1AD-4A78-144E-B849-D874746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C7EC-08AE-5F46-8806-4CB0B53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51FE-C1A5-7A46-A30E-603A4D5F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BC7A6-84A8-CC44-B049-F1A1C7585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091B-7328-D740-8EBF-C0E0F7D0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7EA1B-83D8-8441-B6BA-76CCF63A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48BB4-D56B-4C4B-9334-29B051DE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D15A4-CB10-0549-A33F-E57D1E54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3B5E-1298-274B-9842-19A5075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EAFE1-BA6A-0146-A86A-C12A219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90BDE-AD9F-564F-96C1-BF07D18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DBDB6-285F-2D41-8BE1-7CB51E5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5E3A8-AEBF-D645-A2F0-A7E87ABC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D063-F3A5-674D-8549-80E50100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926D0-0B4E-B14D-BEF1-A74C2F02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FF31-6D2A-F44E-9CF0-0E8D116F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5153-015D-644B-A2E0-A0B6C76A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811FC-26B0-194A-AFCE-8304ECCC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56370-AFBB-694D-A32C-99468F17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01CB-A83C-8647-8027-BB6F7D0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C599-4040-A64B-BC78-30938489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6610-36FF-A645-AA8A-41E169C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2708-888E-714C-B3D6-6E225E0D9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B8A4-955F-BE42-AD0F-119592DC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02F79-5AB6-A645-9CE3-3309526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573B-E304-7D42-B193-FF20C9CF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2697-C84F-EB4D-9BCC-DA6A8AA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D0C45-65B5-3D4E-B370-BD5EF8BB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9EDF-492A-B044-8FB0-66A9BEC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EE7F-81AF-1D48-A5B0-2FCA28FF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3F4E-D2D9-B84D-98D6-A7BAAD45954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0F4B-C214-1A4A-AD4F-76A691569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5139-8652-3D47-A525-2B420F926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1E1332B-6595-1E4F-B2DE-2F6B9115E79E}"/>
              </a:ext>
            </a:extLst>
          </p:cNvPr>
          <p:cNvGrpSpPr/>
          <p:nvPr/>
        </p:nvGrpSpPr>
        <p:grpSpPr>
          <a:xfrm>
            <a:off x="348797" y="340112"/>
            <a:ext cx="10792169" cy="6111988"/>
            <a:chOff x="348797" y="340112"/>
            <a:chExt cx="10792169" cy="61119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1882FC-9D11-3C44-B0D0-BA542CE5B9EC}"/>
                </a:ext>
              </a:extLst>
            </p:cNvPr>
            <p:cNvSpPr txBox="1"/>
            <p:nvPr/>
          </p:nvSpPr>
          <p:spPr>
            <a:xfrm>
              <a:off x="348797" y="1229224"/>
              <a:ext cx="20358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IgniteDeploy.json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066FA-806B-8742-B8E3-A3918A77FECC}"/>
                </a:ext>
              </a:extLst>
            </p:cNvPr>
            <p:cNvSpPr txBox="1"/>
            <p:nvPr/>
          </p:nvSpPr>
          <p:spPr>
            <a:xfrm>
              <a:off x="1847907" y="3792908"/>
              <a:ext cx="130917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vnet-existing.json</a:t>
              </a:r>
              <a:endParaRPr lang="en-US" sz="1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18AE71-69A4-354C-9A4D-8C60A6CD2082}"/>
                </a:ext>
              </a:extLst>
            </p:cNvPr>
            <p:cNvCxnSpPr/>
            <p:nvPr/>
          </p:nvCxnSpPr>
          <p:spPr>
            <a:xfrm>
              <a:off x="3391966" y="2349062"/>
              <a:ext cx="7628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80A1AE-A7FE-754E-AED3-E265F3661673}"/>
                </a:ext>
              </a:extLst>
            </p:cNvPr>
            <p:cNvCxnSpPr/>
            <p:nvPr/>
          </p:nvCxnSpPr>
          <p:spPr>
            <a:xfrm>
              <a:off x="3512835" y="4661338"/>
              <a:ext cx="7628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1E5815-ECA2-ED45-B21B-FDC546D26CF7}"/>
                </a:ext>
              </a:extLst>
            </p:cNvPr>
            <p:cNvSpPr txBox="1"/>
            <p:nvPr/>
          </p:nvSpPr>
          <p:spPr>
            <a:xfrm>
              <a:off x="1887295" y="3036027"/>
              <a:ext cx="12024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deployNsg.json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9A84FC-72E1-494C-B535-34BDE39C0207}"/>
                </a:ext>
              </a:extLst>
            </p:cNvPr>
            <p:cNvSpPr txBox="1"/>
            <p:nvPr/>
          </p:nvSpPr>
          <p:spPr>
            <a:xfrm>
              <a:off x="1887295" y="4320356"/>
              <a:ext cx="126979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vnet-new.json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884A25-1A9B-8C45-80BC-BD31FE07765B}"/>
                </a:ext>
              </a:extLst>
            </p:cNvPr>
            <p:cNvSpPr txBox="1"/>
            <p:nvPr/>
          </p:nvSpPr>
          <p:spPr>
            <a:xfrm>
              <a:off x="6127411" y="393770"/>
              <a:ext cx="2157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DeployEgressLoadBalancer.json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FAB3ED-4A7E-5343-A5A1-AC2436082E5A}"/>
                </a:ext>
              </a:extLst>
            </p:cNvPr>
            <p:cNvSpPr txBox="1"/>
            <p:nvPr/>
          </p:nvSpPr>
          <p:spPr>
            <a:xfrm>
              <a:off x="6127411" y="984069"/>
              <a:ext cx="2157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DeployEgressFirewall.json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B71286-B0A2-A545-BFE6-C4277124C219}"/>
                </a:ext>
              </a:extLst>
            </p:cNvPr>
            <p:cNvSpPr txBox="1"/>
            <p:nvPr/>
          </p:nvSpPr>
          <p:spPr>
            <a:xfrm>
              <a:off x="6861154" y="1582180"/>
              <a:ext cx="266293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DeployVm-Egress.json</a:t>
              </a:r>
              <a:endParaRPr lang="en-GB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DA033D-125A-A841-BD48-788E6223D478}"/>
                </a:ext>
              </a:extLst>
            </p:cNvPr>
            <p:cNvSpPr txBox="1"/>
            <p:nvPr/>
          </p:nvSpPr>
          <p:spPr>
            <a:xfrm>
              <a:off x="6547701" y="3087404"/>
              <a:ext cx="15996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DeployIPFirewall.json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D4157F-2F35-AE43-AB6B-1E1F2FA414DE}"/>
                </a:ext>
              </a:extLst>
            </p:cNvPr>
            <p:cNvSpPr txBox="1"/>
            <p:nvPr/>
          </p:nvSpPr>
          <p:spPr>
            <a:xfrm>
              <a:off x="6035379" y="2541676"/>
              <a:ext cx="20128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DeployIPLoadBalancer.json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A287A4-5B04-A742-8698-199B987B536C}"/>
                </a:ext>
              </a:extLst>
            </p:cNvPr>
            <p:cNvSpPr txBox="1"/>
            <p:nvPr/>
          </p:nvSpPr>
          <p:spPr>
            <a:xfrm>
              <a:off x="7276020" y="3585826"/>
              <a:ext cx="21000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b="0" dirty="0" err="1">
                  <a:effectLst/>
                </a:rPr>
                <a:t>DeployV</a:t>
              </a:r>
              <a:r>
                <a:rPr lang="en-GB" sz="1200" dirty="0" err="1"/>
                <a:t>mIngress</a:t>
              </a:r>
              <a:r>
                <a:rPr lang="en-GB" sz="1200" b="0" dirty="0" err="1">
                  <a:effectLst/>
                </a:rPr>
                <a:t>.json</a:t>
              </a:r>
              <a:endParaRPr lang="en-GB" sz="1200" b="0" dirty="0">
                <a:effectLst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B73E18-3CE2-F14B-9D9A-39E2C8B42B0D}"/>
                </a:ext>
              </a:extLst>
            </p:cNvPr>
            <p:cNvSpPr txBox="1"/>
            <p:nvPr/>
          </p:nvSpPr>
          <p:spPr>
            <a:xfrm>
              <a:off x="5891000" y="4975374"/>
              <a:ext cx="2157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DeployAppGw.json</a:t>
              </a:r>
              <a:endParaRPr lang="en-GB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86064D-7600-E140-A530-3DFE628D31E6}"/>
                </a:ext>
              </a:extLst>
            </p:cNvPr>
            <p:cNvSpPr/>
            <p:nvPr/>
          </p:nvSpPr>
          <p:spPr>
            <a:xfrm>
              <a:off x="7276020" y="6175101"/>
              <a:ext cx="2117311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sz="1200" b="0" dirty="0" err="1">
                  <a:effectLst/>
                </a:rPr>
                <a:t>deployVm</a:t>
              </a:r>
              <a:r>
                <a:rPr lang="en-GB" sz="1200" b="0" dirty="0">
                  <a:effectLst/>
                </a:rPr>
                <a:t>-inbound-</a:t>
              </a:r>
              <a:r>
                <a:rPr lang="en-GB" sz="1200" b="0" dirty="0" err="1">
                  <a:effectLst/>
                </a:rPr>
                <a:t>bs</a:t>
              </a:r>
              <a:r>
                <a:rPr lang="en-GB" sz="1200" b="0" dirty="0">
                  <a:effectLst/>
                </a:rPr>
                <a:t>-</a:t>
              </a:r>
              <a:r>
                <a:rPr lang="en-GB" sz="1200" b="0" dirty="0" err="1">
                  <a:effectLst/>
                </a:rPr>
                <a:t>no.json</a:t>
              </a:r>
              <a:endParaRPr lang="en-GB" sz="1200" b="0" dirty="0">
                <a:effectLst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87389E-E825-704A-9206-9CE53DA33A3B}"/>
                </a:ext>
              </a:extLst>
            </p:cNvPr>
            <p:cNvSpPr txBox="1"/>
            <p:nvPr/>
          </p:nvSpPr>
          <p:spPr>
            <a:xfrm>
              <a:off x="6547702" y="5556720"/>
              <a:ext cx="2157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DeployAppFirewall.json</a:t>
              </a:r>
              <a:endParaRPr lang="en-GB" sz="1200" dirty="0"/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964CA668-0616-3147-9445-3D7CD18935EA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 flipH="1">
              <a:off x="7276020" y="5695220"/>
              <a:ext cx="1428922" cy="618381"/>
            </a:xfrm>
            <a:prstGeom prst="bentConnector5">
              <a:avLst>
                <a:gd name="adj1" fmla="val -15998"/>
                <a:gd name="adj2" fmla="val 50000"/>
                <a:gd name="adj3" fmla="val 1159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B6DC0F43-B8BE-864B-9900-274C95C3062C}"/>
                </a:ext>
              </a:extLst>
            </p:cNvPr>
            <p:cNvCxnSpPr>
              <a:cxnSpLocks/>
              <a:stCxn id="4" idx="3"/>
              <a:endCxn id="72" idx="1"/>
            </p:cNvCxnSpPr>
            <p:nvPr/>
          </p:nvCxnSpPr>
          <p:spPr>
            <a:xfrm flipH="1">
              <a:off x="645636" y="1367724"/>
              <a:ext cx="1738995" cy="2767484"/>
            </a:xfrm>
            <a:prstGeom prst="bentConnector5">
              <a:avLst>
                <a:gd name="adj1" fmla="val -13146"/>
                <a:gd name="adj2" fmla="val 19896"/>
                <a:gd name="adj3" fmla="val 113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D5B94C7-1B0E-244C-AD34-6983CAF20AEC}"/>
                </a:ext>
              </a:extLst>
            </p:cNvPr>
            <p:cNvGrpSpPr/>
            <p:nvPr/>
          </p:nvGrpSpPr>
          <p:grpSpPr>
            <a:xfrm>
              <a:off x="645636" y="3678008"/>
              <a:ext cx="914400" cy="914400"/>
              <a:chOff x="864565" y="3437058"/>
              <a:chExt cx="914400" cy="914400"/>
            </a:xfrm>
          </p:grpSpPr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72D258BB-11AA-9947-9782-7C4B60F0AD10}"/>
                  </a:ext>
                </a:extLst>
              </p:cNvPr>
              <p:cNvSpPr/>
              <p:nvPr/>
            </p:nvSpPr>
            <p:spPr>
              <a:xfrm>
                <a:off x="864565" y="3437058"/>
                <a:ext cx="914400" cy="9144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90B456-A102-0045-8448-EA33FBC56783}"/>
                  </a:ext>
                </a:extLst>
              </p:cNvPr>
              <p:cNvSpPr txBox="1"/>
              <p:nvPr/>
            </p:nvSpPr>
            <p:spPr>
              <a:xfrm>
                <a:off x="1010170" y="3714057"/>
                <a:ext cx="654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Existing VNET</a:t>
                </a:r>
              </a:p>
            </p:txBody>
          </p:sp>
        </p:grp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E6FC9F7B-E238-A34A-AE77-D0BA6AD9B98A}"/>
                </a:ext>
              </a:extLst>
            </p:cNvPr>
            <p:cNvCxnSpPr>
              <a:cxnSpLocks/>
              <a:stCxn id="72" idx="0"/>
              <a:endCxn id="5" idx="1"/>
            </p:cNvCxnSpPr>
            <p:nvPr/>
          </p:nvCxnSpPr>
          <p:spPr>
            <a:xfrm rot="16200000" flipH="1">
              <a:off x="1348671" y="3432173"/>
              <a:ext cx="253400" cy="745071"/>
            </a:xfrm>
            <a:prstGeom prst="bentConnector4">
              <a:avLst>
                <a:gd name="adj1" fmla="val -90213"/>
                <a:gd name="adj2" fmla="val 806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C9FEFE18-D085-D348-9400-5D5EB69A27C4}"/>
                </a:ext>
              </a:extLst>
            </p:cNvPr>
            <p:cNvCxnSpPr>
              <a:cxnSpLocks/>
              <a:stCxn id="72" idx="2"/>
              <a:endCxn id="10" idx="1"/>
            </p:cNvCxnSpPr>
            <p:nvPr/>
          </p:nvCxnSpPr>
          <p:spPr>
            <a:xfrm rot="5400000" flipH="1" flipV="1">
              <a:off x="1428289" y="4133402"/>
              <a:ext cx="133552" cy="784459"/>
            </a:xfrm>
            <a:prstGeom prst="bentConnector4">
              <a:avLst>
                <a:gd name="adj1" fmla="val -171169"/>
                <a:gd name="adj2" fmla="val 791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6173590-08C3-DB4E-B28A-277A36D677AA}"/>
                </a:ext>
              </a:extLst>
            </p:cNvPr>
            <p:cNvSpPr txBox="1"/>
            <p:nvPr/>
          </p:nvSpPr>
          <p:spPr>
            <a:xfrm>
              <a:off x="1199040" y="3246639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BF3820-D8BC-604C-8972-8804416CF581}"/>
                </a:ext>
              </a:extLst>
            </p:cNvPr>
            <p:cNvSpPr txBox="1"/>
            <p:nvPr/>
          </p:nvSpPr>
          <p:spPr>
            <a:xfrm>
              <a:off x="1199040" y="4792944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C5827A99-0A98-DD44-A485-BC28D7AA97C9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H="1">
              <a:off x="1887295" y="1367724"/>
              <a:ext cx="497336" cy="1806803"/>
            </a:xfrm>
            <a:prstGeom prst="bentConnector5">
              <a:avLst>
                <a:gd name="adj1" fmla="val -45965"/>
                <a:gd name="adj2" fmla="val 50000"/>
                <a:gd name="adj3" fmla="val 1459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60329BD-98A4-1341-AEE5-75A68D7A386A}"/>
                </a:ext>
              </a:extLst>
            </p:cNvPr>
            <p:cNvGrpSpPr/>
            <p:nvPr/>
          </p:nvGrpSpPr>
          <p:grpSpPr>
            <a:xfrm>
              <a:off x="3722501" y="340112"/>
              <a:ext cx="914400" cy="914400"/>
              <a:chOff x="864565" y="3437058"/>
              <a:chExt cx="914400" cy="914400"/>
            </a:xfrm>
          </p:grpSpPr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B74B2D9F-A84C-A349-A426-1064F0889771}"/>
                  </a:ext>
                </a:extLst>
              </p:cNvPr>
              <p:cNvSpPr/>
              <p:nvPr/>
            </p:nvSpPr>
            <p:spPr>
              <a:xfrm>
                <a:off x="864565" y="3437058"/>
                <a:ext cx="914400" cy="9144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E598B9-96FF-8546-BB25-A26B1BE1DEB2}"/>
                  </a:ext>
                </a:extLst>
              </p:cNvPr>
              <p:cNvSpPr txBox="1"/>
              <p:nvPr/>
            </p:nvSpPr>
            <p:spPr>
              <a:xfrm>
                <a:off x="1010170" y="3714057"/>
                <a:ext cx="6545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Deploy Egress LB</a:t>
                </a:r>
              </a:p>
            </p:txBody>
          </p: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71C65876-2BA9-514D-974C-818C872DCE5C}"/>
                </a:ext>
              </a:extLst>
            </p:cNvPr>
            <p:cNvCxnSpPr>
              <a:cxnSpLocks/>
              <a:stCxn id="4" idx="3"/>
              <a:endCxn id="95" idx="1"/>
            </p:cNvCxnSpPr>
            <p:nvPr/>
          </p:nvCxnSpPr>
          <p:spPr>
            <a:xfrm flipV="1">
              <a:off x="2384631" y="797312"/>
              <a:ext cx="1337870" cy="5704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2084858F-752D-0949-B43D-4F1469EF9242}"/>
                </a:ext>
              </a:extLst>
            </p:cNvPr>
            <p:cNvCxnSpPr>
              <a:cxnSpLocks/>
              <a:stCxn id="95" idx="3"/>
              <a:endCxn id="12" idx="1"/>
            </p:cNvCxnSpPr>
            <p:nvPr/>
          </p:nvCxnSpPr>
          <p:spPr>
            <a:xfrm flipV="1">
              <a:off x="4636901" y="532270"/>
              <a:ext cx="1490510" cy="2650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63068E5-97A3-2E43-90D8-73608A2B386D}"/>
                </a:ext>
              </a:extLst>
            </p:cNvPr>
            <p:cNvSpPr txBox="1"/>
            <p:nvPr/>
          </p:nvSpPr>
          <p:spPr>
            <a:xfrm>
              <a:off x="4668138" y="55109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DDEBCD07-46FD-9B47-8436-61FB3437E69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H="1">
              <a:off x="6127411" y="532270"/>
              <a:ext cx="2157240" cy="590299"/>
            </a:xfrm>
            <a:prstGeom prst="bentConnector5">
              <a:avLst>
                <a:gd name="adj1" fmla="val -10597"/>
                <a:gd name="adj2" fmla="val 50000"/>
                <a:gd name="adj3" fmla="val 1105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8B00AADE-F908-8944-928D-D167E4528BD9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H="1">
              <a:off x="6861154" y="1122569"/>
              <a:ext cx="1423497" cy="598111"/>
            </a:xfrm>
            <a:prstGeom prst="bentConnector5">
              <a:avLst>
                <a:gd name="adj1" fmla="val -16059"/>
                <a:gd name="adj2" fmla="val 50000"/>
                <a:gd name="adj3" fmla="val 1160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A0E4E64-BB77-E64A-9FB4-BAC13FF1CFD9}"/>
                </a:ext>
              </a:extLst>
            </p:cNvPr>
            <p:cNvGrpSpPr/>
            <p:nvPr/>
          </p:nvGrpSpPr>
          <p:grpSpPr>
            <a:xfrm>
              <a:off x="3738165" y="2468649"/>
              <a:ext cx="914400" cy="914400"/>
              <a:chOff x="864565" y="3437058"/>
              <a:chExt cx="914400" cy="914400"/>
            </a:xfrm>
          </p:grpSpPr>
          <p:sp>
            <p:nvSpPr>
              <p:cNvPr id="118" name="Diamond 117">
                <a:extLst>
                  <a:ext uri="{FF2B5EF4-FFF2-40B4-BE49-F238E27FC236}">
                    <a16:creationId xmlns:a16="http://schemas.microsoft.com/office/drawing/2014/main" id="{D9D56142-B4A2-FB42-9997-A07C8D90F2AA}"/>
                  </a:ext>
                </a:extLst>
              </p:cNvPr>
              <p:cNvSpPr/>
              <p:nvPr/>
            </p:nvSpPr>
            <p:spPr>
              <a:xfrm>
                <a:off x="864565" y="3437058"/>
                <a:ext cx="914400" cy="9144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BB4427-28AC-E542-8633-04633732A844}"/>
                  </a:ext>
                </a:extLst>
              </p:cNvPr>
              <p:cNvSpPr txBox="1"/>
              <p:nvPr/>
            </p:nvSpPr>
            <p:spPr>
              <a:xfrm>
                <a:off x="1010170" y="3714057"/>
                <a:ext cx="6545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Deploy Egress LB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97EA42C-70BF-8044-A427-4C7EE145D52C}"/>
                </a:ext>
              </a:extLst>
            </p:cNvPr>
            <p:cNvGrpSpPr/>
            <p:nvPr/>
          </p:nvGrpSpPr>
          <p:grpSpPr>
            <a:xfrm>
              <a:off x="3722501" y="4953752"/>
              <a:ext cx="914400" cy="914400"/>
              <a:chOff x="864565" y="3437058"/>
              <a:chExt cx="914400" cy="914400"/>
            </a:xfrm>
          </p:grpSpPr>
          <p:sp>
            <p:nvSpPr>
              <p:cNvPr id="121" name="Diamond 120">
                <a:extLst>
                  <a:ext uri="{FF2B5EF4-FFF2-40B4-BE49-F238E27FC236}">
                    <a16:creationId xmlns:a16="http://schemas.microsoft.com/office/drawing/2014/main" id="{4922A1E4-BCD8-634E-A640-EFA9554A9CA0}"/>
                  </a:ext>
                </a:extLst>
              </p:cNvPr>
              <p:cNvSpPr/>
              <p:nvPr/>
            </p:nvSpPr>
            <p:spPr>
              <a:xfrm>
                <a:off x="864565" y="3437058"/>
                <a:ext cx="914400" cy="9144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8363D6D-B05D-ED49-8B4B-B42F73D540C3}"/>
                  </a:ext>
                </a:extLst>
              </p:cNvPr>
              <p:cNvSpPr txBox="1"/>
              <p:nvPr/>
            </p:nvSpPr>
            <p:spPr>
              <a:xfrm>
                <a:off x="1010170" y="3714057"/>
                <a:ext cx="6545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Deploy Egress LB</a:t>
                </a:r>
              </a:p>
            </p:txBody>
          </p:sp>
        </p:grp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FBDA369B-549C-5D4E-9FFD-C9EDE2E83C63}"/>
                </a:ext>
              </a:extLst>
            </p:cNvPr>
            <p:cNvCxnSpPr>
              <a:cxnSpLocks/>
              <a:stCxn id="118" idx="3"/>
              <a:endCxn id="17" idx="1"/>
            </p:cNvCxnSpPr>
            <p:nvPr/>
          </p:nvCxnSpPr>
          <p:spPr>
            <a:xfrm flipV="1">
              <a:off x="4652565" y="2680176"/>
              <a:ext cx="1382814" cy="245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3FF72FD1-2F21-1346-9CC1-C5C4BD05EA21}"/>
                </a:ext>
              </a:extLst>
            </p:cNvPr>
            <p:cNvCxnSpPr>
              <a:stCxn id="121" idx="3"/>
              <a:endCxn id="20" idx="1"/>
            </p:cNvCxnSpPr>
            <p:nvPr/>
          </p:nvCxnSpPr>
          <p:spPr>
            <a:xfrm flipV="1">
              <a:off x="4636901" y="5113874"/>
              <a:ext cx="1254099" cy="2970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998877E3-6969-D24D-AEC6-366DBABE9560}"/>
                </a:ext>
              </a:extLst>
            </p:cNvPr>
            <p:cNvCxnSpPr>
              <a:cxnSpLocks/>
              <a:stCxn id="4" idx="3"/>
              <a:endCxn id="118" idx="1"/>
            </p:cNvCxnSpPr>
            <p:nvPr/>
          </p:nvCxnSpPr>
          <p:spPr>
            <a:xfrm>
              <a:off x="2384631" y="1367724"/>
              <a:ext cx="1353534" cy="1558125"/>
            </a:xfrm>
            <a:prstGeom prst="bentConnector3">
              <a:avLst>
                <a:gd name="adj1" fmla="val 748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>
              <a:extLst>
                <a:ext uri="{FF2B5EF4-FFF2-40B4-BE49-F238E27FC236}">
                  <a16:creationId xmlns:a16="http://schemas.microsoft.com/office/drawing/2014/main" id="{24FC9AA7-6712-A14A-A0D1-C24963B7D260}"/>
                </a:ext>
              </a:extLst>
            </p:cNvPr>
            <p:cNvCxnSpPr>
              <a:cxnSpLocks/>
              <a:stCxn id="4" idx="3"/>
              <a:endCxn id="121" idx="1"/>
            </p:cNvCxnSpPr>
            <p:nvPr/>
          </p:nvCxnSpPr>
          <p:spPr>
            <a:xfrm>
              <a:off x="2384631" y="1367724"/>
              <a:ext cx="1337870" cy="4043228"/>
            </a:xfrm>
            <a:prstGeom prst="bentConnector3">
              <a:avLst>
                <a:gd name="adj1" fmla="val 759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6828195E-A051-3B4D-B35E-9401971C3E8B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 flipH="1">
              <a:off x="6547702" y="5113874"/>
              <a:ext cx="1500538" cy="581346"/>
            </a:xfrm>
            <a:prstGeom prst="bentConnector5">
              <a:avLst>
                <a:gd name="adj1" fmla="val -15235"/>
                <a:gd name="adj2" fmla="val 50000"/>
                <a:gd name="adj3" fmla="val 1152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23B9F668-6948-C34D-AE32-6DD16053520F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 flipH="1">
              <a:off x="6547701" y="2680176"/>
              <a:ext cx="1500539" cy="545728"/>
            </a:xfrm>
            <a:prstGeom prst="bentConnector5">
              <a:avLst>
                <a:gd name="adj1" fmla="val -15235"/>
                <a:gd name="adj2" fmla="val 50000"/>
                <a:gd name="adj3" fmla="val 1152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5EA311B6-BBF6-E049-9AFF-A3639527C627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H="1">
              <a:off x="7276020" y="3225904"/>
              <a:ext cx="871292" cy="498422"/>
            </a:xfrm>
            <a:prstGeom prst="bentConnector5">
              <a:avLst>
                <a:gd name="adj1" fmla="val -26237"/>
                <a:gd name="adj2" fmla="val 50000"/>
                <a:gd name="adj3" fmla="val 1262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F69E3CA-F8FA-0042-B027-0F90F68E9B21}"/>
                </a:ext>
              </a:extLst>
            </p:cNvPr>
            <p:cNvSpPr txBox="1"/>
            <p:nvPr/>
          </p:nvSpPr>
          <p:spPr>
            <a:xfrm>
              <a:off x="4636901" y="2645555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33A8FF-393D-3649-BC1C-94C76F00C433}"/>
                </a:ext>
              </a:extLst>
            </p:cNvPr>
            <p:cNvSpPr txBox="1"/>
            <p:nvPr/>
          </p:nvSpPr>
          <p:spPr>
            <a:xfrm>
              <a:off x="4602008" y="5115013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B9D84-7407-8A41-B52C-B651CAF6DC26}"/>
                </a:ext>
              </a:extLst>
            </p:cNvPr>
            <p:cNvSpPr txBox="1"/>
            <p:nvPr/>
          </p:nvSpPr>
          <p:spPr>
            <a:xfrm>
              <a:off x="5326743" y="3628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75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7552-67B9-274C-B222-14BCBCF6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Virtual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3143-5F42-2247-900C-099F2EF26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5200" y="1523392"/>
            <a:ext cx="4275861" cy="48284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"2016-04-30-preview",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"type": 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Microsoft.Compute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virtualMachines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"name": "VM-FW2",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"location": "[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resourceGroup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().location]",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"plan": {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"name": "[parameters('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imageSku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')]",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"product": "vmseries1",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"publisher": 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paloaltonetworks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"properties": {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availabilitySet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"id": "[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resourceId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Microsoft.Compute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availabilitySets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', 'AS-FW')]"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hardwareProfile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vmSize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"[parameters('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vmSize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')]"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osProfile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computerName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"VM-FW2",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adminUsername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"[parameters('Username')]",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adminPassword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"[parameters('Password')]",</a:t>
            </a:r>
          </a:p>
          <a:p>
            <a:pPr>
              <a:spcBef>
                <a:spcPts val="0"/>
              </a:spcBef>
            </a:pP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customData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": "[base64(variables('</a:t>
            </a:r>
            <a:r>
              <a:rPr lang="en-GB" sz="1067" dirty="0" err="1">
                <a:latin typeface="Arial" panose="020B0604020202020204" pitchFamily="34" charset="0"/>
                <a:cs typeface="Arial" panose="020B0604020202020204" pitchFamily="34" charset="0"/>
              </a:rPr>
              <a:t>customDataField</a:t>
            </a:r>
            <a:r>
              <a:rPr lang="en-GB" sz="1067" dirty="0">
                <a:latin typeface="Arial" panose="020B0604020202020204" pitchFamily="34" charset="0"/>
                <a:cs typeface="Arial" panose="020B0604020202020204" pitchFamily="34" charset="0"/>
              </a:rPr>
              <a:t>'))]"</a:t>
            </a:r>
          </a:p>
          <a:p>
            <a:pPr>
              <a:spcBef>
                <a:spcPts val="0"/>
              </a:spcBef>
            </a:pP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4C53407B-5890-CE4F-817E-1A63B38FC60F}"/>
              </a:ext>
            </a:extLst>
          </p:cNvPr>
          <p:cNvSpPr/>
          <p:nvPr/>
        </p:nvSpPr>
        <p:spPr>
          <a:xfrm>
            <a:off x="7771113" y="1479608"/>
            <a:ext cx="1858391" cy="378387"/>
          </a:xfrm>
          <a:prstGeom prst="accentBorderCallout1">
            <a:avLst>
              <a:gd name="adj1" fmla="val 53838"/>
              <a:gd name="adj2" fmla="val -8333"/>
              <a:gd name="adj3" fmla="val 93230"/>
              <a:gd name="adj4" fmla="val -19667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F6B4-43D3-9B45-B657-6C921AB17F39}"/>
              </a:ext>
            </a:extLst>
          </p:cNvPr>
          <p:cNvSpPr txBox="1"/>
          <p:nvPr/>
        </p:nvSpPr>
        <p:spPr>
          <a:xfrm>
            <a:off x="7846107" y="1535836"/>
            <a:ext cx="176369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BYOL/Bundle1/Bundle2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75CF209B-D175-EF4A-A425-D18EC1CE16F5}"/>
              </a:ext>
            </a:extLst>
          </p:cNvPr>
          <p:cNvSpPr/>
          <p:nvPr/>
        </p:nvSpPr>
        <p:spPr>
          <a:xfrm>
            <a:off x="6528857" y="3847179"/>
            <a:ext cx="1933225" cy="378387"/>
          </a:xfrm>
          <a:prstGeom prst="accentBorderCallout1">
            <a:avLst>
              <a:gd name="adj1" fmla="val 53838"/>
              <a:gd name="adj2" fmla="val -8333"/>
              <a:gd name="adj3" fmla="val 115128"/>
              <a:gd name="adj4" fmla="val -13338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3D2D8-5964-2042-B7E1-5F7DA375B954}"/>
              </a:ext>
            </a:extLst>
          </p:cNvPr>
          <p:cNvSpPr txBox="1"/>
          <p:nvPr/>
        </p:nvSpPr>
        <p:spPr>
          <a:xfrm>
            <a:off x="6627363" y="3918806"/>
            <a:ext cx="18347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Optional Bootstrap Data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61907D2B-18A0-F74B-BB64-BEE1B491D782}"/>
              </a:ext>
            </a:extLst>
          </p:cNvPr>
          <p:cNvSpPr/>
          <p:nvPr/>
        </p:nvSpPr>
        <p:spPr>
          <a:xfrm>
            <a:off x="8356320" y="2658700"/>
            <a:ext cx="1933225" cy="378387"/>
          </a:xfrm>
          <a:prstGeom prst="accentBorderCallout1">
            <a:avLst>
              <a:gd name="adj1" fmla="val 53838"/>
              <a:gd name="adj2" fmla="val -8333"/>
              <a:gd name="adj3" fmla="val 146411"/>
              <a:gd name="adj4" fmla="val -1897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A50CA-0E5B-1443-9511-0F2D920BFD0B}"/>
              </a:ext>
            </a:extLst>
          </p:cNvPr>
          <p:cNvSpPr txBox="1"/>
          <p:nvPr/>
        </p:nvSpPr>
        <p:spPr>
          <a:xfrm>
            <a:off x="8462082" y="2780542"/>
            <a:ext cx="18347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Instance Size</a:t>
            </a:r>
          </a:p>
        </p:txBody>
      </p:sp>
    </p:spTree>
    <p:extLst>
      <p:ext uri="{BB962C8B-B14F-4D97-AF65-F5344CB8AC3E}">
        <p14:creationId xmlns:p14="http://schemas.microsoft.com/office/powerpoint/2010/main" val="623875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7552-67B9-274C-B222-14BCBCF6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Virtual Machine (Continued)</a:t>
            </a:r>
          </a:p>
        </p:txBody>
      </p:sp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4C53407B-5890-CE4F-817E-1A63B38FC60F}"/>
              </a:ext>
            </a:extLst>
          </p:cNvPr>
          <p:cNvSpPr/>
          <p:nvPr/>
        </p:nvSpPr>
        <p:spPr>
          <a:xfrm>
            <a:off x="6439270" y="1477828"/>
            <a:ext cx="1858391" cy="378387"/>
          </a:xfrm>
          <a:prstGeom prst="accentBorderCallout1">
            <a:avLst>
              <a:gd name="adj1" fmla="val 53838"/>
              <a:gd name="adj2" fmla="val -8333"/>
              <a:gd name="adj3" fmla="val 152667"/>
              <a:gd name="adj4" fmla="val -194761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F6B4-43D3-9B45-B657-6C921AB17F39}"/>
              </a:ext>
            </a:extLst>
          </p:cNvPr>
          <p:cNvSpPr txBox="1"/>
          <p:nvPr/>
        </p:nvSpPr>
        <p:spPr>
          <a:xfrm>
            <a:off x="6439270" y="1523392"/>
            <a:ext cx="176369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BYOL/Bundle1/Bundle2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75CF209B-D175-EF4A-A425-D18EC1CE16F5}"/>
              </a:ext>
            </a:extLst>
          </p:cNvPr>
          <p:cNvSpPr/>
          <p:nvPr/>
        </p:nvSpPr>
        <p:spPr>
          <a:xfrm>
            <a:off x="6528857" y="3847179"/>
            <a:ext cx="1933225" cy="378387"/>
          </a:xfrm>
          <a:prstGeom prst="accentBorderCallout1">
            <a:avLst>
              <a:gd name="adj1" fmla="val 53838"/>
              <a:gd name="adj2" fmla="val -8333"/>
              <a:gd name="adj3" fmla="val 115128"/>
              <a:gd name="adj4" fmla="val -13338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3D2D8-5964-2042-B7E1-5F7DA375B954}"/>
              </a:ext>
            </a:extLst>
          </p:cNvPr>
          <p:cNvSpPr txBox="1"/>
          <p:nvPr/>
        </p:nvSpPr>
        <p:spPr>
          <a:xfrm>
            <a:off x="6593150" y="3892743"/>
            <a:ext cx="18347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Optional Bootstrap Data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61907D2B-18A0-F74B-BB64-BEE1B491D782}"/>
              </a:ext>
            </a:extLst>
          </p:cNvPr>
          <p:cNvSpPr/>
          <p:nvPr/>
        </p:nvSpPr>
        <p:spPr>
          <a:xfrm>
            <a:off x="6401852" y="2747047"/>
            <a:ext cx="1933225" cy="378387"/>
          </a:xfrm>
          <a:prstGeom prst="accentBorderCallout1">
            <a:avLst>
              <a:gd name="adj1" fmla="val 53838"/>
              <a:gd name="adj2" fmla="val -8333"/>
              <a:gd name="adj3" fmla="val 8768"/>
              <a:gd name="adj4" fmla="val -1646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A50CA-0E5B-1443-9511-0F2D920BFD0B}"/>
              </a:ext>
            </a:extLst>
          </p:cNvPr>
          <p:cNvSpPr txBox="1"/>
          <p:nvPr/>
        </p:nvSpPr>
        <p:spPr>
          <a:xfrm>
            <a:off x="6500358" y="2789929"/>
            <a:ext cx="18347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Managed Disks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DCC24F-A477-5446-B467-C3DA6B30B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79937"/>
            <a:ext cx="4833035" cy="3605827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storageProfile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imageReference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"publisher": 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paloaltonetworks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"offer": "vmseries1",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"[parameters('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imageSku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')]",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"version": "[parameters('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imageVersion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')]"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osDisk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managedDisk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storageAccountType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Premium_LRS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"caching": 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ReadWrite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createOption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FromImage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networkProfile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networkInterfaces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": [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"id": "[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resourceId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Microsoft.Network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4267" dirty="0" err="1">
                <a:latin typeface="Arial" panose="020B0604020202020204" pitchFamily="34" charset="0"/>
                <a:cs typeface="Arial" panose="020B0604020202020204" pitchFamily="34" charset="0"/>
              </a:rPr>
              <a:t>networkInterfaces</a:t>
            </a: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', 'INT-FW2-Management')]",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"properties": {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"primary": true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4267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2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44AE-2D91-E847-ABB1-B750619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91" y="189781"/>
            <a:ext cx="5217543" cy="1325563"/>
          </a:xfrm>
        </p:spPr>
        <p:txBody>
          <a:bodyPr/>
          <a:lstStyle/>
          <a:p>
            <a:r>
              <a:rPr lang="en-US" dirty="0"/>
              <a:t>MS VDC Templates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7ECC1A-C3AC-1E40-87CA-E2B914DC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92" y="520860"/>
            <a:ext cx="149793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0D463B-0922-1E43-B3DD-07ECF594D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293766"/>
              </p:ext>
            </p:extLst>
          </p:nvPr>
        </p:nvGraphicFramePr>
        <p:xfrm>
          <a:off x="5141343" y="520860"/>
          <a:ext cx="6202284" cy="620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12280900" imgH="12255500" progId="Visio.Drawing.15">
                  <p:embed/>
                </p:oleObj>
              </mc:Choice>
              <mc:Fallback>
                <p:oleObj r:id="rId3" imgW="12280900" imgH="122555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43" y="520860"/>
                        <a:ext cx="6202284" cy="6202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B006-7CAE-4A1D-9D6F-8750324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B910D-E029-4433-8E7E-180CA6896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1" y="1434372"/>
            <a:ext cx="11018520" cy="2591479"/>
          </a:xfrm>
        </p:spPr>
        <p:txBody>
          <a:bodyPr/>
          <a:lstStyle/>
          <a:p>
            <a:pPr fontAlgn="ctr"/>
            <a:r>
              <a:rPr lang="en-US" dirty="0"/>
              <a:t>Basic Structure of a Template</a:t>
            </a:r>
          </a:p>
          <a:p>
            <a:pPr fontAlgn="ctr"/>
            <a:r>
              <a:rPr lang="en-US" dirty="0"/>
              <a:t>An Arm template always has the following</a:t>
            </a:r>
          </a:p>
          <a:p>
            <a:pPr marL="609585" lvl="1" indent="-380990" fontAlgn="ctr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609585" lvl="1" indent="-380990" fontAlgn="ctr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609585" lvl="1" indent="-380990" fontAlgn="ctr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609585" lvl="1" indent="-380990" fontAlgn="ctr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AD34E-A737-F641-A806-3A51481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63" y="2695303"/>
            <a:ext cx="8374559" cy="28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066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4622-AABB-4225-8D1D-6595716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14182-9D08-B142-B6D5-C030E3581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074" y="870980"/>
            <a:ext cx="10316263" cy="5166499"/>
          </a:xfrm>
        </p:spPr>
        <p:txBody>
          <a:bodyPr>
            <a:noAutofit/>
          </a:bodyPr>
          <a:lstStyle/>
          <a:p>
            <a:pPr marL="228594" indent="-228594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Specify which values you can input when deploying the resources. </a:t>
            </a:r>
          </a:p>
          <a:p>
            <a:pPr marL="228594" indent="-228594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Provide the values that are tailored for a particular environment (such as dev, test, and production). </a:t>
            </a:r>
          </a:p>
          <a:p>
            <a:pPr marL="228594" indent="-228594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Without parameters your template would always deploy the same resources with the same names, locations, and properties.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"parameters":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"&lt;parameter-name&gt;" :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"type" : "&lt;type-of-parameter-value&gt;",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": "&lt;default-value-of-parameter&gt;",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": [ "&lt;array-of-allowed-values&gt;" ],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": &lt;minimum-value-for-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": &lt;maximum-value-for-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minLength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": &lt;minimum-length-for-string-or-array&gt;,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": &lt;maximum-length-for-string-or-array-parameters&gt;,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"metadata":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"description": "&lt;description-of-the parameter&gt;"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DA6F0-176F-AD46-BFF4-F6EC1268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2067763"/>
            <a:ext cx="4425189" cy="21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55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4622-AABB-4225-8D1D-6595716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– 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14182-9D08-B142-B6D5-C030E3581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740" y="1690688"/>
            <a:ext cx="10374598" cy="4346791"/>
          </a:xfrm>
        </p:spPr>
        <p:txBody>
          <a:bodyPr>
            <a:noAutofit/>
          </a:bodyPr>
          <a:lstStyle/>
          <a:p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Minimize the number of parameters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When using linked templates, make the number of parameters the smallest set possible.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(More on linked templates later)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Don’t misuse the default value for parameters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Don’t set default values for required input parameters or parameters that need to differ over environments. If you want to pass a value, use a parameter file.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643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4259-A4DE-4BDA-A0B9-FC527E46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4760-D5F5-4DAE-A2A3-757D40FD6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3688"/>
            <a:ext cx="11018520" cy="16552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>
              <a:spcBef>
                <a:spcPts val="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 variables for values that you need to use more than once in a template. </a:t>
            </a:r>
          </a:p>
          <a:p>
            <a:pPr marL="228594" indent="-228594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If a value is used only once, a hard-coded value makes your template easier to read..</a:t>
            </a:r>
          </a:p>
          <a:p>
            <a:pPr marL="228594" indent="-228594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Include variables for resource names that must be unique..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F9927-833C-A44E-BEBF-1DD617FD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3091891"/>
            <a:ext cx="9454771" cy="19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04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ACEF-EEEC-42B6-9691-C904DC09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6666-D9ED-41E0-9733-10D57EFCC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72758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7002E-648C-424F-AE8C-3612E3D3383B}"/>
              </a:ext>
            </a:extLst>
          </p:cNvPr>
          <p:cNvSpPr txBox="1"/>
          <p:nvPr/>
        </p:nvSpPr>
        <p:spPr>
          <a:xfrm>
            <a:off x="838200" y="1690688"/>
            <a:ext cx="72747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VM Series Firewall Require the following Resources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VNET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Public IPs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Interfaces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Disk – Managed or Unmanaged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VM Instance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08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ACEF-EEEC-42B6-9691-C904DC09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6666-D9ED-41E0-9733-10D57EFCC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72758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7002E-648C-424F-AE8C-3612E3D3383B}"/>
              </a:ext>
            </a:extLst>
          </p:cNvPr>
          <p:cNvSpPr txBox="1"/>
          <p:nvPr/>
        </p:nvSpPr>
        <p:spPr>
          <a:xfrm>
            <a:off x="999303" y="1436688"/>
            <a:ext cx="86581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order that instances are created in is important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order they are defined in is NOT.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Use the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dependsOn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keyword to determine the creation order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is the order in which we create the instances </a:t>
            </a:r>
          </a:p>
          <a:p>
            <a:pPr marL="1066773" lvl="1" indent="-457189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Public IPs</a:t>
            </a:r>
          </a:p>
          <a:p>
            <a:pPr marL="1066773" lvl="1" indent="-457189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Interfaces</a:t>
            </a:r>
          </a:p>
          <a:p>
            <a:pPr marL="1066773" lvl="1" indent="-457189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Disk – Managed or Unmanaged</a:t>
            </a:r>
          </a:p>
          <a:p>
            <a:pPr marL="1066773" lvl="1" indent="-457189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VM Instance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144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84BB-4A95-E44B-A4F4-79B8F34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Public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BF83-D3EE-624E-B329-692C4621E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8835" y="1330470"/>
            <a:ext cx="7913472" cy="3840008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			 {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"type":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Microsoft.Network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publicIPAddresses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"name": "IP-FW1-Management",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"2017-08-01",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"location": "[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resourceGroup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().location]",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"name": "Standard"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},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"properties": {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publicIPAllocationMethod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"Static",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idleTimeoutInMinutes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4,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dnsSettings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domainNameLabel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"[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('fw1management', variables('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'))]"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},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"resources": [],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"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dependsOn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": []</a:t>
            </a: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},	</a:t>
            </a:r>
            <a:r>
              <a:rPr lang="en-US" sz="1600" dirty="0"/>
              <a:t>	},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A354AD-AB79-EE47-8A0F-9A2EEB6502F2}"/>
              </a:ext>
            </a:extLst>
          </p:cNvPr>
          <p:cNvSpPr txBox="1">
            <a:spLocks/>
          </p:cNvSpPr>
          <p:nvPr/>
        </p:nvSpPr>
        <p:spPr>
          <a:xfrm>
            <a:off x="1596609" y="4829452"/>
            <a:ext cx="8948787" cy="148742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600"/>
              </a:spcBef>
              <a:buClr>
                <a:srgbClr val="77787B"/>
              </a:buClr>
              <a:buFont typeface="Arial"/>
              <a:buNone/>
              <a:defRPr sz="2100" kern="12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59915" indent="0" algn="l" defTabSz="457200" rtl="0" eaLnBrk="1" latinLnBrk="0" hangingPunct="1">
              <a:spcBef>
                <a:spcPct val="20000"/>
              </a:spcBef>
              <a:buClr>
                <a:srgbClr val="77787B"/>
              </a:buClr>
              <a:buFont typeface="Arial"/>
              <a:buNone/>
              <a:defRPr sz="1800" kern="12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38455" indent="0" algn="l" defTabSz="457200" rtl="0" eaLnBrk="1" latinLnBrk="0" hangingPunct="1">
              <a:spcBef>
                <a:spcPct val="20000"/>
              </a:spcBef>
              <a:buClr>
                <a:srgbClr val="77787B"/>
              </a:buClr>
              <a:buFont typeface="Arial"/>
              <a:buNone/>
              <a:defRPr sz="1500" kern="12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10922" indent="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None/>
              <a:defRPr sz="1350" kern="12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788248" indent="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None/>
              <a:defRPr sz="1350" kern="12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>
              <a:spcBef>
                <a:spcPts val="0"/>
              </a:spcBef>
            </a:pPr>
            <a:endParaRPr lang="en-US" sz="6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"</a:t>
            </a:r>
            <a:r>
              <a:rPr lang="en-US" sz="6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r>
              <a:rPr 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{ "name": "Standard"},</a:t>
            </a:r>
          </a:p>
          <a:p>
            <a:pPr>
              <a:spcBef>
                <a:spcPts val="0"/>
              </a:spcBef>
            </a:pPr>
            <a:endParaRPr lang="en-US" sz="6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optional parameter if the interface associated with the public IP is attached to a “Standard” </a:t>
            </a:r>
            <a:r>
              <a:rPr lang="en-US" sz="6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Loadbalancer</a:t>
            </a:r>
            <a:r>
              <a:rPr 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1600" dirty="0"/>
          </a:p>
        </p:txBody>
      </p:sp>
      <p:sp>
        <p:nvSpPr>
          <p:cNvPr id="12" name="Line Callout 1 (Border and Accent Bar) 11">
            <a:extLst>
              <a:ext uri="{FF2B5EF4-FFF2-40B4-BE49-F238E27FC236}">
                <a16:creationId xmlns:a16="http://schemas.microsoft.com/office/drawing/2014/main" id="{07AF9460-2882-EE42-A358-4FFCBA206071}"/>
              </a:ext>
            </a:extLst>
          </p:cNvPr>
          <p:cNvSpPr/>
          <p:nvPr/>
        </p:nvSpPr>
        <p:spPr>
          <a:xfrm>
            <a:off x="9026441" y="1432453"/>
            <a:ext cx="1933225" cy="378387"/>
          </a:xfrm>
          <a:prstGeom prst="accentBorderCallout1">
            <a:avLst>
              <a:gd name="adj1" fmla="val 53838"/>
              <a:gd name="adj2" fmla="val -8333"/>
              <a:gd name="adj3" fmla="val 193335"/>
              <a:gd name="adj4" fmla="val -29197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49A6E-745C-E74C-BBCC-74B14C837067}"/>
              </a:ext>
            </a:extLst>
          </p:cNvPr>
          <p:cNvSpPr txBox="1"/>
          <p:nvPr/>
        </p:nvSpPr>
        <p:spPr>
          <a:xfrm>
            <a:off x="9026441" y="1478018"/>
            <a:ext cx="18347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Optional SKU</a:t>
            </a:r>
          </a:p>
        </p:txBody>
      </p:sp>
    </p:spTree>
    <p:extLst>
      <p:ext uri="{BB962C8B-B14F-4D97-AF65-F5344CB8AC3E}">
        <p14:creationId xmlns:p14="http://schemas.microsoft.com/office/powerpoint/2010/main" val="27012114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2A4-6F7B-DA48-A319-066F4455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-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4824E-3EA0-4C4F-8B8B-2F669A9AF0EE}"/>
              </a:ext>
            </a:extLst>
          </p:cNvPr>
          <p:cNvSpPr/>
          <p:nvPr/>
        </p:nvSpPr>
        <p:spPr>
          <a:xfrm>
            <a:off x="1272209" y="1620078"/>
            <a:ext cx="7534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sz="800" dirty="0">
              <a:latin typeface="Menlo" panose="020B0609030804020204" pitchFamily="49" charset="0"/>
            </a:endParaRPr>
          </a:p>
          <a:p>
            <a:r>
              <a:rPr lang="en-GB" sz="800" dirty="0">
                <a:latin typeface="Menlo" panose="020B0609030804020204" pitchFamily="49" charset="0"/>
              </a:rPr>
              <a:t>"</a:t>
            </a:r>
            <a:r>
              <a:rPr lang="en-GB" sz="800" dirty="0" err="1">
                <a:latin typeface="Menlo" panose="020B0609030804020204" pitchFamily="49" charset="0"/>
              </a:rPr>
              <a:t>apiVersion</a:t>
            </a:r>
            <a:r>
              <a:rPr lang="en-GB" sz="800" dirty="0">
                <a:latin typeface="Menlo" panose="020B0609030804020204" pitchFamily="49" charset="0"/>
              </a:rPr>
              <a:t>": "2015-06-15",</a:t>
            </a:r>
          </a:p>
          <a:p>
            <a:r>
              <a:rPr lang="en-GB" sz="800" dirty="0">
                <a:latin typeface="Menlo" panose="020B0609030804020204" pitchFamily="49" charset="0"/>
              </a:rPr>
              <a:t>"type": "</a:t>
            </a:r>
            <a:r>
              <a:rPr lang="en-GB" sz="800" dirty="0" err="1">
                <a:latin typeface="Menlo" panose="020B0609030804020204" pitchFamily="49" charset="0"/>
              </a:rPr>
              <a:t>Microsoft.Network</a:t>
            </a:r>
            <a:r>
              <a:rPr lang="en-GB" sz="800" dirty="0">
                <a:latin typeface="Menlo" panose="020B0609030804020204" pitchFamily="49" charset="0"/>
              </a:rPr>
              <a:t>/</a:t>
            </a:r>
            <a:r>
              <a:rPr lang="en-GB" sz="800" dirty="0" err="1">
                <a:latin typeface="Menlo" panose="020B0609030804020204" pitchFamily="49" charset="0"/>
              </a:rPr>
              <a:t>networkInterfaces</a:t>
            </a:r>
            <a:r>
              <a:rPr lang="en-GB" sz="800" dirty="0">
                <a:latin typeface="Menlo" panose="020B0609030804020204" pitchFamily="49" charset="0"/>
              </a:rPr>
              <a:t>",</a:t>
            </a:r>
          </a:p>
          <a:p>
            <a:r>
              <a:rPr lang="en-GB" sz="800" dirty="0">
                <a:latin typeface="Menlo" panose="020B0609030804020204" pitchFamily="49" charset="0"/>
              </a:rPr>
              <a:t>"name": "INT-FW1-Untrust",</a:t>
            </a:r>
          </a:p>
          <a:p>
            <a:r>
              <a:rPr lang="en-GB" sz="800" dirty="0">
                <a:latin typeface="Menlo" panose="020B0609030804020204" pitchFamily="49" charset="0"/>
              </a:rPr>
              <a:t>"location": "[</a:t>
            </a:r>
            <a:r>
              <a:rPr lang="en-GB" sz="800" dirty="0" err="1">
                <a:latin typeface="Menlo" panose="020B0609030804020204" pitchFamily="49" charset="0"/>
              </a:rPr>
              <a:t>resourceGroup</a:t>
            </a:r>
            <a:r>
              <a:rPr lang="en-GB" sz="800" dirty="0">
                <a:latin typeface="Menlo" panose="020B0609030804020204" pitchFamily="49" charset="0"/>
              </a:rPr>
              <a:t>().location]",</a:t>
            </a:r>
          </a:p>
          <a:p>
            <a:r>
              <a:rPr lang="en-GB" sz="800" dirty="0">
                <a:latin typeface="Menlo" panose="020B0609030804020204" pitchFamily="49" charset="0"/>
              </a:rPr>
              <a:t>"properties": {</a:t>
            </a:r>
          </a:p>
          <a:p>
            <a:r>
              <a:rPr lang="en-GB" sz="800" dirty="0">
                <a:latin typeface="Menlo" panose="020B0609030804020204" pitchFamily="49" charset="0"/>
              </a:rPr>
              <a:t>"</a:t>
            </a:r>
            <a:r>
              <a:rPr lang="en-GB" sz="800" dirty="0" err="1">
                <a:latin typeface="Menlo" panose="020B0609030804020204" pitchFamily="49" charset="0"/>
              </a:rPr>
              <a:t>enableIPForwarding</a:t>
            </a:r>
            <a:r>
              <a:rPr lang="en-GB" sz="800" dirty="0">
                <a:latin typeface="Menlo" panose="020B0609030804020204" pitchFamily="49" charset="0"/>
              </a:rPr>
              <a:t>": true,</a:t>
            </a:r>
          </a:p>
          <a:p>
            <a:r>
              <a:rPr lang="en-GB" sz="800" dirty="0">
                <a:latin typeface="Menlo" panose="020B0609030804020204" pitchFamily="49" charset="0"/>
              </a:rPr>
              <a:t>"</a:t>
            </a:r>
            <a:r>
              <a:rPr lang="en-GB" sz="800" dirty="0" err="1">
                <a:latin typeface="Menlo" panose="020B0609030804020204" pitchFamily="49" charset="0"/>
              </a:rPr>
              <a:t>ipConfigurations</a:t>
            </a:r>
            <a:r>
              <a:rPr lang="en-GB" sz="800" dirty="0">
                <a:latin typeface="Menlo" panose="020B0609030804020204" pitchFamily="49" charset="0"/>
              </a:rPr>
              <a:t>": [</a:t>
            </a:r>
          </a:p>
          <a:p>
            <a:r>
              <a:rPr lang="en-GB" sz="800" dirty="0">
                <a:latin typeface="Menlo" panose="020B0609030804020204" pitchFamily="49" charset="0"/>
              </a:rPr>
              <a:t>	{</a:t>
            </a:r>
          </a:p>
          <a:p>
            <a:r>
              <a:rPr lang="en-GB" sz="800" dirty="0">
                <a:latin typeface="Menlo" panose="020B0609030804020204" pitchFamily="49" charset="0"/>
              </a:rPr>
              <a:t>	"name": "FW1-Untrust",</a:t>
            </a:r>
          </a:p>
          <a:p>
            <a:r>
              <a:rPr lang="en-GB" sz="800" dirty="0">
                <a:latin typeface="Menlo" panose="020B0609030804020204" pitchFamily="49" charset="0"/>
              </a:rPr>
              <a:t>	"properties": {</a:t>
            </a:r>
          </a:p>
          <a:p>
            <a:r>
              <a:rPr lang="en-GB" sz="800" dirty="0">
                <a:latin typeface="Menlo" panose="020B0609030804020204" pitchFamily="49" charset="0"/>
              </a:rPr>
              <a:t>		"</a:t>
            </a:r>
            <a:r>
              <a:rPr lang="en-GB" sz="800" dirty="0" err="1">
                <a:latin typeface="Menlo" panose="020B0609030804020204" pitchFamily="49" charset="0"/>
              </a:rPr>
              <a:t>privateIPAllocationMethod</a:t>
            </a:r>
            <a:r>
              <a:rPr lang="en-GB" sz="800" dirty="0">
                <a:latin typeface="Menlo" panose="020B0609030804020204" pitchFamily="49" charset="0"/>
              </a:rPr>
              <a:t>": "Dynamic",</a:t>
            </a:r>
          </a:p>
          <a:p>
            <a:r>
              <a:rPr lang="en-GB" sz="800" dirty="0">
                <a:latin typeface="Menlo" panose="020B0609030804020204" pitchFamily="49" charset="0"/>
              </a:rPr>
              <a:t>		"</a:t>
            </a:r>
            <a:r>
              <a:rPr lang="en-GB" sz="800" dirty="0" err="1">
                <a:latin typeface="Menlo" panose="020B0609030804020204" pitchFamily="49" charset="0"/>
              </a:rPr>
              <a:t>publicIPAddress</a:t>
            </a:r>
            <a:r>
              <a:rPr lang="en-GB" sz="800" dirty="0">
                <a:latin typeface="Menlo" panose="020B0609030804020204" pitchFamily="49" charset="0"/>
              </a:rPr>
              <a:t>": {</a:t>
            </a:r>
          </a:p>
          <a:p>
            <a:r>
              <a:rPr lang="en-GB" sz="800" dirty="0">
                <a:latin typeface="Menlo" panose="020B0609030804020204" pitchFamily="49" charset="0"/>
              </a:rPr>
              <a:t>		"id": "[</a:t>
            </a:r>
            <a:r>
              <a:rPr lang="en-GB" sz="800" dirty="0" err="1">
                <a:latin typeface="Menlo" panose="020B0609030804020204" pitchFamily="49" charset="0"/>
              </a:rPr>
              <a:t>resourceId</a:t>
            </a:r>
            <a:r>
              <a:rPr lang="en-GB" sz="800" dirty="0">
                <a:latin typeface="Menlo" panose="020B0609030804020204" pitchFamily="49" charset="0"/>
              </a:rPr>
              <a:t>('</a:t>
            </a:r>
            <a:r>
              <a:rPr lang="en-GB" sz="800" dirty="0" err="1">
                <a:latin typeface="Menlo" panose="020B0609030804020204" pitchFamily="49" charset="0"/>
              </a:rPr>
              <a:t>Microsoft.Network</a:t>
            </a:r>
            <a:r>
              <a:rPr lang="en-GB" sz="800" dirty="0">
                <a:latin typeface="Menlo" panose="020B0609030804020204" pitchFamily="49" charset="0"/>
              </a:rPr>
              <a:t>/</a:t>
            </a:r>
            <a:r>
              <a:rPr lang="en-GB" sz="800" dirty="0" err="1">
                <a:latin typeface="Menlo" panose="020B0609030804020204" pitchFamily="49" charset="0"/>
              </a:rPr>
              <a:t>publicIPAddresses</a:t>
            </a:r>
            <a:r>
              <a:rPr lang="en-GB" sz="800" dirty="0">
                <a:latin typeface="Menlo" panose="020B0609030804020204" pitchFamily="49" charset="0"/>
              </a:rPr>
              <a:t>', 'IP-FW1-Untrust')]"</a:t>
            </a:r>
          </a:p>
          <a:p>
            <a:r>
              <a:rPr lang="en-GB" sz="800" dirty="0">
                <a:latin typeface="Menlo" panose="020B0609030804020204" pitchFamily="49" charset="0"/>
              </a:rPr>
              <a:t>		},</a:t>
            </a:r>
          </a:p>
          <a:p>
            <a:r>
              <a:rPr lang="en-GB" sz="800" dirty="0">
                <a:latin typeface="Menlo" panose="020B0609030804020204" pitchFamily="49" charset="0"/>
              </a:rPr>
              <a:t>		"primary": true,</a:t>
            </a:r>
          </a:p>
          <a:p>
            <a:r>
              <a:rPr lang="en-GB" sz="800" dirty="0">
                <a:latin typeface="Menlo" panose="020B0609030804020204" pitchFamily="49" charset="0"/>
              </a:rPr>
              <a:t>		"subnet": {</a:t>
            </a:r>
          </a:p>
          <a:p>
            <a:r>
              <a:rPr lang="en-GB" sz="800" dirty="0">
                <a:latin typeface="Menlo" panose="020B0609030804020204" pitchFamily="49" charset="0"/>
              </a:rPr>
              <a:t>			"id": "[</a:t>
            </a:r>
            <a:r>
              <a:rPr lang="en-GB" sz="800" dirty="0" err="1">
                <a:latin typeface="Menlo" panose="020B0609030804020204" pitchFamily="49" charset="0"/>
              </a:rPr>
              <a:t>concat</a:t>
            </a:r>
            <a:r>
              <a:rPr lang="en-GB" sz="800" dirty="0">
                <a:latin typeface="Menlo" panose="020B0609030804020204" pitchFamily="49" charset="0"/>
              </a:rPr>
              <a:t>(</a:t>
            </a:r>
            <a:r>
              <a:rPr lang="en-GB" sz="800" dirty="0" err="1">
                <a:latin typeface="Menlo" panose="020B0609030804020204" pitchFamily="49" charset="0"/>
              </a:rPr>
              <a:t>resourceId</a:t>
            </a:r>
            <a:r>
              <a:rPr lang="en-GB" sz="800" dirty="0">
                <a:latin typeface="Menlo" panose="020B0609030804020204" pitchFamily="49" charset="0"/>
              </a:rPr>
              <a:t>('</a:t>
            </a:r>
            <a:r>
              <a:rPr lang="en-GB" sz="800" dirty="0" err="1">
                <a:latin typeface="Menlo" panose="020B0609030804020204" pitchFamily="49" charset="0"/>
              </a:rPr>
              <a:t>Microsoft.Network</a:t>
            </a:r>
            <a:r>
              <a:rPr lang="en-GB" sz="800" dirty="0">
                <a:latin typeface="Menlo" panose="020B0609030804020204" pitchFamily="49" charset="0"/>
              </a:rPr>
              <a:t>/</a:t>
            </a:r>
            <a:r>
              <a:rPr lang="en-GB" sz="800" dirty="0" err="1">
                <a:latin typeface="Menlo" panose="020B0609030804020204" pitchFamily="49" charset="0"/>
              </a:rPr>
              <a:t>virtualNetworks</a:t>
            </a:r>
            <a:r>
              <a:rPr lang="en-GB" sz="800" dirty="0">
                <a:latin typeface="Menlo" panose="020B0609030804020204" pitchFamily="49" charset="0"/>
              </a:rPr>
              <a:t>', parameters('</a:t>
            </a:r>
            <a:r>
              <a:rPr lang="en-GB" sz="800" dirty="0" err="1">
                <a:latin typeface="Menlo" panose="020B0609030804020204" pitchFamily="49" charset="0"/>
              </a:rPr>
              <a:t>virtualNetworkName</a:t>
            </a:r>
            <a:r>
              <a:rPr lang="en-GB" sz="800" dirty="0">
                <a:latin typeface="Menlo" panose="020B0609030804020204" pitchFamily="49" charset="0"/>
              </a:rPr>
              <a:t>')), 		'/subnets/',parameters('</a:t>
            </a:r>
            <a:r>
              <a:rPr lang="en-GB" sz="800" dirty="0" err="1">
                <a:latin typeface="Menlo" panose="020B0609030804020204" pitchFamily="49" charset="0"/>
              </a:rPr>
              <a:t>untrustSubnetName</a:t>
            </a:r>
            <a:r>
              <a:rPr lang="en-GB" sz="800" dirty="0">
                <a:latin typeface="Menlo" panose="020B0609030804020204" pitchFamily="49" charset="0"/>
              </a:rPr>
              <a:t>'))]"</a:t>
            </a:r>
          </a:p>
          <a:p>
            <a:r>
              <a:rPr lang="en-GB" sz="800" dirty="0">
                <a:latin typeface="Menlo" panose="020B0609030804020204" pitchFamily="49" charset="0"/>
              </a:rPr>
              <a:t>		},</a:t>
            </a:r>
          </a:p>
          <a:p>
            <a:r>
              <a:rPr lang="en-GB" sz="800" dirty="0">
                <a:latin typeface="Menlo" panose="020B0609030804020204" pitchFamily="49" charset="0"/>
              </a:rPr>
              <a:t>		"</a:t>
            </a:r>
            <a:r>
              <a:rPr lang="en-GB" sz="800" dirty="0" err="1">
                <a:latin typeface="Menlo" panose="020B0609030804020204" pitchFamily="49" charset="0"/>
              </a:rPr>
              <a:t>loadBalancerBackendAddressPools</a:t>
            </a:r>
            <a:r>
              <a:rPr lang="en-GB" sz="800" dirty="0">
                <a:latin typeface="Menlo" panose="020B0609030804020204" pitchFamily="49" charset="0"/>
              </a:rPr>
              <a:t>": [</a:t>
            </a:r>
          </a:p>
          <a:p>
            <a:r>
              <a:rPr lang="en-GB" sz="800" dirty="0">
                <a:latin typeface="Menlo" panose="020B0609030804020204" pitchFamily="49" charset="0"/>
              </a:rPr>
              <a:t>			{</a:t>
            </a:r>
          </a:p>
          <a:p>
            <a:r>
              <a:rPr lang="en-GB" sz="800" dirty="0">
                <a:latin typeface="Menlo" panose="020B0609030804020204" pitchFamily="49" charset="0"/>
              </a:rPr>
              <a:t>			"id": "[</a:t>
            </a:r>
            <a:r>
              <a:rPr lang="en-GB" sz="800" dirty="0" err="1">
                <a:latin typeface="Menlo" panose="020B0609030804020204" pitchFamily="49" charset="0"/>
              </a:rPr>
              <a:t>concat</a:t>
            </a:r>
            <a:r>
              <a:rPr lang="en-GB" sz="800" dirty="0">
                <a:latin typeface="Menlo" panose="020B0609030804020204" pitchFamily="49" charset="0"/>
              </a:rPr>
              <a:t>(variables('</a:t>
            </a:r>
            <a:r>
              <a:rPr lang="en-GB" sz="800" dirty="0" err="1">
                <a:latin typeface="Menlo" panose="020B0609030804020204" pitchFamily="49" charset="0"/>
              </a:rPr>
              <a:t>lbId</a:t>
            </a:r>
            <a:r>
              <a:rPr lang="en-GB" sz="800" dirty="0">
                <a:latin typeface="Menlo" panose="020B0609030804020204" pitchFamily="49" charset="0"/>
              </a:rPr>
              <a:t>'), '/</a:t>
            </a:r>
            <a:r>
              <a:rPr lang="en-GB" sz="800" dirty="0" err="1">
                <a:latin typeface="Menlo" panose="020B0609030804020204" pitchFamily="49" charset="0"/>
              </a:rPr>
              <a:t>backendAddressPools</a:t>
            </a:r>
            <a:r>
              <a:rPr lang="en-GB" sz="800" dirty="0">
                <a:latin typeface="Menlo" panose="020B0609030804020204" pitchFamily="49" charset="0"/>
              </a:rPr>
              <a:t>/</a:t>
            </a:r>
            <a:r>
              <a:rPr lang="en-GB" sz="800" dirty="0" err="1">
                <a:latin typeface="Menlo" panose="020B0609030804020204" pitchFamily="49" charset="0"/>
              </a:rPr>
              <a:t>BackendPool</a:t>
            </a:r>
            <a:r>
              <a:rPr lang="en-GB" sz="800" dirty="0">
                <a:latin typeface="Menlo" panose="020B0609030804020204" pitchFamily="49" charset="0"/>
              </a:rPr>
              <a:t>')]"</a:t>
            </a:r>
          </a:p>
          <a:p>
            <a:r>
              <a:rPr lang="en-GB" sz="800" dirty="0">
                <a:latin typeface="Menlo" panose="020B0609030804020204" pitchFamily="49" charset="0"/>
              </a:rPr>
              <a:t>			}</a:t>
            </a:r>
          </a:p>
          <a:p>
            <a:r>
              <a:rPr lang="en-GB" sz="800" dirty="0">
                <a:latin typeface="Menlo" panose="020B0609030804020204" pitchFamily="49" charset="0"/>
              </a:rPr>
              <a:t>		]</a:t>
            </a:r>
          </a:p>
          <a:p>
            <a:r>
              <a:rPr lang="en-GB" sz="800" dirty="0">
                <a:latin typeface="Menlo" panose="020B0609030804020204" pitchFamily="49" charset="0"/>
              </a:rPr>
              <a:t>		}</a:t>
            </a:r>
          </a:p>
          <a:p>
            <a:r>
              <a:rPr lang="en-GB" sz="800" dirty="0">
                <a:latin typeface="Menlo" panose="020B0609030804020204" pitchFamily="49" charset="0"/>
              </a:rPr>
              <a:t>		}</a:t>
            </a:r>
          </a:p>
          <a:p>
            <a:r>
              <a:rPr lang="en-GB" sz="800" dirty="0">
                <a:latin typeface="Menlo" panose="020B0609030804020204" pitchFamily="49" charset="0"/>
              </a:rPr>
              <a:t>	]</a:t>
            </a:r>
          </a:p>
          <a:p>
            <a:r>
              <a:rPr lang="en-GB" sz="800" dirty="0">
                <a:latin typeface="Menlo" panose="020B0609030804020204" pitchFamily="49" charset="0"/>
              </a:rPr>
              <a:t>}</a:t>
            </a:r>
          </a:p>
          <a:p>
            <a:r>
              <a:rPr lang="en-GB" sz="800" dirty="0">
                <a:latin typeface="Menlo" panose="020B0609030804020204" pitchFamily="49" charset="0"/>
              </a:rPr>
              <a:t>},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ADCCF-3EC4-7842-BCC6-8AEAC0F4A887}"/>
              </a:ext>
            </a:extLst>
          </p:cNvPr>
          <p:cNvSpPr txBox="1"/>
          <p:nvPr/>
        </p:nvSpPr>
        <p:spPr>
          <a:xfrm>
            <a:off x="7982887" y="919900"/>
            <a:ext cx="261113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 firewalls must have </a:t>
            </a:r>
            <a:r>
              <a:rPr lang="en-US" sz="10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IPForwarding</a:t>
            </a:r>
            <a:endParaRPr 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0726F24F-3798-3E44-9239-1701097D64A0}"/>
              </a:ext>
            </a:extLst>
          </p:cNvPr>
          <p:cNvSpPr/>
          <p:nvPr/>
        </p:nvSpPr>
        <p:spPr>
          <a:xfrm>
            <a:off x="8865832" y="4557583"/>
            <a:ext cx="2611133" cy="661117"/>
          </a:xfrm>
          <a:prstGeom prst="accentBorderCallout1">
            <a:avLst>
              <a:gd name="adj1" fmla="val 53838"/>
              <a:gd name="adj2" fmla="val -8333"/>
              <a:gd name="adj3" fmla="val -6539"/>
              <a:gd name="adj4" fmla="val -9569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1 (Border and Accent Bar) 12">
            <a:extLst>
              <a:ext uri="{FF2B5EF4-FFF2-40B4-BE49-F238E27FC236}">
                <a16:creationId xmlns:a16="http://schemas.microsoft.com/office/drawing/2014/main" id="{598566E7-2A6B-4042-92DB-370C637B38B6}"/>
              </a:ext>
            </a:extLst>
          </p:cNvPr>
          <p:cNvSpPr/>
          <p:nvPr/>
        </p:nvSpPr>
        <p:spPr>
          <a:xfrm>
            <a:off x="7982887" y="874336"/>
            <a:ext cx="2611133" cy="378387"/>
          </a:xfrm>
          <a:prstGeom prst="accentBorderCallout1">
            <a:avLst>
              <a:gd name="adj1" fmla="val 53838"/>
              <a:gd name="adj2" fmla="val -8333"/>
              <a:gd name="adj3" fmla="val 255900"/>
              <a:gd name="adj4" fmla="val -17099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67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2DCFC-667B-D94D-B753-09844E06A111}"/>
              </a:ext>
            </a:extLst>
          </p:cNvPr>
          <p:cNvSpPr txBox="1"/>
          <p:nvPr/>
        </p:nvSpPr>
        <p:spPr>
          <a:xfrm>
            <a:off x="8865832" y="4603147"/>
            <a:ext cx="2611133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Interfaces associated with </a:t>
            </a:r>
            <a:r>
              <a:rPr lang="en-US" sz="10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loadbalancer</a:t>
            </a:r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by a </a:t>
            </a:r>
            <a:r>
              <a:rPr lang="en-US" sz="10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backendpool</a:t>
            </a:r>
            <a:r>
              <a:rPr 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11138278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757</Words>
  <Application>Microsoft Macintosh PowerPoint</Application>
  <PresentationFormat>Widescreen</PresentationFormat>
  <Paragraphs>195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Menlo</vt:lpstr>
      <vt:lpstr>Office Theme</vt:lpstr>
      <vt:lpstr>Visio.Drawing.15</vt:lpstr>
      <vt:lpstr>PowerPoint Presentation</vt:lpstr>
      <vt:lpstr>Working with Templates</vt:lpstr>
      <vt:lpstr>Parameters</vt:lpstr>
      <vt:lpstr>Parameters – Best Practice</vt:lpstr>
      <vt:lpstr>Variables</vt:lpstr>
      <vt:lpstr>Resources</vt:lpstr>
      <vt:lpstr>Resources</vt:lpstr>
      <vt:lpstr>Resources – Public IP</vt:lpstr>
      <vt:lpstr>Resources - Interface</vt:lpstr>
      <vt:lpstr>Resources – Virtual Machine</vt:lpstr>
      <vt:lpstr>Resources – Virtual Machine (Continued)</vt:lpstr>
      <vt:lpstr>MS VDC Templates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Harris</dc:creator>
  <cp:lastModifiedBy>Justin Harris</cp:lastModifiedBy>
  <cp:revision>13</cp:revision>
  <dcterms:created xsi:type="dcterms:W3CDTF">2018-10-15T15:57:21Z</dcterms:created>
  <dcterms:modified xsi:type="dcterms:W3CDTF">2018-11-02T15:07:40Z</dcterms:modified>
</cp:coreProperties>
</file>