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"/>
  </p:notesMasterIdLst>
  <p:handoutMasterIdLst>
    <p:handoutMasterId r:id="rId5"/>
  </p:handoutMasterIdLst>
  <p:sldIdLst>
    <p:sldId id="302" r:id="rId2"/>
    <p:sldId id="303" r:id="rId3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orient="horz" pos="36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0000"/>
    <a:srgbClr val="B2E4D7"/>
    <a:srgbClr val="E0E0E0"/>
    <a:srgbClr val="59879B"/>
    <a:srgbClr val="1F447D"/>
    <a:srgbClr val="6666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1282" autoAdjust="0"/>
  </p:normalViewPr>
  <p:slideViewPr>
    <p:cSldViewPr snapToGrid="0" showGuides="1">
      <p:cViewPr varScale="1">
        <p:scale>
          <a:sx n="92" d="100"/>
          <a:sy n="92" d="100"/>
        </p:scale>
        <p:origin x="704" y="184"/>
      </p:cViewPr>
      <p:guideLst>
        <p:guide orient="horz" pos="1181"/>
        <p:guide orient="horz" pos="369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85591767-110F-A243-83F9-36645DAA76CB}" type="datetime1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183AF4F7-31B0-B643-9B95-E1F087EE1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1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7850FBDF-363D-BA4E-BF53-7E974FE76827}" type="datetime1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BE318CCB-9EB4-A04E-B82B-4EF927884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40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ＭＳ Ｐゴシック" charset="0"/>
      </a:defRPr>
    </a:lvl1pPr>
    <a:lvl2pPr marL="652463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2pPr>
    <a:lvl3pPr marL="130492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3pPr>
    <a:lvl4pPr marL="195897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4pPr>
    <a:lvl5pPr marL="2611438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5pPr>
    <a:lvl6pPr marL="3265550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Table of Contents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7886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c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0261" y="4768917"/>
            <a:ext cx="8388626" cy="111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0261" y="2895388"/>
            <a:ext cx="9329531" cy="1583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1E6E0-D100-E942-86D1-624F3F426A82}"/>
              </a:ext>
            </a:extLst>
          </p:cNvPr>
          <p:cNvSpPr/>
          <p:nvPr userDrawn="1"/>
        </p:nvSpPr>
        <p:spPr>
          <a:xfrm>
            <a:off x="0" y="10988"/>
            <a:ext cx="940904" cy="825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FA61D-4130-7C45-92A4-CB1334AE5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115" y="306433"/>
            <a:ext cx="276041" cy="1277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34859-5B85-F04D-B6A3-AD3169D1CB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78" y="5619867"/>
            <a:ext cx="484119" cy="233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47CE2-012B-7B44-ADD2-34F72719F8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24520" y="110722"/>
            <a:ext cx="6270075" cy="60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382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5331" y="1893749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7311907" y="1893515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05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329803" y="1887752"/>
            <a:ext cx="664934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339725" indent="0">
              <a:buSzPct val="100000"/>
              <a:buFont typeface="Arial"/>
              <a:buNone/>
              <a:defRPr sz="2400">
                <a:solidFill>
                  <a:schemeClr val="accent5"/>
                </a:solidFill>
              </a:defRPr>
            </a:lvl2pPr>
            <a:lvl3pPr marL="692150" indent="0">
              <a:buSzPct val="100000"/>
              <a:buFont typeface="Arial"/>
              <a:buNone/>
              <a:defRPr sz="2100">
                <a:solidFill>
                  <a:schemeClr val="accent5"/>
                </a:solidFill>
              </a:defRPr>
            </a:lvl3pPr>
            <a:lvl4pPr marL="1384301" indent="0">
              <a:buSzPct val="100000"/>
              <a:buFont typeface="Arial"/>
              <a:buNone/>
              <a:defRPr sz="180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4476" y="1869074"/>
            <a:ext cx="6019800" cy="5407933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56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704476" y="1893515"/>
            <a:ext cx="13273731" cy="53589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63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20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630400" cy="82296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61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04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C9BB9-D2CC-454F-A099-B1691CC29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4386" y="85758"/>
            <a:ext cx="11027314" cy="805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BFB05-813F-CF4D-9785-2C7BFF42C2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C9BB9-D2CC-454F-A099-B1691CC29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46100" y="1962216"/>
            <a:ext cx="6743700" cy="4927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31B6A-B091-5244-AE16-18B8B863BA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7ACD2-CB4E-4C4C-9CD1-B42C59F237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00" y="-571500"/>
            <a:ext cx="7061200" cy="576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22867-1748-2A42-A82C-2B26DC5546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M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609" y="4768917"/>
            <a:ext cx="5809191" cy="127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609" y="2895388"/>
            <a:ext cx="13138784" cy="1274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01213B-9859-3748-8223-7827E8ED8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8608" y="1100667"/>
            <a:ext cx="3386032" cy="6992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8EEFD1-B6C2-F74F-993B-069B85D3CA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6900" y="4761264"/>
            <a:ext cx="7270750" cy="2949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3AE78-5EF3-F747-92A0-9ABB32DA74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7532" y="1267180"/>
            <a:ext cx="1914525" cy="4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2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4D4A5-6ACF-C244-80E4-A6F9D51582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2182" y="1504165"/>
            <a:ext cx="12870668" cy="522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B9A61-1E7C-4248-ADEB-6AC2E80E94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3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Yellow">
    <p:bg>
      <p:bgPr>
        <a:solidFill>
          <a:srgbClr val="DF9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397A4-ECF2-5B4E-A55C-11AD05C96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FBC08-8A8F-7D48-BB82-0AE6140BE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2BEA2-9E3D-D846-A05E-1628DF73CC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Red">
    <p:bg>
      <p:bgPr>
        <a:solidFill>
          <a:srgbClr val="B8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CD904-70E7-C543-B05B-50556F824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020C-766E-0C4C-A70C-B110F30CBB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1E944-F58E-5B43-9507-CA76E6A0BF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lue">
    <p:bg>
      <p:bgPr>
        <a:solidFill>
          <a:srgbClr val="27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F3683-D1C7-E74E-B9C7-99C8A352F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112EC-8D45-D248-AF17-FDDCC60E21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9D633-9CB2-3B4E-A9E7-EFDF44B90D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8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Purple">
    <p:bg>
      <p:bgPr>
        <a:solidFill>
          <a:srgbClr val="5C66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2475E-5262-2545-8B4E-B5192B2A0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748F-3944-6B49-BB97-CCEF418475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5DFD3-5101-6749-95CC-E7BD0BCF6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77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Dk Teal">
    <p:bg>
      <p:bgPr>
        <a:solidFill>
          <a:srgbClr val="638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78EFF4-0525-FD4F-849F-9CC487EA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DFAB2-F63D-9F4C-B71C-C5C619E079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8E7F0-EE44-9B45-BDA6-2D4C665982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3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38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39" y="3559444"/>
            <a:ext cx="5343843" cy="11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CFFEE-B6C2-804C-B8F2-660AEF928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1197" y="3773963"/>
            <a:ext cx="3155185" cy="6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m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609" y="4768917"/>
            <a:ext cx="8450791" cy="111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609" y="2895388"/>
            <a:ext cx="8450791" cy="1274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60A97-A99C-614E-846E-2C53A4B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00" y="1200216"/>
            <a:ext cx="7764614" cy="5673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4534A-94E0-FC49-89D0-5C0236DC09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608" y="1100667"/>
            <a:ext cx="3386032" cy="699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A7F78-241E-E340-84C3-16C8092307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7532" y="1267180"/>
            <a:ext cx="1914525" cy="4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5337174" cy="264700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0" indent="0">
              <a:lnSpc>
                <a:spcPct val="150000"/>
              </a:lnSpc>
              <a:buFontTx/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2pPr>
            <a:lvl3pPr marL="0" indent="0">
              <a:lnSpc>
                <a:spcPct val="150000"/>
              </a:lnSpc>
              <a:buFontTx/>
              <a:buNone/>
              <a:defRPr sz="20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0" indent="0">
              <a:lnSpc>
                <a:spcPct val="150000"/>
              </a:lnSpc>
              <a:buFontTx/>
              <a:buNone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0" indent="0">
              <a:lnSpc>
                <a:spcPct val="15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 baseline="0">
                <a:solidFill>
                  <a:schemeClr val="accent5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493D4FCB-1D4D-3A4F-9FB0-137AC890B8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4182" y="1813044"/>
            <a:ext cx="5337174" cy="264700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0" indent="0">
              <a:lnSpc>
                <a:spcPct val="150000"/>
              </a:lnSpc>
              <a:buFontTx/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2pPr>
            <a:lvl3pPr marL="0" indent="0">
              <a:lnSpc>
                <a:spcPct val="150000"/>
              </a:lnSpc>
              <a:buFontTx/>
              <a:buNone/>
              <a:defRPr sz="20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0" indent="0">
              <a:lnSpc>
                <a:spcPct val="150000"/>
              </a:lnSpc>
              <a:buFontTx/>
              <a:buNone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0" indent="0">
              <a:lnSpc>
                <a:spcPct val="15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4357" y="1879243"/>
            <a:ext cx="13274793" cy="577081"/>
          </a:xfrm>
        </p:spPr>
        <p:txBody>
          <a:bodyPr anchor="ctr"/>
          <a:lstStyle>
            <a:lvl1pPr algn="l">
              <a:lnSpc>
                <a:spcPct val="80000"/>
              </a:lnSpc>
              <a:defRPr sz="4500" b="0" i="0" cap="none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7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35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tabLst/>
              <a:defRPr sz="2800" b="0" i="0" baseline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400" baseline="0">
                <a:solidFill>
                  <a:schemeClr val="accent5"/>
                </a:solidFill>
              </a:defRPr>
            </a:lvl2pPr>
            <a:lvl3pPr marL="5127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100" baseline="0">
                <a:solidFill>
                  <a:schemeClr val="accent5"/>
                </a:solidFill>
              </a:defRPr>
            </a:lvl3pPr>
            <a:lvl4pPr marL="7413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1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438401"/>
            <a:ext cx="10376535" cy="675826"/>
          </a:xfrm>
        </p:spPr>
        <p:txBody>
          <a:bodyPr/>
          <a:lstStyle>
            <a:lvl1pPr>
              <a:defRPr sz="5400" b="0" i="0" baseline="0">
                <a:solidFill>
                  <a:schemeClr val="accent5"/>
                </a:solidFill>
                <a:latin typeface="Benton Sans Medium" panose="0200050402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033195" y="3745468"/>
            <a:ext cx="80772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653110" indent="0">
              <a:buNone/>
              <a:defRPr sz="1000"/>
            </a:lvl2pPr>
            <a:lvl3pPr marL="1306221" indent="0">
              <a:buNone/>
              <a:defRPr sz="1000"/>
            </a:lvl3pPr>
            <a:lvl4pPr marL="1959331" indent="0">
              <a:buNone/>
              <a:defRPr sz="1000"/>
            </a:lvl4pPr>
            <a:lvl5pPr marL="261244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6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357" y="1893515"/>
            <a:ext cx="13274793" cy="163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520701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746125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romanUcPeriod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969963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3pPr>
            <a:lvl4pPr marL="1084262" indent="-34290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063749" indent="0">
              <a:buSzPct val="100000"/>
              <a:buFont typeface="+mj-lt"/>
              <a:buNone/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7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600075"/>
            <a:ext cx="1324451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B03C-4127-D64D-AA1B-170E95AE9E1C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2893904" y="7724876"/>
            <a:ext cx="1427620" cy="29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0211D-42FC-A44C-AEC6-0435EA4C78A4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1665562" y="7791450"/>
            <a:ext cx="804097" cy="1737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D76B0-EC52-6E4F-BADF-57E8D61B0BE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9542186" y="7791449"/>
            <a:ext cx="1656365" cy="390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57" r:id="rId2"/>
    <p:sldLayoutId id="2147484160" r:id="rId3"/>
    <p:sldLayoutId id="2147484135" r:id="rId4"/>
    <p:sldLayoutId id="2147484148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64" r:id="rId17"/>
    <p:sldLayoutId id="2147484172" r:id="rId18"/>
    <p:sldLayoutId id="2147484173" r:id="rId19"/>
    <p:sldLayoutId id="2147484171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49" r:id="rId26"/>
  </p:sldLayoutIdLst>
  <p:txStyles>
    <p:titleStyle>
      <a:lvl1pPr algn="l" defTabSz="130492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500" b="0" i="0" kern="1200">
          <a:solidFill>
            <a:schemeClr val="accent5"/>
          </a:solidFill>
          <a:latin typeface="Benton Sans Medium" panose="02000504020000020004" pitchFamily="2" charset="77"/>
          <a:ea typeface="ＭＳ Ｐゴシック" charset="0"/>
          <a:cs typeface="Benton Sans Medium" panose="02000504020000020004" pitchFamily="2" charset="77"/>
        </a:defRPr>
      </a:lvl1pPr>
      <a:lvl2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5pPr>
      <a:lvl6pPr marL="4572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6pPr>
      <a:lvl7pPr marL="9144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7pPr>
      <a:lvl8pPr marL="13716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8pPr>
      <a:lvl9pPr marL="18288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488950" indent="-488950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tiff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12788" y="600075"/>
            <a:ext cx="13244512" cy="757130"/>
          </a:xfrm>
        </p:spPr>
        <p:txBody>
          <a:bodyPr/>
          <a:lstStyle/>
          <a:p>
            <a:pPr defTabSz="1088474">
              <a:defRPr/>
            </a:pPr>
            <a:r>
              <a:rPr lang="en-US" sz="6000" dirty="0"/>
              <a:t>Plan Your Webhook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1FF136-8126-6F43-892F-D173624289F6}"/>
              </a:ext>
            </a:extLst>
          </p:cNvPr>
          <p:cNvSpPr txBox="1">
            <a:spLocks/>
          </p:cNvSpPr>
          <p:nvPr/>
        </p:nvSpPr>
        <p:spPr>
          <a:xfrm>
            <a:off x="712788" y="1502191"/>
            <a:ext cx="11062328" cy="105073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l" defTabSz="130492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8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Benton Sans Book" panose="02000404020000020004" pitchFamily="2" charset="77"/>
              </a:defRPr>
            </a:lvl1pPr>
            <a:lvl2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4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2pPr>
            <a:lvl3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3pPr>
            <a:lvl4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8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4pPr>
            <a:lvl5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5pPr>
            <a:lvl6pPr marL="359210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8474">
              <a:defRPr/>
            </a:pPr>
            <a:r>
              <a:rPr lang="en-US" sz="2400" dirty="0"/>
              <a:t>Because webhooks invoke downstream tasks, you need to build in reverse order of how they are executed, so take some time to plan how the events will flow.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D4C0FD-B21B-2A4D-8550-61CD6A069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648" t="19927" r="15451" b="20143"/>
          <a:stretch/>
        </p:blipFill>
        <p:spPr>
          <a:xfrm>
            <a:off x="10365416" y="3617454"/>
            <a:ext cx="1409700" cy="1331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9D2AAC-B96B-A441-A8BF-75D7D8624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028" y="3617454"/>
            <a:ext cx="1409700" cy="13317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1F15D9-A09D-8443-9202-36C5279473F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697890" y="4283343"/>
            <a:ext cx="204213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EF567F-C6C3-2344-9E11-3926DFDA733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149728" y="4283343"/>
            <a:ext cx="221568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1F6A9-E281-0749-BC90-840A77657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191" y="3617455"/>
            <a:ext cx="1409699" cy="1331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B79698-D369-8A45-8B5A-1E9324B9F8C7}"/>
              </a:ext>
            </a:extLst>
          </p:cNvPr>
          <p:cNvSpPr txBox="1"/>
          <p:nvPr/>
        </p:nvSpPr>
        <p:spPr>
          <a:xfrm>
            <a:off x="2297661" y="5184230"/>
            <a:ext cx="3390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Webhook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1620F-FBC2-0C44-A5DF-34E0E2C597DD}"/>
              </a:ext>
            </a:extLst>
          </p:cNvPr>
          <p:cNvSpPr txBox="1"/>
          <p:nvPr/>
        </p:nvSpPr>
        <p:spPr>
          <a:xfrm>
            <a:off x="5749499" y="5177365"/>
            <a:ext cx="3390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Cloud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8DFFCB-4B7F-6347-980E-3E14A95790BE}"/>
              </a:ext>
            </a:extLst>
          </p:cNvPr>
          <p:cNvSpPr txBox="1"/>
          <p:nvPr/>
        </p:nvSpPr>
        <p:spPr>
          <a:xfrm>
            <a:off x="9374887" y="5184230"/>
            <a:ext cx="3390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Rest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12788" y="600075"/>
            <a:ext cx="13244512" cy="757130"/>
          </a:xfrm>
        </p:spPr>
        <p:txBody>
          <a:bodyPr/>
          <a:lstStyle/>
          <a:p>
            <a:pPr defTabSz="1088474">
              <a:defRPr/>
            </a:pPr>
            <a:r>
              <a:rPr lang="en-US" sz="6000" dirty="0"/>
              <a:t>Why Serverless Functions?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1FF136-8126-6F43-892F-D173624289F6}"/>
              </a:ext>
            </a:extLst>
          </p:cNvPr>
          <p:cNvSpPr txBox="1">
            <a:spLocks/>
          </p:cNvSpPr>
          <p:nvPr/>
        </p:nvSpPr>
        <p:spPr>
          <a:xfrm>
            <a:off x="712788" y="1502191"/>
            <a:ext cx="11062328" cy="459632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l" defTabSz="130492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8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Benton Sans Book" panose="02000404020000020004" pitchFamily="2" charset="77"/>
              </a:defRPr>
            </a:lvl1pPr>
            <a:lvl2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4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2pPr>
            <a:lvl3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3pPr>
            <a:lvl4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8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4pPr>
            <a:lvl5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5pPr>
            <a:lvl6pPr marL="359210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8474">
              <a:defRPr/>
            </a:pPr>
            <a:r>
              <a:rPr lang="en-US" sz="2400" dirty="0"/>
              <a:t>Google Cloud Functions, AWS Lambda, and Azure Functions are all serverless functions (or functions-as-a-service) from the 3 major cloud vendors.</a:t>
            </a:r>
          </a:p>
          <a:p>
            <a:pPr defTabSz="1088474">
              <a:defRPr/>
            </a:pPr>
            <a:r>
              <a:rPr lang="en-US" sz="2400" dirty="0"/>
              <a:t>Perfect for webhooks because:</a:t>
            </a:r>
          </a:p>
          <a:p>
            <a:pPr marL="457200" lvl="1" indent="-457200" defTabSz="1088474">
              <a:buFont typeface="Arial" panose="020B0604020202020204" pitchFamily="34" charset="0"/>
              <a:buChar char="•"/>
              <a:defRPr/>
            </a:pPr>
            <a:r>
              <a:rPr lang="en-US" dirty="0"/>
              <a:t>Pay only for the resources used when they run</a:t>
            </a:r>
          </a:p>
          <a:p>
            <a:pPr marL="457200" lvl="1" indent="-457200" defTabSz="1088474">
              <a:buFont typeface="Arial" panose="020B0604020202020204" pitchFamily="34" charset="0"/>
              <a:buChar char="•"/>
              <a:defRPr/>
            </a:pPr>
            <a:r>
              <a:rPr lang="en-US" dirty="0"/>
              <a:t>Enterprise ready scale and security with tight integration with existing cloud environment</a:t>
            </a:r>
          </a:p>
          <a:p>
            <a:pPr marL="457200" lvl="1" indent="-457200" defTabSz="1088474">
              <a:buFont typeface="Arial" panose="020B0604020202020204" pitchFamily="34" charset="0"/>
              <a:buChar char="•"/>
              <a:defRPr/>
            </a:pPr>
            <a:r>
              <a:rPr lang="en-US" dirty="0"/>
              <a:t>No limits to what you can integrate with</a:t>
            </a:r>
          </a:p>
          <a:p>
            <a:pPr defTabSz="1088474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86145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rporate_Template_BentonSans_16.9_a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Dev_deck_template_v1.potx [Read-Only]" id="{FB21E0B0-41FB-4BCF-AFD9-E230DD6E63A8}" vid="{1B2C150D-5FAA-4187-8181-31F393B78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111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Benton Sans</vt:lpstr>
      <vt:lpstr>Benton Sans Book</vt:lpstr>
      <vt:lpstr>Benton Sans Medium</vt:lpstr>
      <vt:lpstr>BentonSans Book</vt:lpstr>
      <vt:lpstr>Gill Sans MT</vt:lpstr>
      <vt:lpstr>Merriweather Light</vt:lpstr>
      <vt:lpstr>PPT_Corporate_Template_BentonSans_16.9_a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Gabe Ruane</dc:creator>
  <cp:keywords/>
  <dc:description/>
  <cp:lastModifiedBy>Jeremy Harris</cp:lastModifiedBy>
  <cp:revision>15</cp:revision>
  <cp:lastPrinted>2015-11-05T23:58:20Z</cp:lastPrinted>
  <dcterms:created xsi:type="dcterms:W3CDTF">2020-04-24T21:24:30Z</dcterms:created>
  <dcterms:modified xsi:type="dcterms:W3CDTF">2020-06-15T16:43:30Z</dcterms:modified>
  <cp:category/>
</cp:coreProperties>
</file>