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sldIdLst>
    <p:sldId id="256" r:id="rId4"/>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7DB50-7086-487D-A59A-A22809D89D0E}" v="812" dt="2022-11-07T17:27:14.437"/>
    <p1510:client id="{D5236726-344B-4D03-83CF-B42B37B2CD4C}" v="41" dt="2022-11-05T20:46:18.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476" autoAdjust="0"/>
    <p:restoredTop sz="99162" autoAdjust="0"/>
  </p:normalViewPr>
  <p:slideViewPr>
    <p:cSldViewPr snapToGrid="0" snapToObjects="1" showGuides="1">
      <p:cViewPr>
        <p:scale>
          <a:sx n="22" d="100"/>
          <a:sy n="22" d="100"/>
        </p:scale>
        <p:origin x="-1651" y="-677"/>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 Devrajsinh (dchauhan42)" userId="S::dchauhan42@tntech.edu::5580296f-9fa3-434a-8df2-a05c59a4365a" providerId="AD" clId="Web-{D5236726-344B-4D03-83CF-B42B37B2CD4C}"/>
    <pc:docChg chg="modSld">
      <pc:chgData name="Chauhan, Devrajsinh (dchauhan42)" userId="S::dchauhan42@tntech.edu::5580296f-9fa3-434a-8df2-a05c59a4365a" providerId="AD" clId="Web-{D5236726-344B-4D03-83CF-B42B37B2CD4C}" dt="2022-11-05T20:46:18.857" v="29" actId="14100"/>
      <pc:docMkLst>
        <pc:docMk/>
      </pc:docMkLst>
      <pc:sldChg chg="addSp modSp">
        <pc:chgData name="Chauhan, Devrajsinh (dchauhan42)" userId="S::dchauhan42@tntech.edu::5580296f-9fa3-434a-8df2-a05c59a4365a" providerId="AD" clId="Web-{D5236726-344B-4D03-83CF-B42B37B2CD4C}" dt="2022-11-05T20:46:18.857" v="29" actId="14100"/>
        <pc:sldMkLst>
          <pc:docMk/>
          <pc:sldMk cId="1609907750" sldId="256"/>
        </pc:sldMkLst>
        <pc:spChg chg="add mod">
          <ac:chgData name="Chauhan, Devrajsinh (dchauhan42)" userId="S::dchauhan42@tntech.edu::5580296f-9fa3-434a-8df2-a05c59a4365a" providerId="AD" clId="Web-{D5236726-344B-4D03-83CF-B42B37B2CD4C}" dt="2022-11-05T20:45:56.731" v="26" actId="14100"/>
          <ac:spMkLst>
            <pc:docMk/>
            <pc:sldMk cId="1609907750" sldId="256"/>
            <ac:spMk id="2" creationId="{2D30DA25-5108-1363-763D-C9DFE5B44CEC}"/>
          </ac:spMkLst>
        </pc:spChg>
        <pc:spChg chg="mod">
          <ac:chgData name="Chauhan, Devrajsinh (dchauhan42)" userId="S::dchauhan42@tntech.edu::5580296f-9fa3-434a-8df2-a05c59a4365a" providerId="AD" clId="Web-{D5236726-344B-4D03-83CF-B42B37B2CD4C}" dt="2022-11-05T20:44:52.011" v="23" actId="1076"/>
          <ac:spMkLst>
            <pc:docMk/>
            <pc:sldMk cId="1609907750" sldId="256"/>
            <ac:spMk id="33" creationId="{00000000-0000-0000-0000-000000000000}"/>
          </ac:spMkLst>
        </pc:spChg>
        <pc:spChg chg="mod">
          <ac:chgData name="Chauhan, Devrajsinh (dchauhan42)" userId="S::dchauhan42@tntech.edu::5580296f-9fa3-434a-8df2-a05c59a4365a" providerId="AD" clId="Web-{D5236726-344B-4D03-83CF-B42B37B2CD4C}" dt="2022-11-05T20:45:08.293" v="24" actId="1076"/>
          <ac:spMkLst>
            <pc:docMk/>
            <pc:sldMk cId="1609907750" sldId="256"/>
            <ac:spMk id="34" creationId="{00000000-0000-0000-0000-000000000000}"/>
          </ac:spMkLst>
        </pc:spChg>
        <pc:spChg chg="mod">
          <ac:chgData name="Chauhan, Devrajsinh (dchauhan42)" userId="S::dchauhan42@tntech.edu::5580296f-9fa3-434a-8df2-a05c59a4365a" providerId="AD" clId="Web-{D5236726-344B-4D03-83CF-B42B37B2CD4C}" dt="2022-11-05T20:46:18.857" v="29" actId="14100"/>
          <ac:spMkLst>
            <pc:docMk/>
            <pc:sldMk cId="1609907750" sldId="256"/>
            <ac:spMk id="45" creationId="{0EE8E1FA-7B44-7BBC-57C8-26A679C5DFCF}"/>
          </ac:spMkLst>
        </pc:spChg>
        <pc:picChg chg="mod">
          <ac:chgData name="Chauhan, Devrajsinh (dchauhan42)" userId="S::dchauhan42@tntech.edu::5580296f-9fa3-434a-8df2-a05c59a4365a" providerId="AD" clId="Web-{D5236726-344B-4D03-83CF-B42B37B2CD4C}" dt="2022-11-05T20:43:40.243" v="17" actId="1076"/>
          <ac:picMkLst>
            <pc:docMk/>
            <pc:sldMk cId="1609907750" sldId="256"/>
            <ac:picMk id="51" creationId="{38F345DC-5CE7-5813-9CF1-542C2B459B0E}"/>
          </ac:picMkLst>
        </pc:picChg>
        <pc:picChg chg="mod">
          <ac:chgData name="Chauhan, Devrajsinh (dchauhan42)" userId="S::dchauhan42@tntech.edu::5580296f-9fa3-434a-8df2-a05c59a4365a" providerId="AD" clId="Web-{D5236726-344B-4D03-83CF-B42B37B2CD4C}" dt="2022-11-05T20:45:13.496" v="25" actId="1076"/>
          <ac:picMkLst>
            <pc:docMk/>
            <pc:sldMk cId="1609907750" sldId="256"/>
            <ac:picMk id="53" creationId="{4C54D869-7854-DDB4-16C7-7B18984A241F}"/>
          </ac:picMkLst>
        </pc:picChg>
      </pc:sldChg>
    </pc:docChg>
  </pc:docChgLst>
  <pc:docChgLst>
    <pc:chgData name="Brock Hurst" userId="e652588ee1784a44" providerId="LiveId" clId="{31E0D2F7-31D9-4981-9291-C1246BCE8645}"/>
    <pc:docChg chg="modSld">
      <pc:chgData name="Brock Hurst" userId="e652588ee1784a44" providerId="LiveId" clId="{31E0D2F7-31D9-4981-9291-C1246BCE8645}" dt="2022-11-04T16:13:09.246" v="1" actId="1076"/>
      <pc:docMkLst>
        <pc:docMk/>
      </pc:docMkLst>
      <pc:sldChg chg="modSp mod">
        <pc:chgData name="Brock Hurst" userId="e652588ee1784a44" providerId="LiveId" clId="{31E0D2F7-31D9-4981-9291-C1246BCE8645}" dt="2022-11-04T16:13:09.246" v="1" actId="1076"/>
        <pc:sldMkLst>
          <pc:docMk/>
          <pc:sldMk cId="1609907750" sldId="256"/>
        </pc:sldMkLst>
        <pc:spChg chg="mod">
          <ac:chgData name="Brock Hurst" userId="e652588ee1784a44" providerId="LiveId" clId="{31E0D2F7-31D9-4981-9291-C1246BCE8645}" dt="2022-11-04T16:13:09.246" v="1" actId="1076"/>
          <ac:spMkLst>
            <pc:docMk/>
            <pc:sldMk cId="1609907750" sldId="256"/>
            <ac:spMk id="45" creationId="{0EE8E1FA-7B44-7BBC-57C8-26A679C5DFCF}"/>
          </ac:spMkLst>
        </pc:spChg>
      </pc:sldChg>
    </pc:docChg>
  </pc:docChgLst>
  <pc:docChgLst>
    <pc:chgData name="Chauhan, Devrajsinh (dchauhan42)" userId="S::dchauhan42@tntech.edu::5580296f-9fa3-434a-8df2-a05c59a4365a" providerId="AD" clId="Web-{0CC7DB50-7086-487D-A59A-A22809D89D0E}"/>
    <pc:docChg chg="modSld">
      <pc:chgData name="Chauhan, Devrajsinh (dchauhan42)" userId="S::dchauhan42@tntech.edu::5580296f-9fa3-434a-8df2-a05c59a4365a" providerId="AD" clId="Web-{0CC7DB50-7086-487D-A59A-A22809D89D0E}" dt="2022-11-07T17:27:14.437" v="723" actId="14100"/>
      <pc:docMkLst>
        <pc:docMk/>
      </pc:docMkLst>
      <pc:sldChg chg="modSp">
        <pc:chgData name="Chauhan, Devrajsinh (dchauhan42)" userId="S::dchauhan42@tntech.edu::5580296f-9fa3-434a-8df2-a05c59a4365a" providerId="AD" clId="Web-{0CC7DB50-7086-487D-A59A-A22809D89D0E}" dt="2022-11-07T17:27:14.437" v="723" actId="14100"/>
        <pc:sldMkLst>
          <pc:docMk/>
          <pc:sldMk cId="1609907750" sldId="256"/>
        </pc:sldMkLst>
        <pc:spChg chg="mod">
          <ac:chgData name="Chauhan, Devrajsinh (dchauhan42)" userId="S::dchauhan42@tntech.edu::5580296f-9fa3-434a-8df2-a05c59a4365a" providerId="AD" clId="Web-{0CC7DB50-7086-487D-A59A-A22809D89D0E}" dt="2022-11-07T16:48:21.918" v="90" actId="20577"/>
          <ac:spMkLst>
            <pc:docMk/>
            <pc:sldMk cId="1609907750" sldId="256"/>
            <ac:spMk id="2" creationId="{2D30DA25-5108-1363-763D-C9DFE5B44CEC}"/>
          </ac:spMkLst>
        </pc:spChg>
        <pc:spChg chg="mod">
          <ac:chgData name="Chauhan, Devrajsinh (dchauhan42)" userId="S::dchauhan42@tntech.edu::5580296f-9fa3-434a-8df2-a05c59a4365a" providerId="AD" clId="Web-{0CC7DB50-7086-487D-A59A-A22809D89D0E}" dt="2022-11-07T16:38:01.155" v="0" actId="14100"/>
          <ac:spMkLst>
            <pc:docMk/>
            <pc:sldMk cId="1609907750" sldId="256"/>
            <ac:spMk id="7" creationId="{00000000-0000-0000-0000-000000000000}"/>
          </ac:spMkLst>
        </pc:spChg>
        <pc:spChg chg="mod">
          <ac:chgData name="Chauhan, Devrajsinh (dchauhan42)" userId="S::dchauhan42@tntech.edu::5580296f-9fa3-434a-8df2-a05c59a4365a" providerId="AD" clId="Web-{0CC7DB50-7086-487D-A59A-A22809D89D0E}" dt="2022-11-07T17:27:14.437" v="723" actId="14100"/>
          <ac:spMkLst>
            <pc:docMk/>
            <pc:sldMk cId="1609907750" sldId="256"/>
            <ac:spMk id="9" creationId="{00000000-0000-0000-0000-000000000000}"/>
          </ac:spMkLst>
        </pc:spChg>
        <pc:spChg chg="mod">
          <ac:chgData name="Chauhan, Devrajsinh (dchauhan42)" userId="S::dchauhan42@tntech.edu::5580296f-9fa3-434a-8df2-a05c59a4365a" providerId="AD" clId="Web-{0CC7DB50-7086-487D-A59A-A22809D89D0E}" dt="2022-11-07T17:26:40.247" v="720" actId="20577"/>
          <ac:spMkLst>
            <pc:docMk/>
            <pc:sldMk cId="1609907750" sldId="256"/>
            <ac:spMk id="11" creationId="{00000000-0000-0000-0000-000000000000}"/>
          </ac:spMkLst>
        </pc:spChg>
        <pc:spChg chg="mod">
          <ac:chgData name="Chauhan, Devrajsinh (dchauhan42)" userId="S::dchauhan42@tntech.edu::5580296f-9fa3-434a-8df2-a05c59a4365a" providerId="AD" clId="Web-{0CC7DB50-7086-487D-A59A-A22809D89D0E}" dt="2022-11-07T16:45:39.359" v="83" actId="20577"/>
          <ac:spMkLst>
            <pc:docMk/>
            <pc:sldMk cId="1609907750" sldId="256"/>
            <ac:spMk id="26" creationId="{35F49EAA-1C64-E93B-C071-BDBC618E6FF7}"/>
          </ac:spMkLst>
        </pc:spChg>
        <pc:spChg chg="mod">
          <ac:chgData name="Chauhan, Devrajsinh (dchauhan42)" userId="S::dchauhan42@tntech.edu::5580296f-9fa3-434a-8df2-a05c59a4365a" providerId="AD" clId="Web-{0CC7DB50-7086-487D-A59A-A22809D89D0E}" dt="2022-11-07T16:46:55.599" v="88" actId="20577"/>
          <ac:spMkLst>
            <pc:docMk/>
            <pc:sldMk cId="1609907750" sldId="256"/>
            <ac:spMk id="30" creationId="{1396BAE9-2536-6E56-67AB-D4BDB8181B98}"/>
          </ac:spMkLst>
        </pc:spChg>
        <pc:spChg chg="mod">
          <ac:chgData name="Chauhan, Devrajsinh (dchauhan42)" userId="S::dchauhan42@tntech.edu::5580296f-9fa3-434a-8df2-a05c59a4365a" providerId="AD" clId="Web-{0CC7DB50-7086-487D-A59A-A22809D89D0E}" dt="2022-11-07T17:27:05.296" v="722" actId="20577"/>
          <ac:spMkLst>
            <pc:docMk/>
            <pc:sldMk cId="1609907750" sldId="256"/>
            <ac:spMk id="43" creationId="{00000000-0000-0000-0000-000000000000}"/>
          </ac:spMkLst>
        </pc:spChg>
        <pc:spChg chg="mod">
          <ac:chgData name="Chauhan, Devrajsinh (dchauhan42)" userId="S::dchauhan42@tntech.edu::5580296f-9fa3-434a-8df2-a05c59a4365a" providerId="AD" clId="Web-{0CC7DB50-7086-487D-A59A-A22809D89D0E}" dt="2022-11-07T16:48:09.511" v="89" actId="20577"/>
          <ac:spMkLst>
            <pc:docMk/>
            <pc:sldMk cId="1609907750" sldId="256"/>
            <ac:spMk id="54" creationId="{9D0BBB2B-08D0-007A-E1BD-EC3D432A76D5}"/>
          </ac:spMkLst>
        </pc:spChg>
        <pc:picChg chg="mod">
          <ac:chgData name="Chauhan, Devrajsinh (dchauhan42)" userId="S::dchauhan42@tntech.edu::5580296f-9fa3-434a-8df2-a05c59a4365a" providerId="AD" clId="Web-{0CC7DB50-7086-487D-A59A-A22809D89D0E}" dt="2022-11-07T16:48:42.685" v="92" actId="14100"/>
          <ac:picMkLst>
            <pc:docMk/>
            <pc:sldMk cId="1609907750" sldId="256"/>
            <ac:picMk id="23" creationId="{D0F42126-AF27-C636-3D3B-ABDEC6B0CC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11/16/2022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908292" y="177978"/>
            <a:ext cx="30074616" cy="3629501"/>
          </a:xfrm>
          <a:prstGeom prst="rect">
            <a:avLst/>
          </a:prstGeom>
          <a:noFill/>
          <a:ln/>
        </p:spPr>
        <p:txBody>
          <a:bodyPr vert="horz" lIns="438912" tIns="219456" rIns="438912" bIns="219456" rtlCol="0" anchor="ctr">
            <a:normAutofit fontScale="25000" lnSpcReduction="20000"/>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39200" b="1" dirty="0">
                <a:cs typeface="Arial"/>
              </a:rPr>
              <a:t>TANF Opportunity Act</a:t>
            </a:r>
          </a:p>
          <a:p>
            <a:r>
              <a:rPr lang="en-US" sz="23200" b="1" dirty="0">
                <a:latin typeface="+mn-lt"/>
                <a:cs typeface="Arial"/>
              </a:rPr>
              <a:t>TANF Applications</a:t>
            </a:r>
          </a:p>
          <a:p>
            <a:r>
              <a:rPr lang="en-US" sz="23200" b="1" dirty="0">
                <a:latin typeface="+mn-lt"/>
                <a:cs typeface="Arial"/>
              </a:rPr>
              <a:t>Eric Brown</a:t>
            </a:r>
          </a:p>
          <a:p>
            <a:r>
              <a:rPr lang="en-US" sz="23200" b="1" dirty="0">
                <a:latin typeface="+mn-lt"/>
                <a:cs typeface="Arial"/>
              </a:rPr>
              <a:t>Michael Aikens &amp;Megan Spurgeon</a:t>
            </a:r>
          </a:p>
          <a:p>
            <a:r>
              <a:rPr lang="en-US" sz="23200" b="1" dirty="0">
                <a:latin typeface="+mn-lt"/>
                <a:cs typeface="Arial"/>
              </a:rPr>
              <a:t>Department of Computer Science, Tennessee Technological University</a:t>
            </a:r>
          </a:p>
        </p:txBody>
      </p:sp>
      <p:sp>
        <p:nvSpPr>
          <p:cNvPr id="7" name="Text Box 89"/>
          <p:cNvSpPr txBox="1">
            <a:spLocks noChangeArrowheads="1"/>
          </p:cNvSpPr>
          <p:nvPr/>
        </p:nvSpPr>
        <p:spPr bwMode="auto">
          <a:xfrm>
            <a:off x="627139" y="4415068"/>
            <a:ext cx="13895841" cy="10206580"/>
          </a:xfrm>
          <a:prstGeom prst="rect">
            <a:avLst/>
          </a:prstGeom>
          <a:noFill/>
          <a:ln>
            <a:solidFill>
              <a:schemeClr val="tx1"/>
            </a:solid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r>
              <a:rPr lang="en-US" sz="3200" dirty="0">
                <a:latin typeface="+mn-lt"/>
                <a:cs typeface="Arial"/>
              </a:rPr>
              <a:t>This project will focus on Tennessee Tech’s participation in the TANF Opportunity Act. The goal of this project is to bring 800 families out of poverty through the application of financial and training resources made available via the grant. To accomplish this task, there are multiple agencies and their related workflows that must be traversed. The goal of this project is to analyze the workflows seeking optimizations as well as the development of software to assist the process.</a:t>
            </a:r>
            <a:endParaRPr lang="en-US" sz="3200" b="1" dirty="0">
              <a:latin typeface="+mn-lt"/>
              <a:cs typeface="Arial"/>
            </a:endParaRPr>
          </a:p>
          <a:p>
            <a:pPr>
              <a:spcBef>
                <a:spcPct val="50000"/>
              </a:spcBef>
            </a:pPr>
            <a:r>
              <a:rPr lang="en-US" sz="3200" dirty="0">
                <a:latin typeface="+mn-lt"/>
                <a:cs typeface="Arial"/>
              </a:rPr>
              <a:t>This computer science applied research project addresses the disparities between rural Upper Cumberland residents in poverty and the agencies which seek to help them. This project will create efficiencies to fix a broken and outdated system. These agencies include the Upper Cumberland Human Resources Agency, the American Jobs Center, and Tennessee Assistance for Needy Families. Currently, each agency utilizes ten or more systems that do not integrate. Consequently, those in poverty are left at a distinct disadvantage and hardship when attempting to navigate the agencies' services. Accordingly, this project will develop the foundation and framework to unify these systems and to create a brighter future for those in poverty.</a:t>
            </a:r>
          </a:p>
        </p:txBody>
      </p:sp>
      <p:sp>
        <p:nvSpPr>
          <p:cNvPr id="9" name="Text Box 92"/>
          <p:cNvSpPr txBox="1">
            <a:spLocks noChangeArrowheads="1"/>
          </p:cNvSpPr>
          <p:nvPr/>
        </p:nvSpPr>
        <p:spPr bwMode="auto">
          <a:xfrm>
            <a:off x="592416" y="19945133"/>
            <a:ext cx="13945839" cy="12622114"/>
          </a:xfrm>
          <a:prstGeom prst="rect">
            <a:avLst/>
          </a:prstGeom>
          <a:noFill/>
          <a:ln>
            <a:solidFill>
              <a:schemeClr val="tx1"/>
            </a:solid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lvl="1">
              <a:spcBef>
                <a:spcPct val="50000"/>
              </a:spcBef>
              <a:buFontTx/>
              <a:buChar char="•"/>
            </a:pPr>
            <a:r>
              <a:rPr lang="en-US" sz="3200" dirty="0">
                <a:latin typeface="Arial"/>
                <a:cs typeface="Arial"/>
              </a:rPr>
              <a:t>Primarily Flowcharts and MS Excel were used to collect the data points from all the agencies applications.​</a:t>
            </a:r>
          </a:p>
          <a:p>
            <a:pPr lvl="1">
              <a:spcBef>
                <a:spcPct val="50000"/>
              </a:spcBef>
              <a:buFontTx/>
              <a:buChar char="•"/>
            </a:pPr>
            <a:r>
              <a:rPr lang="en-US" sz="3200" dirty="0">
                <a:latin typeface="Arial"/>
                <a:cs typeface="Arial"/>
              </a:rPr>
              <a:t>Flowchart model was used to visualize different agencies process user data during application process and collect those their data points.</a:t>
            </a:r>
          </a:p>
          <a:p>
            <a:pPr lvl="1">
              <a:spcBef>
                <a:spcPct val="50000"/>
              </a:spcBef>
              <a:buFontTx/>
              <a:buChar char="•"/>
            </a:pPr>
            <a:r>
              <a:rPr lang="en-US" sz="3200" b="0" i="0" u="none" strike="noStrike" dirty="0">
                <a:solidFill>
                  <a:srgbClr val="000000"/>
                </a:solidFill>
                <a:effectLst/>
                <a:latin typeface="Arial" panose="020B0604020202020204" pitchFamily="34" charset="0"/>
              </a:rPr>
              <a:t>MS Excel was for documentation of each agency’s application and their specific roles in rural communities.</a:t>
            </a:r>
            <a:endParaRPr lang="en-US" sz="3200" dirty="0">
              <a:latin typeface="Arial"/>
              <a:cs typeface="Arial"/>
            </a:endParaRPr>
          </a:p>
        </p:txBody>
      </p:sp>
      <p:sp>
        <p:nvSpPr>
          <p:cNvPr id="11" name="Text Box 96"/>
          <p:cNvSpPr txBox="1">
            <a:spLocks noChangeArrowheads="1"/>
          </p:cNvSpPr>
          <p:nvPr/>
        </p:nvSpPr>
        <p:spPr bwMode="auto">
          <a:xfrm>
            <a:off x="14763002" y="17554897"/>
            <a:ext cx="15580947" cy="6832640"/>
          </a:xfrm>
          <a:prstGeom prst="rect">
            <a:avLst/>
          </a:prstGeom>
          <a:noFill/>
          <a:ln>
            <a:solidFill>
              <a:schemeClr val="tx1"/>
            </a:solid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marL="401320" lvl="1" indent="0">
              <a:spcBef>
                <a:spcPct val="50000"/>
              </a:spcBef>
            </a:pPr>
            <a:endParaRPr lang="en-US" sz="3200" dirty="0">
              <a:latin typeface="Arial"/>
              <a:ea typeface="ＭＳ Ｐゴシック"/>
              <a:cs typeface="Arial"/>
            </a:endParaRPr>
          </a:p>
          <a:p>
            <a:pPr marL="401320" lvl="1" indent="0">
              <a:spcBef>
                <a:spcPct val="50000"/>
              </a:spcBef>
            </a:pPr>
            <a:endParaRPr lang="en-US" sz="3200" dirty="0">
              <a:latin typeface="Arial"/>
              <a:ea typeface="ＭＳ Ｐゴシック"/>
              <a:cs typeface="Arial"/>
            </a:endParaRPr>
          </a:p>
          <a:p>
            <a:pPr marL="858520" lvl="1" indent="-457200">
              <a:spcBef>
                <a:spcPct val="50000"/>
              </a:spcBef>
              <a:buFont typeface="Arial" panose="020B0604020202020204" pitchFamily="34" charset="0"/>
              <a:buChar char="•"/>
            </a:pPr>
            <a:r>
              <a:rPr lang="en-US" sz="3200" dirty="0">
                <a:latin typeface="Arial"/>
                <a:ea typeface="ＭＳ Ｐゴシック"/>
                <a:cs typeface="Arial"/>
              </a:rPr>
              <a:t>Each sprint cycle in this project had scope of 40 points.</a:t>
            </a:r>
          </a:p>
          <a:p>
            <a:pPr marL="858520" lvl="1" indent="-457200">
              <a:spcBef>
                <a:spcPct val="50000"/>
              </a:spcBef>
              <a:buFont typeface="Arial" panose="020B0604020202020204" pitchFamily="34" charset="0"/>
              <a:buChar char="•"/>
            </a:pPr>
            <a:r>
              <a:rPr lang="en-US" sz="3200" dirty="0">
                <a:latin typeface="Arial"/>
                <a:ea typeface="ＭＳ Ｐゴシック"/>
                <a:cs typeface="Arial"/>
              </a:rPr>
              <a:t>All the stories were prioritized according to the planned features for MVP.</a:t>
            </a:r>
          </a:p>
          <a:p>
            <a:pPr marL="858520" lvl="1" indent="-457200">
              <a:spcBef>
                <a:spcPct val="50000"/>
              </a:spcBef>
              <a:buFont typeface="Arial" panose="020B0604020202020204" pitchFamily="34" charset="0"/>
              <a:buChar char="•"/>
            </a:pPr>
            <a:r>
              <a:rPr lang="en-US" sz="3200" dirty="0">
                <a:latin typeface="Arial"/>
                <a:ea typeface="ＭＳ Ｐゴシック"/>
                <a:cs typeface="Arial"/>
              </a:rPr>
              <a:t>We also hosted team scrum meetings weekly to check progress on stories started in sprint. </a:t>
            </a:r>
          </a:p>
          <a:p>
            <a:pPr marL="858520" lvl="1" indent="-457200">
              <a:spcBef>
                <a:spcPct val="50000"/>
              </a:spcBef>
              <a:buFont typeface="Arial" panose="020B0604020202020204" pitchFamily="34" charset="0"/>
              <a:buChar char="•"/>
            </a:pPr>
            <a:r>
              <a:rPr lang="en-US" sz="3200" dirty="0">
                <a:latin typeface="Arial"/>
                <a:ea typeface="ＭＳ Ｐゴシック"/>
                <a:cs typeface="Arial"/>
              </a:rPr>
              <a:t>We use Gitlab to visualize our sprint board and used board to organize projects, breaking them down into defined time.</a:t>
            </a:r>
          </a:p>
          <a:p>
            <a:pPr marL="858520" lvl="1" indent="-457200">
              <a:spcBef>
                <a:spcPct val="50000"/>
              </a:spcBef>
              <a:buFont typeface="Arial" panose="020B0604020202020204" pitchFamily="34" charset="0"/>
              <a:buChar char="•"/>
            </a:pPr>
            <a:r>
              <a:rPr lang="en-US" sz="3200" dirty="0">
                <a:latin typeface="Arial"/>
                <a:ea typeface="ＭＳ Ｐゴシック"/>
                <a:cs typeface="Arial"/>
              </a:rPr>
              <a:t>Team Temperature was also considered to measure team workload and happiness for definite results. </a:t>
            </a:r>
          </a:p>
        </p:txBody>
      </p:sp>
      <p:sp>
        <p:nvSpPr>
          <p:cNvPr id="34" name="TextBox 33"/>
          <p:cNvSpPr txBox="1"/>
          <p:nvPr/>
        </p:nvSpPr>
        <p:spPr>
          <a:xfrm>
            <a:off x="30666190" y="22650560"/>
            <a:ext cx="12667318" cy="4031873"/>
          </a:xfrm>
          <a:prstGeom prst="rect">
            <a:avLst/>
          </a:prstGeom>
          <a:noFill/>
          <a:ln>
            <a:solidFill>
              <a:schemeClr val="tx1"/>
            </a:solidFill>
          </a:ln>
        </p:spPr>
        <p:txBody>
          <a:bodyPr wrap="square" rtlCol="0">
            <a:spAutoFit/>
          </a:bodyPr>
          <a:lstStyle/>
          <a:p>
            <a:endParaRPr lang="en-US" sz="3200" dirty="0">
              <a:latin typeface="Arial"/>
              <a:cs typeface="Arial"/>
            </a:endParaRPr>
          </a:p>
          <a:p>
            <a:endParaRPr lang="en-US" sz="3200" dirty="0">
              <a:latin typeface="Arial"/>
              <a:cs typeface="Arial"/>
            </a:endParaRPr>
          </a:p>
          <a:p>
            <a:endParaRPr lang="en-US" sz="3200" dirty="0">
              <a:latin typeface="Arial"/>
              <a:cs typeface="Arial"/>
            </a:endParaRPr>
          </a:p>
          <a:p>
            <a:endParaRPr lang="en-US" sz="3200" dirty="0">
              <a:latin typeface="Arial"/>
              <a:cs typeface="Arial"/>
            </a:endParaRPr>
          </a:p>
          <a:p>
            <a:r>
              <a:rPr lang="en-US" sz="3200" dirty="0"/>
              <a:t>Technology Used: GitLab, MS Teams, </a:t>
            </a:r>
            <a:r>
              <a:rPr lang="en-US" sz="3200" dirty="0" err="1"/>
              <a:t>Mockflow</a:t>
            </a:r>
            <a:r>
              <a:rPr lang="en-US" sz="3200" dirty="0"/>
              <a:t>, Qualtrics, and MS Excel</a:t>
            </a:r>
          </a:p>
          <a:p>
            <a:r>
              <a:rPr lang="en-US" sz="3200" dirty="0"/>
              <a:t>.</a:t>
            </a:r>
          </a:p>
          <a:p>
            <a:r>
              <a:rPr lang="en-US" sz="3200" dirty="0"/>
              <a:t> </a:t>
            </a:r>
          </a:p>
          <a:p>
            <a:endParaRPr lang="en-US" sz="3200" dirty="0">
              <a:latin typeface="Arial"/>
              <a:cs typeface="Arial"/>
            </a:endParaRPr>
          </a:p>
        </p:txBody>
      </p:sp>
      <p:sp>
        <p:nvSpPr>
          <p:cNvPr id="43" name="Text Box 92"/>
          <p:cNvSpPr txBox="1">
            <a:spLocks noChangeArrowheads="1"/>
          </p:cNvSpPr>
          <p:nvPr/>
        </p:nvSpPr>
        <p:spPr bwMode="auto">
          <a:xfrm>
            <a:off x="14763003" y="24616790"/>
            <a:ext cx="15580946" cy="7945985"/>
          </a:xfrm>
          <a:prstGeom prst="rect">
            <a:avLst/>
          </a:prstGeom>
          <a:noFill/>
          <a:ln>
            <a:solidFill>
              <a:schemeClr val="tx1"/>
            </a:solid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lIns="91440" tIns="45720" rIns="91440" bIns="45720" anchor="t"/>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endParaRPr lang="en-US" sz="3200" dirty="0">
              <a:latin typeface="+mn-lt"/>
            </a:endParaRPr>
          </a:p>
          <a:p>
            <a:r>
              <a:rPr lang="en-US" sz="3200" dirty="0">
                <a:latin typeface="+mn-lt"/>
              </a:rPr>
              <a:t>Include burnup/burndown charts and explain it in brief.</a:t>
            </a:r>
          </a:p>
          <a:p>
            <a:r>
              <a:rPr lang="en-US" sz="3200" dirty="0">
                <a:latin typeface="+mn-lt"/>
              </a:rPr>
              <a:t>You can include spider chart</a:t>
            </a:r>
          </a:p>
          <a:p>
            <a:pPr>
              <a:spcBef>
                <a:spcPct val="50000"/>
              </a:spcBef>
            </a:pPr>
            <a:endParaRPr lang="en-US" sz="3600" b="1" dirty="0">
              <a:latin typeface="Arial"/>
              <a:cs typeface="Arial"/>
            </a:endParaRPr>
          </a:p>
        </p:txBody>
      </p:sp>
      <p:pic>
        <p:nvPicPr>
          <p:cNvPr id="3" name="Picture 2" descr="Graphical user interface, text&#10;&#10;Description automatically generated">
            <a:extLst>
              <a:ext uri="{FF2B5EF4-FFF2-40B4-BE49-F238E27FC236}">
                <a16:creationId xmlns:a16="http://schemas.microsoft.com/office/drawing/2014/main" id="{A45358F8-1E12-7183-92C4-F9A475F3C0EB}"/>
              </a:ext>
            </a:extLst>
          </p:cNvPr>
          <p:cNvPicPr>
            <a:picLocks noChangeAspect="1"/>
          </p:cNvPicPr>
          <p:nvPr/>
        </p:nvPicPr>
        <p:blipFill>
          <a:blip r:embed="rId2"/>
          <a:stretch>
            <a:fillRect/>
          </a:stretch>
        </p:blipFill>
        <p:spPr>
          <a:xfrm>
            <a:off x="460375" y="394850"/>
            <a:ext cx="11664080" cy="2020119"/>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388DF63C-4809-5D1C-9877-63EF16866DCB}"/>
              </a:ext>
            </a:extLst>
          </p:cNvPr>
          <p:cNvPicPr>
            <a:picLocks noChangeAspect="1"/>
          </p:cNvPicPr>
          <p:nvPr/>
        </p:nvPicPr>
        <p:blipFill>
          <a:blip r:embed="rId3"/>
          <a:stretch>
            <a:fillRect/>
          </a:stretch>
        </p:blipFill>
        <p:spPr>
          <a:xfrm>
            <a:off x="33578800" y="308975"/>
            <a:ext cx="9623038" cy="2206937"/>
          </a:xfrm>
          <a:prstGeom prst="rect">
            <a:avLst/>
          </a:prstGeom>
        </p:spPr>
      </p:pic>
      <p:pic>
        <p:nvPicPr>
          <p:cNvPr id="23" name="Picture 22" descr="Diagram&#10;&#10;Description automatically generated">
            <a:extLst>
              <a:ext uri="{FF2B5EF4-FFF2-40B4-BE49-F238E27FC236}">
                <a16:creationId xmlns:a16="http://schemas.microsoft.com/office/drawing/2014/main" id="{D0F42126-AF27-C636-3D3B-ABDEC6B0CC4E}"/>
              </a:ext>
            </a:extLst>
          </p:cNvPr>
          <p:cNvPicPr>
            <a:picLocks noChangeAspect="1"/>
          </p:cNvPicPr>
          <p:nvPr/>
        </p:nvPicPr>
        <p:blipFill>
          <a:blip r:embed="rId4"/>
          <a:stretch>
            <a:fillRect/>
          </a:stretch>
        </p:blipFill>
        <p:spPr>
          <a:xfrm>
            <a:off x="14763002" y="4449088"/>
            <a:ext cx="15561512" cy="6037468"/>
          </a:xfrm>
          <a:prstGeom prst="rect">
            <a:avLst/>
          </a:prstGeom>
        </p:spPr>
      </p:pic>
      <p:sp>
        <p:nvSpPr>
          <p:cNvPr id="26" name="TextBox 25">
            <a:extLst>
              <a:ext uri="{FF2B5EF4-FFF2-40B4-BE49-F238E27FC236}">
                <a16:creationId xmlns:a16="http://schemas.microsoft.com/office/drawing/2014/main" id="{35F49EAA-1C64-E93B-C071-BDBC618E6FF7}"/>
              </a:ext>
            </a:extLst>
          </p:cNvPr>
          <p:cNvSpPr txBox="1"/>
          <p:nvPr/>
        </p:nvSpPr>
        <p:spPr>
          <a:xfrm>
            <a:off x="17266855" y="9049270"/>
            <a:ext cx="10058400" cy="1384995"/>
          </a:xfrm>
          <a:prstGeom prst="rect">
            <a:avLst/>
          </a:prstGeom>
          <a:noFill/>
        </p:spPr>
        <p:txBody>
          <a:bodyPr wrap="square" lIns="91440" tIns="45720" rIns="91440" bIns="45720" rtlCol="0" anchor="t">
            <a:spAutoFit/>
          </a:bodyPr>
          <a:lstStyle/>
          <a:p>
            <a:r>
              <a:rPr lang="en-US" sz="2800" b="1" dirty="0">
                <a:latin typeface="Arial"/>
                <a:cs typeface="Arial"/>
              </a:rPr>
              <a:t>Figure 3: </a:t>
            </a:r>
            <a:r>
              <a:rPr lang="en-US" sz="2800" dirty="0">
                <a:latin typeface="Arial"/>
                <a:cs typeface="Arial"/>
              </a:rPr>
              <a:t>Flowchart Diagram for Education Services. This picture shows how data flow through the system according to user's choice.</a:t>
            </a:r>
            <a:endParaRPr lang="en-US" sz="28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EE8E1FA-7B44-7BBC-57C8-26A679C5DFCF}"/>
              </a:ext>
            </a:extLst>
          </p:cNvPr>
          <p:cNvSpPr txBox="1"/>
          <p:nvPr/>
        </p:nvSpPr>
        <p:spPr>
          <a:xfrm>
            <a:off x="30583971" y="26934936"/>
            <a:ext cx="12831195" cy="5632311"/>
          </a:xfrm>
          <a:prstGeom prst="rect">
            <a:avLst/>
          </a:prstGeom>
          <a:noFill/>
          <a:ln>
            <a:solidFill>
              <a:schemeClr val="tx1"/>
            </a:solidFill>
          </a:ln>
        </p:spPr>
        <p:txBody>
          <a:bodyPr wrap="square" rtlCol="0">
            <a:spAutoFit/>
          </a:bodyPr>
          <a:lstStyle/>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endParaRPr lang="en-US" sz="3600" b="1" dirty="0">
              <a:latin typeface="Arial"/>
              <a:cs typeface="Arial"/>
            </a:endParaRPr>
          </a:p>
          <a:p>
            <a:pPr>
              <a:spcBef>
                <a:spcPct val="50000"/>
              </a:spcBef>
            </a:pPr>
            <a:endParaRPr lang="en-US" sz="3600" b="1" dirty="0">
              <a:latin typeface="Arial"/>
              <a:cs typeface="Arial"/>
            </a:endParaRPr>
          </a:p>
        </p:txBody>
      </p:sp>
      <p:pic>
        <p:nvPicPr>
          <p:cNvPr id="47" name="Picture 46" descr="Logo, company name&#10;&#10;Description automatically generated">
            <a:extLst>
              <a:ext uri="{FF2B5EF4-FFF2-40B4-BE49-F238E27FC236}">
                <a16:creationId xmlns:a16="http://schemas.microsoft.com/office/drawing/2014/main" id="{C0A11121-F31B-89D3-C581-9C9944E162D6}"/>
              </a:ext>
            </a:extLst>
          </p:cNvPr>
          <p:cNvPicPr>
            <a:picLocks noChangeAspect="1"/>
          </p:cNvPicPr>
          <p:nvPr/>
        </p:nvPicPr>
        <p:blipFill>
          <a:blip r:embed="rId5"/>
          <a:stretch>
            <a:fillRect/>
          </a:stretch>
        </p:blipFill>
        <p:spPr>
          <a:xfrm>
            <a:off x="30583971" y="28002646"/>
            <a:ext cx="5001419" cy="3864733"/>
          </a:xfrm>
          <a:prstGeom prst="rect">
            <a:avLst/>
          </a:prstGeom>
        </p:spPr>
      </p:pic>
      <p:pic>
        <p:nvPicPr>
          <p:cNvPr id="49" name="Picture 48" descr="Logo&#10;&#10;Description automatically generated">
            <a:extLst>
              <a:ext uri="{FF2B5EF4-FFF2-40B4-BE49-F238E27FC236}">
                <a16:creationId xmlns:a16="http://schemas.microsoft.com/office/drawing/2014/main" id="{77181687-EBD1-24F1-AF00-984E7AE9B985}"/>
              </a:ext>
            </a:extLst>
          </p:cNvPr>
          <p:cNvPicPr>
            <a:picLocks noChangeAspect="1"/>
          </p:cNvPicPr>
          <p:nvPr/>
        </p:nvPicPr>
        <p:blipFill>
          <a:blip r:embed="rId6"/>
          <a:stretch>
            <a:fillRect/>
          </a:stretch>
        </p:blipFill>
        <p:spPr>
          <a:xfrm>
            <a:off x="35954438" y="28556457"/>
            <a:ext cx="3306513" cy="3310922"/>
          </a:xfrm>
          <a:prstGeom prst="rect">
            <a:avLst/>
          </a:prstGeom>
        </p:spPr>
      </p:pic>
      <p:sp>
        <p:nvSpPr>
          <p:cNvPr id="54" name="TextBox 53">
            <a:extLst>
              <a:ext uri="{FF2B5EF4-FFF2-40B4-BE49-F238E27FC236}">
                <a16:creationId xmlns:a16="http://schemas.microsoft.com/office/drawing/2014/main" id="{9D0BBB2B-08D0-007A-E1BD-EC3D432A76D5}"/>
              </a:ext>
            </a:extLst>
          </p:cNvPr>
          <p:cNvSpPr txBox="1"/>
          <p:nvPr/>
        </p:nvSpPr>
        <p:spPr>
          <a:xfrm>
            <a:off x="30564536" y="4415068"/>
            <a:ext cx="12699525" cy="11910953"/>
          </a:xfrm>
          <a:prstGeom prst="rect">
            <a:avLst/>
          </a:prstGeom>
          <a:noFill/>
          <a:ln>
            <a:solidFill>
              <a:schemeClr val="tx1"/>
            </a:solidFill>
          </a:ln>
        </p:spPr>
        <p:txBody>
          <a:bodyPr wrap="square" lIns="91440" tIns="45720" rIns="91440" bIns="45720" rtlCol="0" anchor="t">
            <a:spAutoFit/>
          </a:bodyPr>
          <a:lstStyle/>
          <a:p>
            <a:endParaRPr lang="en-US" sz="3200" b="1" dirty="0">
              <a:latin typeface="Arial"/>
              <a:cs typeface="Arial"/>
            </a:endParaRPr>
          </a:p>
          <a:p>
            <a:endParaRPr lang="en-US" sz="3200" b="1" dirty="0">
              <a:latin typeface="Arial"/>
              <a:cs typeface="Arial"/>
            </a:endParaRPr>
          </a:p>
          <a:p>
            <a:endParaRPr lang="en-US" sz="3200" b="1" dirty="0">
              <a:latin typeface="Arial"/>
              <a:cs typeface="Arial"/>
            </a:endParaRPr>
          </a:p>
          <a:p>
            <a:endParaRPr lang="en-US" sz="3200" b="1" dirty="0">
              <a:latin typeface="Arial"/>
              <a:cs typeface="Arial"/>
            </a:endParaRPr>
          </a:p>
          <a:p>
            <a:pPr algn="l" rtl="0" fontAlgn="base">
              <a:buFont typeface="Arial" panose="020B0604020202020204" pitchFamily="34" charset="0"/>
              <a:buChar char="•"/>
            </a:pPr>
            <a:r>
              <a:rPr lang="en-US" sz="3200" b="0" i="0" u="none" strike="noStrike" dirty="0">
                <a:solidFill>
                  <a:srgbClr val="000000"/>
                </a:solidFill>
                <a:effectLst/>
              </a:rPr>
              <a:t>Team designed a Qualtrics survey which showcased how the redundant data can be combined to one to eliminate unnecessary storage of data in the backend of the system. </a:t>
            </a:r>
            <a:r>
              <a:rPr lang="en-US" sz="3200" b="0" i="0" dirty="0">
                <a:solidFill>
                  <a:srgbClr val="000000"/>
                </a:solidFill>
                <a:effectLst/>
              </a:rPr>
              <a:t>​</a:t>
            </a:r>
          </a:p>
          <a:p>
            <a:pPr algn="l" rtl="0" fontAlgn="base">
              <a:buFont typeface="Arial" panose="020B0604020202020204" pitchFamily="34" charset="0"/>
              <a:buChar char="•"/>
            </a:pPr>
            <a:r>
              <a:rPr lang="en-US" sz="3200" b="0" i="0" u="none" strike="noStrike" dirty="0">
                <a:solidFill>
                  <a:srgbClr val="000000"/>
                </a:solidFill>
                <a:effectLst/>
              </a:rPr>
              <a:t>Master Application was designed by taking similar pattern data points from all agency's application set and integrating it into one functional application.  </a:t>
            </a:r>
            <a:r>
              <a:rPr lang="en-US" sz="3200" b="0" i="0" dirty="0">
                <a:solidFill>
                  <a:srgbClr val="000000"/>
                </a:solidFill>
                <a:effectLst/>
              </a:rPr>
              <a:t>​</a:t>
            </a:r>
          </a:p>
          <a:p>
            <a:pPr algn="l" rtl="0" fontAlgn="base">
              <a:buFont typeface="Arial" panose="020B0604020202020204" pitchFamily="34" charset="0"/>
              <a:buChar char="•"/>
            </a:pPr>
            <a:r>
              <a:rPr lang="en-US" sz="3200" b="0" i="0" u="none" strike="noStrike" dirty="0">
                <a:solidFill>
                  <a:srgbClr val="000000"/>
                </a:solidFill>
                <a:effectLst/>
              </a:rPr>
              <a:t>Main objective was of this initial phase of this project which will span over the years was achieve well worked documentation and research.</a:t>
            </a:r>
            <a:r>
              <a:rPr lang="en-US" sz="3200" b="0" i="0" dirty="0">
                <a:solidFill>
                  <a:srgbClr val="000000"/>
                </a:solidFill>
                <a:effectLst/>
              </a:rPr>
              <a:t>​</a:t>
            </a:r>
          </a:p>
          <a:p>
            <a:pPr algn="l" rtl="0" fontAlgn="base">
              <a:buFont typeface="Arial" panose="020B0604020202020204" pitchFamily="34" charset="0"/>
              <a:buChar char="•"/>
            </a:pPr>
            <a:r>
              <a:rPr lang="en-US" sz="3200" b="0" i="0" u="none" strike="noStrike" dirty="0">
                <a:solidFill>
                  <a:srgbClr val="000000"/>
                </a:solidFill>
                <a:effectLst/>
              </a:rPr>
              <a:t>As a team we developed a prototype application using Qualtrics software to show a Minimum Viable Product (MVP) for the </a:t>
            </a:r>
            <a:r>
              <a:rPr lang="en-US" sz="3200" b="0" i="0" u="none" strike="noStrike" dirty="0" err="1">
                <a:solidFill>
                  <a:srgbClr val="000000"/>
                </a:solidFill>
                <a:effectLst/>
              </a:rPr>
              <a:t>EtansX</a:t>
            </a:r>
            <a:r>
              <a:rPr lang="en-US" sz="3200" b="0" i="0" u="none" strike="noStrike" dirty="0">
                <a:solidFill>
                  <a:srgbClr val="000000"/>
                </a:solidFill>
                <a:effectLst/>
              </a:rPr>
              <a:t>.</a:t>
            </a:r>
            <a:endParaRPr lang="en-US" sz="3200" b="0" i="0" dirty="0">
              <a:solidFill>
                <a:srgbClr val="000000"/>
              </a:solidFill>
              <a:effectLst/>
            </a:endParaRPr>
          </a:p>
          <a:p>
            <a:endParaRPr lang="en-US" sz="3200" b="1" dirty="0">
              <a:latin typeface="Arial"/>
              <a:cs typeface="Arial"/>
            </a:endParaRPr>
          </a:p>
          <a:p>
            <a:endParaRPr lang="en-US" sz="3200" dirty="0">
              <a:latin typeface="Arial"/>
              <a:cs typeface="Arial"/>
            </a:endParaRPr>
          </a:p>
          <a:p>
            <a:endParaRPr lang="en-US" sz="3200" dirty="0">
              <a:latin typeface="Arial"/>
              <a:cs typeface="Arial"/>
            </a:endParaRPr>
          </a:p>
          <a:p>
            <a:endParaRPr lang="en-US" sz="3200" dirty="0">
              <a:latin typeface="Arial"/>
              <a:cs typeface="Arial"/>
            </a:endParaRPr>
          </a:p>
          <a:p>
            <a:endParaRPr lang="en-US" sz="3200" dirty="0">
              <a:latin typeface="Arial"/>
              <a:cs typeface="Arial"/>
            </a:endParaRPr>
          </a:p>
          <a:p>
            <a:r>
              <a:rPr lang="en-US" sz="3200" dirty="0"/>
              <a:t>Your observations on the progress</a:t>
            </a:r>
          </a:p>
          <a:p>
            <a:r>
              <a:rPr lang="en-US" sz="3200" dirty="0"/>
              <a:t>Any recommendations you think can aid the project</a:t>
            </a:r>
          </a:p>
          <a:p>
            <a:r>
              <a:rPr lang="en-US" sz="3200" dirty="0"/>
              <a:t>What could have been done better, if any</a:t>
            </a:r>
          </a:p>
          <a:p>
            <a:endParaRPr lang="en-US" sz="3200" dirty="0">
              <a:latin typeface="Arial"/>
              <a:cs typeface="Arial"/>
            </a:endParaRPr>
          </a:p>
          <a:p>
            <a:endParaRPr lang="en-US" sz="3200" dirty="0">
              <a:latin typeface="Arial"/>
              <a:cs typeface="Arial"/>
            </a:endParaRPr>
          </a:p>
        </p:txBody>
      </p:sp>
      <p:sp>
        <p:nvSpPr>
          <p:cNvPr id="4" name="Rectangle 3">
            <a:extLst>
              <a:ext uri="{FF2B5EF4-FFF2-40B4-BE49-F238E27FC236}">
                <a16:creationId xmlns:a16="http://schemas.microsoft.com/office/drawing/2014/main" id="{D38C3AC2-79A7-F4FF-11E9-B36A59203139}"/>
              </a:ext>
            </a:extLst>
          </p:cNvPr>
          <p:cNvSpPr/>
          <p:nvPr/>
        </p:nvSpPr>
        <p:spPr>
          <a:xfrm>
            <a:off x="704383" y="4449088"/>
            <a:ext cx="13818598" cy="11959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Brief concept and Elevator statement</a:t>
            </a:r>
          </a:p>
        </p:txBody>
      </p:sp>
      <p:sp>
        <p:nvSpPr>
          <p:cNvPr id="13" name="Rectangle 12">
            <a:extLst>
              <a:ext uri="{FF2B5EF4-FFF2-40B4-BE49-F238E27FC236}">
                <a16:creationId xmlns:a16="http://schemas.microsoft.com/office/drawing/2014/main" id="{EEE05798-5A2E-6FB4-0E1D-79E28640CC90}"/>
              </a:ext>
            </a:extLst>
          </p:cNvPr>
          <p:cNvSpPr/>
          <p:nvPr/>
        </p:nvSpPr>
        <p:spPr>
          <a:xfrm>
            <a:off x="582659" y="14904383"/>
            <a:ext cx="13895842" cy="115091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TANF Applications</a:t>
            </a:r>
          </a:p>
        </p:txBody>
      </p:sp>
      <p:sp>
        <p:nvSpPr>
          <p:cNvPr id="14" name="Rectangle 13">
            <a:extLst>
              <a:ext uri="{FF2B5EF4-FFF2-40B4-BE49-F238E27FC236}">
                <a16:creationId xmlns:a16="http://schemas.microsoft.com/office/drawing/2014/main" id="{40025EEC-B552-E50B-AD8A-9D10657D3953}"/>
              </a:ext>
            </a:extLst>
          </p:cNvPr>
          <p:cNvSpPr/>
          <p:nvPr/>
        </p:nvSpPr>
        <p:spPr>
          <a:xfrm>
            <a:off x="30583971" y="11605085"/>
            <a:ext cx="12680089" cy="14771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Conclusion</a:t>
            </a:r>
          </a:p>
        </p:txBody>
      </p:sp>
      <p:sp>
        <p:nvSpPr>
          <p:cNvPr id="15" name="Rectangle 14">
            <a:extLst>
              <a:ext uri="{FF2B5EF4-FFF2-40B4-BE49-F238E27FC236}">
                <a16:creationId xmlns:a16="http://schemas.microsoft.com/office/drawing/2014/main" id="{7E3554E5-248F-10F8-D15F-481F1544AE16}"/>
              </a:ext>
            </a:extLst>
          </p:cNvPr>
          <p:cNvSpPr/>
          <p:nvPr/>
        </p:nvSpPr>
        <p:spPr>
          <a:xfrm>
            <a:off x="14763002" y="10583832"/>
            <a:ext cx="15561512" cy="14450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Project Progress Overview</a:t>
            </a:r>
          </a:p>
        </p:txBody>
      </p:sp>
      <p:sp>
        <p:nvSpPr>
          <p:cNvPr id="16" name="Rectangle 15">
            <a:extLst>
              <a:ext uri="{FF2B5EF4-FFF2-40B4-BE49-F238E27FC236}">
                <a16:creationId xmlns:a16="http://schemas.microsoft.com/office/drawing/2014/main" id="{DCB4DAD1-7CC4-A894-E127-6C01B86DDEF5}"/>
              </a:ext>
            </a:extLst>
          </p:cNvPr>
          <p:cNvSpPr/>
          <p:nvPr/>
        </p:nvSpPr>
        <p:spPr>
          <a:xfrm>
            <a:off x="14780294" y="17554897"/>
            <a:ext cx="15544220" cy="14278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Agile Sprint Board Overview</a:t>
            </a:r>
          </a:p>
        </p:txBody>
      </p:sp>
      <p:sp>
        <p:nvSpPr>
          <p:cNvPr id="17" name="Rectangle 16">
            <a:extLst>
              <a:ext uri="{FF2B5EF4-FFF2-40B4-BE49-F238E27FC236}">
                <a16:creationId xmlns:a16="http://schemas.microsoft.com/office/drawing/2014/main" id="{A5A531AE-158A-9427-83EE-FEFE90A3A015}"/>
              </a:ext>
            </a:extLst>
          </p:cNvPr>
          <p:cNvSpPr/>
          <p:nvPr/>
        </p:nvSpPr>
        <p:spPr>
          <a:xfrm>
            <a:off x="14763002" y="24646451"/>
            <a:ext cx="15561053" cy="146251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Burn up/Burndown Charts</a:t>
            </a:r>
          </a:p>
        </p:txBody>
      </p:sp>
      <p:sp>
        <p:nvSpPr>
          <p:cNvPr id="18" name="Rectangle 17">
            <a:extLst>
              <a:ext uri="{FF2B5EF4-FFF2-40B4-BE49-F238E27FC236}">
                <a16:creationId xmlns:a16="http://schemas.microsoft.com/office/drawing/2014/main" id="{5FC5D30F-8108-1DA9-3395-CAFD0166BD76}"/>
              </a:ext>
            </a:extLst>
          </p:cNvPr>
          <p:cNvSpPr/>
          <p:nvPr/>
        </p:nvSpPr>
        <p:spPr>
          <a:xfrm>
            <a:off x="529645" y="19953204"/>
            <a:ext cx="14054001" cy="11959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Project Overview </a:t>
            </a:r>
          </a:p>
        </p:txBody>
      </p:sp>
      <p:sp>
        <p:nvSpPr>
          <p:cNvPr id="19" name="TextBox 18">
            <a:extLst>
              <a:ext uri="{FF2B5EF4-FFF2-40B4-BE49-F238E27FC236}">
                <a16:creationId xmlns:a16="http://schemas.microsoft.com/office/drawing/2014/main" id="{9A3AFBB2-CAB3-FF9D-DBE6-FE985A189B7B}"/>
              </a:ext>
            </a:extLst>
          </p:cNvPr>
          <p:cNvSpPr txBox="1"/>
          <p:nvPr/>
        </p:nvSpPr>
        <p:spPr>
          <a:xfrm>
            <a:off x="529645" y="14928375"/>
            <a:ext cx="13911116" cy="4401205"/>
          </a:xfrm>
          <a:prstGeom prst="rect">
            <a:avLst/>
          </a:prstGeom>
          <a:noFill/>
          <a:ln>
            <a:solidFill>
              <a:schemeClr val="tx1"/>
            </a:solidFill>
          </a:ln>
        </p:spPr>
        <p:txBody>
          <a:bodyPr wrap="square" rtlCol="0">
            <a:spAutoFit/>
          </a:bodyPr>
          <a:lstStyle/>
          <a:p>
            <a:endParaRPr lang="en-US" sz="4000" dirty="0"/>
          </a:p>
          <a:p>
            <a:endParaRPr lang="en-US" sz="4000" dirty="0"/>
          </a:p>
          <a:p>
            <a:endParaRPr lang="en-US" sz="4000" dirty="0"/>
          </a:p>
          <a:p>
            <a:r>
              <a:rPr lang="en-US" sz="4000" dirty="0"/>
              <a:t>Team Members: Zoey Bolduc, Devraj Chauhan, Jacob Harris, Alexander </a:t>
            </a:r>
            <a:r>
              <a:rPr lang="en-US" sz="4000" dirty="0" err="1"/>
              <a:t>Omran</a:t>
            </a:r>
            <a:r>
              <a:rPr lang="en-US" sz="4000" dirty="0"/>
              <a:t>, Aidan Hurst, Apple Lee &amp; Jonathan Spradlin</a:t>
            </a:r>
          </a:p>
          <a:p>
            <a:endParaRPr lang="en-US" sz="4000" dirty="0"/>
          </a:p>
          <a:p>
            <a:endParaRPr lang="en-US" sz="4000" dirty="0"/>
          </a:p>
        </p:txBody>
      </p:sp>
      <p:sp>
        <p:nvSpPr>
          <p:cNvPr id="20" name="TextBox 19">
            <a:extLst>
              <a:ext uri="{FF2B5EF4-FFF2-40B4-BE49-F238E27FC236}">
                <a16:creationId xmlns:a16="http://schemas.microsoft.com/office/drawing/2014/main" id="{8A416B28-BB26-E295-D3DE-D7684FE51C06}"/>
              </a:ext>
            </a:extLst>
          </p:cNvPr>
          <p:cNvSpPr txBox="1"/>
          <p:nvPr/>
        </p:nvSpPr>
        <p:spPr>
          <a:xfrm>
            <a:off x="14763001" y="10503122"/>
            <a:ext cx="15580948" cy="6832640"/>
          </a:xfrm>
          <a:prstGeom prst="rect">
            <a:avLst/>
          </a:prstGeom>
          <a:noFill/>
          <a:ln>
            <a:solidFill>
              <a:schemeClr val="tx1"/>
            </a:solidFill>
          </a:ln>
        </p:spPr>
        <p:txBody>
          <a:bodyPr wrap="square" rtlCol="0">
            <a:spAutoFit/>
          </a:bodyPr>
          <a:lstStyle/>
          <a:p>
            <a:endParaRPr lang="en-US" dirty="0"/>
          </a:p>
          <a:p>
            <a:endParaRPr lang="en-US" sz="3200" dirty="0"/>
          </a:p>
          <a:p>
            <a:pPr marL="457200" indent="-457200" algn="l" rtl="0" fontAlgn="base">
              <a:buFont typeface="Arial" panose="020B0604020202020204" pitchFamily="34" charset="0"/>
              <a:buChar char="•"/>
            </a:pPr>
            <a:r>
              <a:rPr lang="en-US" sz="3200" b="0" i="0" u="none" strike="noStrike" dirty="0">
                <a:solidFill>
                  <a:srgbClr val="000000"/>
                </a:solidFill>
                <a:effectLst/>
              </a:rPr>
              <a:t>Team was divided in subgroups to research and create accounts with agencies to measure time, information and other data needed to fill out application.</a:t>
            </a:r>
            <a:endParaRPr lang="en-US" sz="3200" b="0" i="0" dirty="0">
              <a:solidFill>
                <a:srgbClr val="000000"/>
              </a:solidFill>
              <a:effectLst/>
            </a:endParaRPr>
          </a:p>
          <a:p>
            <a:pPr marL="457200" indent="-457200" fontAlgn="base">
              <a:buFont typeface="Arial" panose="020B0604020202020204" pitchFamily="34" charset="0"/>
              <a:buChar char="•"/>
            </a:pPr>
            <a:r>
              <a:rPr lang="en-US" sz="3200" b="0" i="0" u="none" strike="noStrike" dirty="0">
                <a:solidFill>
                  <a:srgbClr val="000000"/>
                </a:solidFill>
                <a:effectLst/>
              </a:rPr>
              <a:t>Master Application was developed to integrate all the data points from different agencies and create one application to eliminate redundancies.</a:t>
            </a:r>
            <a:r>
              <a:rPr lang="en-US" sz="3200" b="0" i="0" dirty="0">
                <a:solidFill>
                  <a:srgbClr val="000000"/>
                </a:solidFill>
                <a:effectLst/>
              </a:rPr>
              <a:t>​</a:t>
            </a:r>
          </a:p>
          <a:p>
            <a:pPr marL="457200" indent="-457200" algn="l" rtl="0" fontAlgn="base">
              <a:buFont typeface="Arial" panose="020B0604020202020204" pitchFamily="34" charset="0"/>
              <a:buChar char="•"/>
            </a:pPr>
            <a:r>
              <a:rPr lang="en-US" sz="3200" b="0" i="0" u="none" strike="noStrike" dirty="0">
                <a:solidFill>
                  <a:srgbClr val="000000"/>
                </a:solidFill>
                <a:effectLst/>
              </a:rPr>
              <a:t>Goal was to create one Master Application that will work as one for all the agencies applications to make it easier for user rather than filling out application for each different agency.</a:t>
            </a:r>
            <a:r>
              <a:rPr lang="en-US" sz="3200" b="0" i="0" dirty="0">
                <a:solidFill>
                  <a:srgbClr val="000000"/>
                </a:solidFill>
                <a:effectLst/>
              </a:rPr>
              <a:t>​</a:t>
            </a:r>
          </a:p>
          <a:p>
            <a:pPr marL="457200" indent="-457200" algn="l" rtl="0" fontAlgn="base">
              <a:buFont typeface="Arial" panose="020B0604020202020204" pitchFamily="34" charset="0"/>
              <a:buChar char="•"/>
            </a:pPr>
            <a:r>
              <a:rPr lang="en-US" sz="3200" dirty="0">
                <a:solidFill>
                  <a:srgbClr val="000000"/>
                </a:solidFill>
              </a:rPr>
              <a:t>From collected data through all different agency portals and applications we presented this detailed documentation to the contractors of this project (</a:t>
            </a:r>
            <a:r>
              <a:rPr lang="en-US" sz="3200" dirty="0" err="1">
                <a:solidFill>
                  <a:srgbClr val="000000"/>
                </a:solidFill>
              </a:rPr>
              <a:t>EtransX</a:t>
            </a:r>
            <a:r>
              <a:rPr lang="en-US" sz="3200" dirty="0">
                <a:solidFill>
                  <a:srgbClr val="000000"/>
                </a:solidFill>
              </a:rPr>
              <a:t>) who will design the system.</a:t>
            </a:r>
            <a:endParaRPr lang="en-US" sz="3200" dirty="0"/>
          </a:p>
        </p:txBody>
      </p:sp>
      <p:sp>
        <p:nvSpPr>
          <p:cNvPr id="24" name="Rectangle 23">
            <a:extLst>
              <a:ext uri="{FF2B5EF4-FFF2-40B4-BE49-F238E27FC236}">
                <a16:creationId xmlns:a16="http://schemas.microsoft.com/office/drawing/2014/main" id="{BB5930E6-17FD-A3DC-1D0F-CBA51054E324}"/>
              </a:ext>
            </a:extLst>
          </p:cNvPr>
          <p:cNvSpPr/>
          <p:nvPr/>
        </p:nvSpPr>
        <p:spPr>
          <a:xfrm>
            <a:off x="30583971" y="26942902"/>
            <a:ext cx="12850629" cy="14202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Acknowledgement</a:t>
            </a:r>
          </a:p>
        </p:txBody>
      </p:sp>
      <p:sp>
        <p:nvSpPr>
          <p:cNvPr id="25" name="Rectangle 24">
            <a:extLst>
              <a:ext uri="{FF2B5EF4-FFF2-40B4-BE49-F238E27FC236}">
                <a16:creationId xmlns:a16="http://schemas.microsoft.com/office/drawing/2014/main" id="{2A8C41C0-ECF5-FAC7-420B-A57820FA2ACD}"/>
              </a:ext>
            </a:extLst>
          </p:cNvPr>
          <p:cNvSpPr/>
          <p:nvPr/>
        </p:nvSpPr>
        <p:spPr>
          <a:xfrm>
            <a:off x="30564536" y="4444048"/>
            <a:ext cx="12699525" cy="13821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Discussions</a:t>
            </a:r>
          </a:p>
        </p:txBody>
      </p:sp>
      <p:sp>
        <p:nvSpPr>
          <p:cNvPr id="27" name="Rectangle 26">
            <a:extLst>
              <a:ext uri="{FF2B5EF4-FFF2-40B4-BE49-F238E27FC236}">
                <a16:creationId xmlns:a16="http://schemas.microsoft.com/office/drawing/2014/main" id="{32AC4FC8-B2C8-61B8-D318-484A6A0FF5E8}"/>
              </a:ext>
            </a:extLst>
          </p:cNvPr>
          <p:cNvSpPr/>
          <p:nvPr/>
        </p:nvSpPr>
        <p:spPr>
          <a:xfrm>
            <a:off x="30631465" y="22661700"/>
            <a:ext cx="12667318" cy="14859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36" b="1" dirty="0"/>
              <a:t>Reference</a:t>
            </a:r>
          </a:p>
        </p:txBody>
      </p:sp>
      <p:pic>
        <p:nvPicPr>
          <p:cNvPr id="1026" name="Picture 2">
            <a:extLst>
              <a:ext uri="{FF2B5EF4-FFF2-40B4-BE49-F238E27FC236}">
                <a16:creationId xmlns:a16="http://schemas.microsoft.com/office/drawing/2014/main" id="{F875072B-0DC4-E1C3-EF8C-5C8632D24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8384" y="25170220"/>
            <a:ext cx="3424372" cy="622060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
            <a:extLst>
              <a:ext uri="{FF2B5EF4-FFF2-40B4-BE49-F238E27FC236}">
                <a16:creationId xmlns:a16="http://schemas.microsoft.com/office/drawing/2014/main" id="{6CD74E19-69A9-6B34-C8E5-B30E6E703360}"/>
              </a:ext>
            </a:extLst>
          </p:cNvPr>
          <p:cNvSpPr txBox="1"/>
          <p:nvPr/>
        </p:nvSpPr>
        <p:spPr>
          <a:xfrm>
            <a:off x="9249707" y="31328770"/>
            <a:ext cx="4774602"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3200" b="1" dirty="0">
                <a:latin typeface="Arial"/>
                <a:cs typeface="Arial"/>
              </a:rPr>
              <a:t>Figure 2:</a:t>
            </a:r>
            <a:r>
              <a:rPr lang="en-US" sz="3200" dirty="0">
                <a:latin typeface="Arial"/>
                <a:cs typeface="Arial"/>
              </a:rPr>
              <a:t> Representation for the Smartphone UI</a:t>
            </a:r>
            <a:endParaRPr lang="en-US" sz="3200" dirty="0">
              <a:latin typeface="Arial"/>
              <a:cs typeface="Calibri"/>
            </a:endParaRPr>
          </a:p>
        </p:txBody>
      </p:sp>
      <p:pic>
        <p:nvPicPr>
          <p:cNvPr id="1028" name="Picture 4">
            <a:extLst>
              <a:ext uri="{FF2B5EF4-FFF2-40B4-BE49-F238E27FC236}">
                <a16:creationId xmlns:a16="http://schemas.microsoft.com/office/drawing/2014/main" id="{ED612BEB-0F80-0C38-952B-FAF848E9C85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899" t="5913" r="11360" b="12807"/>
          <a:stretch/>
        </p:blipFill>
        <p:spPr bwMode="auto">
          <a:xfrm>
            <a:off x="936407" y="25448359"/>
            <a:ext cx="8860424" cy="584325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
            <a:extLst>
              <a:ext uri="{FF2B5EF4-FFF2-40B4-BE49-F238E27FC236}">
                <a16:creationId xmlns:a16="http://schemas.microsoft.com/office/drawing/2014/main" id="{BA7FA727-1041-6A06-D74B-A7E2FCAEA01D}"/>
              </a:ext>
            </a:extLst>
          </p:cNvPr>
          <p:cNvSpPr txBox="1"/>
          <p:nvPr/>
        </p:nvSpPr>
        <p:spPr>
          <a:xfrm>
            <a:off x="1541094" y="31390823"/>
            <a:ext cx="5384799" cy="1077218"/>
          </a:xfrm>
          <a:prstGeom prst="rect">
            <a:avLst/>
          </a:prstGeom>
          <a:noFill/>
          <a:ln>
            <a:noFill/>
          </a:ln>
        </p:spPr>
        <p:txBody>
          <a:bodyPr wrap="square" lIns="91440" tIns="45720" rIns="91440" bIns="45720" rtlCol="0" anchor="t">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3200" b="1" dirty="0">
                <a:latin typeface="Arial"/>
                <a:cs typeface="Arial"/>
              </a:rPr>
              <a:t>Figure 1:</a:t>
            </a:r>
            <a:r>
              <a:rPr lang="en-US" sz="3200" dirty="0">
                <a:latin typeface="Arial"/>
                <a:cs typeface="Arial"/>
              </a:rPr>
              <a:t> Representation for the Desktop UI</a:t>
            </a:r>
          </a:p>
        </p:txBody>
      </p:sp>
      <p:sp>
        <p:nvSpPr>
          <p:cNvPr id="10" name="Rectangle 9">
            <a:extLst>
              <a:ext uri="{FF2B5EF4-FFF2-40B4-BE49-F238E27FC236}">
                <a16:creationId xmlns:a16="http://schemas.microsoft.com/office/drawing/2014/main" id="{12D41F19-0251-FE60-0177-FAC0CFC3BD75}"/>
              </a:ext>
            </a:extLst>
          </p:cNvPr>
          <p:cNvSpPr/>
          <p:nvPr/>
        </p:nvSpPr>
        <p:spPr>
          <a:xfrm>
            <a:off x="30521748" y="16573410"/>
            <a:ext cx="12811760" cy="14859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Outcome</a:t>
            </a:r>
          </a:p>
        </p:txBody>
      </p:sp>
      <p:sp>
        <p:nvSpPr>
          <p:cNvPr id="21" name="TextBox 20">
            <a:extLst>
              <a:ext uri="{FF2B5EF4-FFF2-40B4-BE49-F238E27FC236}">
                <a16:creationId xmlns:a16="http://schemas.microsoft.com/office/drawing/2014/main" id="{547342AA-342C-7EC4-B689-FFF13482AAE8}"/>
              </a:ext>
            </a:extLst>
          </p:cNvPr>
          <p:cNvSpPr txBox="1"/>
          <p:nvPr/>
        </p:nvSpPr>
        <p:spPr>
          <a:xfrm>
            <a:off x="30549246" y="17676371"/>
            <a:ext cx="12749537" cy="48628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a:p>
            <a:r>
              <a:rPr lang="en-US" sz="3200" dirty="0"/>
              <a:t>-include end product overview or pictures if you have any</a:t>
            </a:r>
          </a:p>
          <a:p>
            <a:r>
              <a:rPr lang="en-US" sz="3200" dirty="0"/>
              <a:t>Steps you followed . </a:t>
            </a:r>
          </a:p>
          <a:p>
            <a:r>
              <a:rPr lang="en-US" sz="3200" dirty="0"/>
              <a:t>Describe different aspects of your process- software, hardware ,Security </a:t>
            </a:r>
            <a:r>
              <a:rPr lang="en-US" sz="3200" dirty="0" err="1"/>
              <a:t>etc</a:t>
            </a:r>
            <a:r>
              <a:rPr lang="en-US" sz="3200" dirty="0"/>
              <a:t>,</a:t>
            </a:r>
          </a:p>
          <a:p>
            <a:r>
              <a:rPr lang="en-US" sz="3200" dirty="0"/>
              <a:t>You can include timelines , initial state and the end product.</a:t>
            </a:r>
          </a:p>
          <a:p>
            <a:r>
              <a:rPr lang="en-US" sz="3200" dirty="0"/>
              <a:t>Include explanations on these aspects. Keep them short </a:t>
            </a:r>
            <a:r>
              <a:rPr lang="en-US" sz="3200"/>
              <a:t>and simple</a:t>
            </a:r>
          </a:p>
          <a:p>
            <a:endParaRPr lang="en-US" dirty="0"/>
          </a:p>
          <a:p>
            <a:endParaRPr lang="en-US" sz="3200" dirty="0"/>
          </a:p>
        </p:txBody>
      </p:sp>
    </p:spTree>
    <p:extLst>
      <p:ext uri="{BB962C8B-B14F-4D97-AF65-F5344CB8AC3E}">
        <p14:creationId xmlns:p14="http://schemas.microsoft.com/office/powerpoint/2010/main" val="160990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CEFD8CFC0DBC409CDE842E729E48E1" ma:contentTypeVersion="13" ma:contentTypeDescription="Create a new document." ma:contentTypeScope="" ma:versionID="f4435e05a0c00337c4d5fd46204abb38">
  <xsd:schema xmlns:xsd="http://www.w3.org/2001/XMLSchema" xmlns:xs="http://www.w3.org/2001/XMLSchema" xmlns:p="http://schemas.microsoft.com/office/2006/metadata/properties" xmlns:ns2="01430393-308e-4419-89f7-fff00d452fbd" xmlns:ns3="6ce9f4ff-ff03-415e-a00e-20d501cc8572" targetNamespace="http://schemas.microsoft.com/office/2006/metadata/properties" ma:root="true" ma:fieldsID="9eec53580c99c266a0c8823e62ad5ed6" ns2:_="" ns3:_="">
    <xsd:import namespace="01430393-308e-4419-89f7-fff00d452fbd"/>
    <xsd:import namespace="6ce9f4ff-ff03-415e-a00e-20d501cc857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30393-308e-4419-89f7-fff00d452f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ec41815-f866-473a-a3ba-291165dbb83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e9f4ff-ff03-415e-a00e-20d501cc857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869156-399A-4C5D-BD34-3510C93EAD9C}">
  <ds:schemaRefs>
    <ds:schemaRef ds:uri="http://schemas.microsoft.com/sharepoint/v3/contenttype/forms"/>
  </ds:schemaRefs>
</ds:datastoreItem>
</file>

<file path=customXml/itemProps2.xml><?xml version="1.0" encoding="utf-8"?>
<ds:datastoreItem xmlns:ds="http://schemas.openxmlformats.org/officeDocument/2006/customXml" ds:itemID="{25BF2BA0-30FA-4234-BBB5-4E217ECD8B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430393-308e-4419-89f7-fff00d452fbd"/>
    <ds:schemaRef ds:uri="6ce9f4ff-ff03-415e-a00e-20d501cc85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9889</TotalTime>
  <Words>769</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lastModifiedBy>Dev Chauhan</cp:lastModifiedBy>
  <cp:revision>193</cp:revision>
  <dcterms:created xsi:type="dcterms:W3CDTF">2014-03-28T10:29:27Z</dcterms:created>
  <dcterms:modified xsi:type="dcterms:W3CDTF">2022-11-16T18:08:29Z</dcterms:modified>
</cp:coreProperties>
</file>