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1" r:id="rId3"/>
    <p:sldId id="262" r:id="rId4"/>
    <p:sldId id="265" r:id="rId5"/>
    <p:sldId id="257" r:id="rId6"/>
    <p:sldId id="268" r:id="rId7"/>
    <p:sldId id="259" r:id="rId8"/>
    <p:sldId id="269" r:id="rId9"/>
    <p:sldId id="267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3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6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1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0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2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3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D76F-8AC9-451A-8D3C-B3A5BABA63E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nic92/200-financial-indicators-of-us-stocks-20142018#2018_Financial_Da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2B10059-34E8-4406-8006-28223552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BE8B5-390D-4C31-9D2E-1D9C36E66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523" y="546915"/>
            <a:ext cx="9448800" cy="1090574"/>
          </a:xfrm>
        </p:spPr>
        <p:txBody>
          <a:bodyPr>
            <a:normAutofit/>
          </a:bodyPr>
          <a:lstStyle/>
          <a:p>
            <a:r>
              <a:rPr lang="en-US" sz="7200" dirty="0"/>
              <a:t>Stock Picker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DFF4-F833-4593-910D-26F11CB61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3" y="3766421"/>
            <a:ext cx="3209730" cy="2544664"/>
          </a:xfrm>
        </p:spPr>
        <p:txBody>
          <a:bodyPr>
            <a:noAutofit/>
          </a:bodyPr>
          <a:lstStyle/>
          <a:p>
            <a:r>
              <a:rPr lang="en-US" sz="2800" dirty="0"/>
              <a:t>Harry Chapman</a:t>
            </a:r>
          </a:p>
          <a:p>
            <a:r>
              <a:rPr lang="en-US" sz="2800" dirty="0"/>
              <a:t>Mike Hughes</a:t>
            </a:r>
          </a:p>
          <a:p>
            <a:r>
              <a:rPr lang="en-US" sz="2800" dirty="0"/>
              <a:t>Donald Stegman</a:t>
            </a:r>
          </a:p>
          <a:p>
            <a:r>
              <a:rPr lang="en-US" sz="2800" dirty="0"/>
              <a:t>Hena Venu</a:t>
            </a:r>
          </a:p>
          <a:p>
            <a:r>
              <a:rPr lang="en-US" sz="2800" dirty="0"/>
              <a:t>Issac Vilchis</a:t>
            </a:r>
          </a:p>
        </p:txBody>
      </p:sp>
    </p:spTree>
    <p:extLst>
      <p:ext uri="{BB962C8B-B14F-4D97-AF65-F5344CB8AC3E}">
        <p14:creationId xmlns:p14="http://schemas.microsoft.com/office/powerpoint/2010/main" val="393043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521-32C6-4A94-9A32-BEE2A23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53AD9EE9-E8B7-4804-8174-884AFC8B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Despite gathering the data from past performances, this does not guarantee our future results.</a:t>
            </a:r>
          </a:p>
        </p:txBody>
      </p:sp>
      <p:pic>
        <p:nvPicPr>
          <p:cNvPr id="5" name="Content Placeholder 4" descr="Screen of a cell phone&#10;&#10;Description automatically generated">
            <a:extLst>
              <a:ext uri="{FF2B5EF4-FFF2-40B4-BE49-F238E27FC236}">
                <a16:creationId xmlns:a16="http://schemas.microsoft.com/office/drawing/2014/main" id="{B2422193-87AD-4FA8-BB49-BFEEB17DE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181" y="746125"/>
            <a:ext cx="3475075" cy="54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6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E5AC-8C49-48B9-B539-66FC188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Courtesy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6DDB-AE8A-4379-A1F2-26CD4E60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Cartoonstock.com</a:t>
            </a:r>
          </a:p>
        </p:txBody>
      </p:sp>
    </p:spTree>
    <p:extLst>
      <p:ext uri="{BB962C8B-B14F-4D97-AF65-F5344CB8AC3E}">
        <p14:creationId xmlns:p14="http://schemas.microsoft.com/office/powerpoint/2010/main" val="253078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F736F-5CB9-4828-AF46-F0240A44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9821-0332-438D-B9E1-0B336551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The algorithmic trading space is buzzing with new strategies. Companies have spent billions in infrastructures and R&amp;D to be able to jump ahead of the competition and beat the market. Still, it is well acknowledged that the buy &amp; hold strategy is able to outperform many of the algorithmic strategies, especially in the long-run. However, finding value in stocks is an art that very few mastered, can a computer do that?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909D6B4-14EF-47C2-B41A-0408669CC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82" y="746126"/>
            <a:ext cx="4460134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9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2B39-9534-4AED-AA54-76A7FA14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563" y="764373"/>
            <a:ext cx="8865637" cy="1293028"/>
          </a:xfrm>
        </p:spPr>
        <p:txBody>
          <a:bodyPr/>
          <a:lstStyle/>
          <a:p>
            <a:r>
              <a:rPr lang="en-US" dirty="0"/>
              <a:t>Data: Financial_Indicators.csv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AC6B-AF61-4431-B30B-60970B14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dataset (.csv) collects 200+ financial indicators for many of the stocks of the US stock market. The financial indicators have been scraped from Financial Modeling Prep API, and are those found in the 10-K SEC filings that publicly traded companies release yearly.</a:t>
            </a:r>
          </a:p>
          <a:p>
            <a:endParaRPr lang="en-US" sz="2800" dirty="0"/>
          </a:p>
          <a:p>
            <a:r>
              <a:rPr lang="en-US" sz="2800" dirty="0"/>
              <a:t>Credit: </a:t>
            </a:r>
            <a:r>
              <a:rPr lang="en-US" sz="2800" u="sng" dirty="0">
                <a:hlinkClick r:id="rId2"/>
              </a:rPr>
              <a:t>https://www.kaggle.com/cnic92/200-financial-indicators-of-us-stocks-20142018#2018_Financial_Data.csv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40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AC08-0150-4582-AAD1-6C67B5BF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Financial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B8DB-D652-4709-9769-D9BAF36C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This 10-K annual dataset (2014-2018) was downloaded from Kaggle.com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The data was gathered by: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Nicolas Carbone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Machine Learning Engineer at Polytechnic of Milan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Milano, Metropolitan City of Milan, Italy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The CSV files were read in to </a:t>
            </a:r>
            <a:r>
              <a:rPr lang="en-US" altLang="en-US" sz="4000" dirty="0" err="1"/>
              <a:t>dataframes</a:t>
            </a:r>
            <a:r>
              <a:rPr lang="en-US" altLang="en-US" sz="4000" dirty="0"/>
              <a:t> and we added a column called "Reporting Year" and all rows for this new column </a:t>
            </a:r>
            <a:r>
              <a:rPr lang="en-US" altLang="en-US" sz="4000" dirty="0" err="1"/>
              <a:t>recieved</a:t>
            </a:r>
            <a:r>
              <a:rPr lang="en-US" altLang="en-US" sz="4000" dirty="0"/>
              <a:t> value of the year in the filename. Also the stock/symbol column did not have a title so "Ticker" was inserted as a </a:t>
            </a:r>
            <a:r>
              <a:rPr lang="en-US" altLang="en-US" sz="4000" dirty="0" err="1"/>
              <a:t>coloumn</a:t>
            </a:r>
            <a:r>
              <a:rPr lang="en-US" altLang="en-US" sz="4000" dirty="0"/>
              <a:t> heading in each year that was read in during the loop functions of Kaggle_DataSet_10-K.md.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F9EA-33E9-405A-A1A2-741EB4C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586443-F1A1-4C70-94EF-D1FFB75F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 on Test Mean Absolute Error (MAE)</a:t>
            </a:r>
          </a:p>
          <a:p>
            <a:r>
              <a:rPr lang="en-US" dirty="0"/>
              <a:t>Test Values and Predictions</a:t>
            </a:r>
          </a:p>
          <a:p>
            <a:r>
              <a:rPr lang="en-US" dirty="0"/>
              <a:t>Distribution of Residuals</a:t>
            </a:r>
          </a:p>
          <a:p>
            <a:r>
              <a:rPr lang="en-US" dirty="0"/>
              <a:t>Density Plot of Sector Price Performance – Outliers Removed</a:t>
            </a:r>
          </a:p>
        </p:txBody>
      </p:sp>
    </p:spTree>
    <p:extLst>
      <p:ext uri="{BB962C8B-B14F-4D97-AF65-F5344CB8AC3E}">
        <p14:creationId xmlns:p14="http://schemas.microsoft.com/office/powerpoint/2010/main" val="216627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2EA4D-D321-4E5D-B694-3396A11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Machine Learning – Model Prediction</a:t>
            </a:r>
          </a:p>
        </p:txBody>
      </p:sp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9BBBCE8E-819B-48D2-A19F-136B4997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91" y="941122"/>
            <a:ext cx="5102260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EA4D-D321-4E5D-B694-3396A11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41" y="764373"/>
            <a:ext cx="10731759" cy="1293028"/>
          </a:xfrm>
        </p:spPr>
        <p:txBody>
          <a:bodyPr/>
          <a:lstStyle/>
          <a:p>
            <a:r>
              <a:rPr lang="en-US" dirty="0"/>
              <a:t>Machine Learning – Model Prediction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936DE3-71D6-46ED-8ECC-12109E03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65" y="1780635"/>
            <a:ext cx="8641187" cy="48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4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2EA4D-D321-4E5D-B694-3396A11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Machine Learning – Model Prediction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A21EC59-DB81-47AE-9383-6DC902D42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53" y="1104695"/>
            <a:ext cx="6177937" cy="47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1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B804-C1B3-4092-AF01-03ABD749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54DC-3677-4C6E-95F3-748B0B2F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6400" dirty="0"/>
              <a:t>Remove Columns with Many Missing Values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Correlation between Features and Target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To account for possible non-linear relationships, I now take the square root and natural log transformations of the features and then calculate the correlation coefficients with the 2019 price performance and Remove Collinear Features # Remove the collinear features above a specified correlation coefficient</a:t>
            </a:r>
            <a:br>
              <a:rPr lang="en-US" altLang="en-US" sz="6400" dirty="0"/>
            </a:br>
            <a:r>
              <a:rPr lang="en-US" altLang="en-US" sz="6400" dirty="0"/>
              <a:t>df_3 = remove_collinear_features(df_2, 0.6)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Separate out the features x and targets y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imputer = </a:t>
            </a:r>
            <a:r>
              <a:rPr lang="en-US" altLang="en-US" sz="6400" dirty="0" err="1"/>
              <a:t>SimpleImputer</a:t>
            </a:r>
            <a:r>
              <a:rPr lang="en-US" altLang="en-US" sz="6400" dirty="0"/>
              <a:t>(strategy='median’)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Split into Train and test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Scaled it using </a:t>
            </a:r>
            <a:r>
              <a:rPr lang="en-US" altLang="en-US" sz="6400" dirty="0" err="1"/>
              <a:t>MinMax</a:t>
            </a:r>
            <a:r>
              <a:rPr lang="en-US" altLang="en-US" sz="6400" dirty="0"/>
              <a:t> Scaler.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Fit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729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Stock Picker</vt:lpstr>
      <vt:lpstr>Context</vt:lpstr>
      <vt:lpstr>Data: Financial_Indicators.csv</vt:lpstr>
      <vt:lpstr>Data: Financial Source</vt:lpstr>
      <vt:lpstr>The Science</vt:lpstr>
      <vt:lpstr>Machine Learning – Model Prediction</vt:lpstr>
      <vt:lpstr>Machine Learning – Model Prediction</vt:lpstr>
      <vt:lpstr>Machine Learning – Model Prediction</vt:lpstr>
      <vt:lpstr>Data Preparation</vt:lpstr>
      <vt:lpstr>Research</vt:lpstr>
      <vt:lpstr>Image Courtesy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Picker</dc:title>
  <dc:creator>Issac Vilchis</dc:creator>
  <cp:lastModifiedBy>Issac Vilchis</cp:lastModifiedBy>
  <cp:revision>4</cp:revision>
  <dcterms:created xsi:type="dcterms:W3CDTF">2020-02-20T03:32:45Z</dcterms:created>
  <dcterms:modified xsi:type="dcterms:W3CDTF">2020-02-20T03:36:44Z</dcterms:modified>
</cp:coreProperties>
</file>