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6" r:id="rId2"/>
    <p:sldId id="256" r:id="rId3"/>
    <p:sldId id="257" r:id="rId4"/>
    <p:sldId id="258" r:id="rId5"/>
    <p:sldId id="259" r:id="rId6"/>
    <p:sldId id="268" r:id="rId7"/>
    <p:sldId id="261" r:id="rId8"/>
    <p:sldId id="262" r:id="rId9"/>
    <p:sldId id="260" r:id="rId10"/>
    <p:sldId id="263" r:id="rId11"/>
    <p:sldId id="267"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E412B0-1C14-4329-97F1-62EF16647425}" v="7" dt="2021-11-07T11:03:41.621"/>
    <p1510:client id="{8AAE8A1E-16C7-4F7D-89A9-CDCC8D96FBE4}" v="233" dt="2021-11-07T10:56:55.800"/>
    <p1510:client id="{B5C9AD56-FBD7-4F0F-A879-721719B50BAB}" v="386" dt="2021-11-07T08:01:47.503"/>
    <p1510:client id="{CB771A47-7637-43FA-8FC8-03CF9758456D}" v="615" dt="2021-11-06T06:17:03.059"/>
    <p1510:client id="{FCF25C46-5FA8-4FE0-B340-58D43AB1A566}" v="20" dt="2021-11-07T08:23:23.6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017A48-BD38-4AA0-80C5-AE78D613AA30}"/>
              </a:ext>
            </a:extLst>
          </p:cNvPr>
          <p:cNvSpPr>
            <a:spLocks noGrp="1"/>
          </p:cNvSpPr>
          <p:nvPr>
            <p:ph type="ctrTitle"/>
          </p:nvPr>
        </p:nvSpPr>
        <p:spPr>
          <a:xfrm>
            <a:off x="1565753" y="443870"/>
            <a:ext cx="9144000" cy="2387600"/>
          </a:xfrm>
        </p:spPr>
        <p:txBody>
          <a:bodyPr/>
          <a:lstStyle/>
          <a:p>
            <a:r>
              <a:rPr lang="en-US" dirty="0">
                <a:cs typeface="Calibri Light"/>
              </a:rPr>
              <a:t>Cause And Effect Diagram</a:t>
            </a:r>
          </a:p>
        </p:txBody>
      </p:sp>
      <p:sp>
        <p:nvSpPr>
          <p:cNvPr id="5" name="Subtitle 4">
            <a:extLst>
              <a:ext uri="{FF2B5EF4-FFF2-40B4-BE49-F238E27FC236}">
                <a16:creationId xmlns:a16="http://schemas.microsoft.com/office/drawing/2014/main" id="{F917E87A-CBB6-46B3-A153-C8B7544041E4}"/>
              </a:ext>
            </a:extLst>
          </p:cNvPr>
          <p:cNvSpPr>
            <a:spLocks noGrp="1"/>
          </p:cNvSpPr>
          <p:nvPr>
            <p:ph type="subTitle" idx="1"/>
          </p:nvPr>
        </p:nvSpPr>
        <p:spPr>
          <a:xfrm>
            <a:off x="1231726" y="3184504"/>
            <a:ext cx="3862192" cy="1655762"/>
          </a:xfrm>
        </p:spPr>
        <p:txBody>
          <a:bodyPr vert="horz" lIns="91440" tIns="45720" rIns="91440" bIns="45720" rtlCol="0" anchor="t">
            <a:normAutofit/>
          </a:bodyPr>
          <a:lstStyle/>
          <a:p>
            <a:r>
              <a:rPr lang="en-US" dirty="0">
                <a:cs typeface="Calibri"/>
              </a:rPr>
              <a:t>By Harsh Joshi</a:t>
            </a:r>
          </a:p>
          <a:p>
            <a:r>
              <a:rPr lang="en-US" dirty="0">
                <a:cs typeface="Calibri"/>
              </a:rPr>
              <a:t>IT-2k19-18</a:t>
            </a:r>
          </a:p>
          <a:p>
            <a:endParaRPr lang="en-US" dirty="0">
              <a:cs typeface="Calibri"/>
            </a:endParaRPr>
          </a:p>
        </p:txBody>
      </p:sp>
    </p:spTree>
    <p:extLst>
      <p:ext uri="{BB962C8B-B14F-4D97-AF65-F5344CB8AC3E}">
        <p14:creationId xmlns:p14="http://schemas.microsoft.com/office/powerpoint/2010/main" val="1301306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0DFCC-4F80-4886-B82B-E57B3B8A5D95}"/>
              </a:ext>
            </a:extLst>
          </p:cNvPr>
          <p:cNvSpPr>
            <a:spLocks noGrp="1"/>
          </p:cNvSpPr>
          <p:nvPr>
            <p:ph type="title"/>
          </p:nvPr>
        </p:nvSpPr>
        <p:spPr/>
        <p:txBody>
          <a:bodyPr/>
          <a:lstStyle/>
          <a:p>
            <a:r>
              <a:rPr lang="en-US" dirty="0">
                <a:cs typeface="Calibri Light"/>
              </a:rPr>
              <a:t>Example of cause and effect diagram:-</a:t>
            </a:r>
            <a:endParaRPr lang="en-US" dirty="0"/>
          </a:p>
        </p:txBody>
      </p:sp>
      <p:pic>
        <p:nvPicPr>
          <p:cNvPr id="5" name="Picture 5" descr="Diagram&#10;&#10;Description automatically generated">
            <a:extLst>
              <a:ext uri="{FF2B5EF4-FFF2-40B4-BE49-F238E27FC236}">
                <a16:creationId xmlns:a16="http://schemas.microsoft.com/office/drawing/2014/main" id="{0A2381D0-17D5-4AD9-A2AB-E01F917A3A99}"/>
              </a:ext>
            </a:extLst>
          </p:cNvPr>
          <p:cNvPicPr>
            <a:picLocks noGrp="1" noChangeAspect="1"/>
          </p:cNvPicPr>
          <p:nvPr>
            <p:ph idx="1"/>
          </p:nvPr>
        </p:nvPicPr>
        <p:blipFill>
          <a:blip r:embed="rId2"/>
          <a:stretch>
            <a:fillRect/>
          </a:stretch>
        </p:blipFill>
        <p:spPr>
          <a:xfrm>
            <a:off x="1912010" y="1418529"/>
            <a:ext cx="8253160" cy="4779310"/>
          </a:xfrm>
        </p:spPr>
      </p:pic>
    </p:spTree>
    <p:extLst>
      <p:ext uri="{BB962C8B-B14F-4D97-AF65-F5344CB8AC3E}">
        <p14:creationId xmlns:p14="http://schemas.microsoft.com/office/powerpoint/2010/main" val="919428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4371C-DAB3-4E0C-8254-442C59C18531}"/>
              </a:ext>
            </a:extLst>
          </p:cNvPr>
          <p:cNvSpPr>
            <a:spLocks noGrp="1"/>
          </p:cNvSpPr>
          <p:nvPr>
            <p:ph type="title"/>
          </p:nvPr>
        </p:nvSpPr>
        <p:spPr/>
        <p:txBody>
          <a:bodyPr/>
          <a:lstStyle/>
          <a:p>
            <a:r>
              <a:rPr lang="en-US" dirty="0"/>
              <a:t>Benefits Of Cause and Effect Diagram :-</a:t>
            </a:r>
          </a:p>
          <a:p>
            <a:endParaRPr lang="en-US" dirty="0">
              <a:cs typeface="Calibri Light"/>
            </a:endParaRPr>
          </a:p>
        </p:txBody>
      </p:sp>
      <p:sp>
        <p:nvSpPr>
          <p:cNvPr id="3" name="Content Placeholder 2">
            <a:extLst>
              <a:ext uri="{FF2B5EF4-FFF2-40B4-BE49-F238E27FC236}">
                <a16:creationId xmlns:a16="http://schemas.microsoft.com/office/drawing/2014/main" id="{2B5204B2-D6D1-40FD-9948-CD618C720250}"/>
              </a:ext>
            </a:extLst>
          </p:cNvPr>
          <p:cNvSpPr>
            <a:spLocks noGrp="1"/>
          </p:cNvSpPr>
          <p:nvPr>
            <p:ph idx="1"/>
          </p:nvPr>
        </p:nvSpPr>
        <p:spPr/>
        <p:txBody>
          <a:bodyPr vert="horz" lIns="91440" tIns="45720" rIns="91440" bIns="45720" rtlCol="0" anchor="t">
            <a:normAutofit lnSpcReduction="10000"/>
          </a:bodyPr>
          <a:lstStyle/>
          <a:p>
            <a:r>
              <a:rPr lang="en-US" sz="2400" b="1" dirty="0">
                <a:ea typeface="+mn-lt"/>
                <a:cs typeface="+mn-lt"/>
              </a:rPr>
              <a:t>Identifies underlying causes :- </a:t>
            </a:r>
            <a:r>
              <a:rPr lang="en-US" sz="2400" dirty="0">
                <a:ea typeface="+mn-lt"/>
                <a:cs typeface="+mn-lt"/>
              </a:rPr>
              <a:t>The CE diagram is the best tool to use if you want to discover all potential causes for producing a certain effect.</a:t>
            </a:r>
          </a:p>
          <a:p>
            <a:r>
              <a:rPr lang="en-US" sz="2400" b="1" dirty="0">
                <a:ea typeface="+mn-lt"/>
                <a:cs typeface="+mn-lt"/>
              </a:rPr>
              <a:t> Offers greater understanding :- </a:t>
            </a:r>
            <a:r>
              <a:rPr lang="en-US" sz="2400" dirty="0">
                <a:ea typeface="+mn-lt"/>
                <a:cs typeface="+mn-lt"/>
              </a:rPr>
              <a:t>The major notion behind the cause and effect diagram is to offer a better understanding of a certain problem though listing an inclusive list of potential causes. </a:t>
            </a:r>
          </a:p>
          <a:p>
            <a:r>
              <a:rPr lang="en-US" sz="2400" b="1" dirty="0">
                <a:ea typeface="+mn-lt"/>
                <a:cs typeface="+mn-lt"/>
              </a:rPr>
              <a:t>Promotes teamwork :- </a:t>
            </a:r>
            <a:r>
              <a:rPr lang="en-US" sz="2400" dirty="0">
                <a:ea typeface="+mn-lt"/>
                <a:cs typeface="+mn-lt"/>
              </a:rPr>
              <a:t>The cause and effect diagram promotes group participation within the business, particularly during determining the problems or effects to be examined.</a:t>
            </a:r>
          </a:p>
          <a:p>
            <a:r>
              <a:rPr lang="en-US" sz="2400" b="1" dirty="0">
                <a:ea typeface="+mn-lt"/>
                <a:cs typeface="+mn-lt"/>
              </a:rPr>
              <a:t>Cost effective :- </a:t>
            </a:r>
            <a:r>
              <a:rPr lang="en-US" sz="2400" dirty="0">
                <a:ea typeface="+mn-lt"/>
                <a:cs typeface="+mn-lt"/>
              </a:rPr>
              <a:t>Since the CE diagram aids on focusing only on the main causes of a certain issue, it ensures quick remedial actions are taken. Fast problem resolution saves money and prevents people from resorting to irrelevant discussions and complaints.</a:t>
            </a:r>
            <a:endParaRPr lang="en-US" sz="2400" dirty="0">
              <a:cs typeface="Calibri" panose="020F0502020204030204"/>
            </a:endParaRPr>
          </a:p>
        </p:txBody>
      </p:sp>
    </p:spTree>
    <p:extLst>
      <p:ext uri="{BB962C8B-B14F-4D97-AF65-F5344CB8AC3E}">
        <p14:creationId xmlns:p14="http://schemas.microsoft.com/office/powerpoint/2010/main" val="629004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78528-6FF6-4491-BA64-9BFEEFBF7056}"/>
              </a:ext>
            </a:extLst>
          </p:cNvPr>
          <p:cNvSpPr>
            <a:spLocks noGrp="1"/>
          </p:cNvSpPr>
          <p:nvPr>
            <p:ph type="title"/>
          </p:nvPr>
        </p:nvSpPr>
        <p:spPr/>
        <p:txBody>
          <a:bodyPr/>
          <a:lstStyle/>
          <a:p>
            <a:r>
              <a:rPr lang="en-US" dirty="0">
                <a:cs typeface="Calibri Light"/>
              </a:rPr>
              <a:t>Best practice in cause and effect diagram analysis:</a:t>
            </a:r>
            <a:endParaRPr lang="en-US" dirty="0"/>
          </a:p>
        </p:txBody>
      </p:sp>
      <p:sp>
        <p:nvSpPr>
          <p:cNvPr id="3" name="Content Placeholder 2">
            <a:extLst>
              <a:ext uri="{FF2B5EF4-FFF2-40B4-BE49-F238E27FC236}">
                <a16:creationId xmlns:a16="http://schemas.microsoft.com/office/drawing/2014/main" id="{99A4B0A4-7A10-483C-B219-5F0A1EC70443}"/>
              </a:ext>
            </a:extLst>
          </p:cNvPr>
          <p:cNvSpPr>
            <a:spLocks noGrp="1"/>
          </p:cNvSpPr>
          <p:nvPr>
            <p:ph idx="1"/>
          </p:nvPr>
        </p:nvSpPr>
        <p:spPr/>
        <p:txBody>
          <a:bodyPr vert="horz" lIns="91440" tIns="45720" rIns="91440" bIns="45720" rtlCol="0" anchor="t">
            <a:normAutofit fontScale="77500" lnSpcReduction="20000"/>
          </a:bodyPr>
          <a:lstStyle/>
          <a:p>
            <a:pPr marL="0" indent="0">
              <a:buNone/>
            </a:pPr>
            <a:endParaRPr lang="en-US">
              <a:ea typeface="+mn-lt"/>
              <a:cs typeface="+mn-lt"/>
            </a:endParaRPr>
          </a:p>
          <a:p>
            <a:r>
              <a:rPr lang="en-US" b="1" dirty="0">
                <a:ea typeface="+mn-lt"/>
                <a:cs typeface="+mn-lt"/>
              </a:rPr>
              <a:t>Identify the problem.</a:t>
            </a:r>
            <a:r>
              <a:rPr lang="en-US" dirty="0">
                <a:ea typeface="+mn-lt"/>
                <a:cs typeface="+mn-lt"/>
              </a:rPr>
              <a:t> Define the process or issue to be examined.</a:t>
            </a:r>
            <a:endParaRPr lang="en-US">
              <a:cs typeface="Calibri" panose="020F0502020204030204"/>
            </a:endParaRPr>
          </a:p>
          <a:p>
            <a:r>
              <a:rPr lang="en-US" b="1" dirty="0">
                <a:ea typeface="+mn-lt"/>
                <a:cs typeface="+mn-lt"/>
              </a:rPr>
              <a:t>Brainstorm.</a:t>
            </a:r>
            <a:r>
              <a:rPr lang="en-US" dirty="0">
                <a:ea typeface="+mn-lt"/>
                <a:cs typeface="+mn-lt"/>
              </a:rPr>
              <a:t> Discuss all possible causes and group them into categories.</a:t>
            </a:r>
          </a:p>
          <a:p>
            <a:r>
              <a:rPr lang="en-US" b="1" dirty="0">
                <a:ea typeface="+mn-lt"/>
                <a:cs typeface="+mn-lt"/>
              </a:rPr>
              <a:t>Draw the backbone.</a:t>
            </a:r>
            <a:r>
              <a:rPr lang="en-US" dirty="0">
                <a:ea typeface="+mn-lt"/>
                <a:cs typeface="+mn-lt"/>
              </a:rPr>
              <a:t> Once the topic is identified, draw a straight, horizontal line (this is called the spine or backbone) on the page, and on the right side, draw a rectangle at the end. Write a brief description of the problem in the rectangle.</a:t>
            </a:r>
          </a:p>
          <a:p>
            <a:r>
              <a:rPr lang="en-US" b="1" dirty="0">
                <a:ea typeface="+mn-lt"/>
                <a:cs typeface="+mn-lt"/>
              </a:rPr>
              <a:t>Add causes and effects.</a:t>
            </a:r>
            <a:r>
              <a:rPr lang="en-US" dirty="0">
                <a:ea typeface="+mn-lt"/>
                <a:cs typeface="+mn-lt"/>
              </a:rPr>
              <a:t> Causes are added with lines branching off from the main backbone at an angle. Write the description of the cause at the end of the branch. These are usually one of the main categories discussed above. Details related to the cause or effect may be added as sub-categories branching off further from the main branch. Continue to add branches and a cause or effect until all factors have been documented. The end result should resemble a fish skeleton.</a:t>
            </a:r>
            <a:endParaRPr lang="en-US" dirty="0"/>
          </a:p>
          <a:p>
            <a:r>
              <a:rPr lang="en-US" b="1" dirty="0">
                <a:ea typeface="+mn-lt"/>
                <a:cs typeface="+mn-lt"/>
              </a:rPr>
              <a:t>Analyze.</a:t>
            </a:r>
            <a:r>
              <a:rPr lang="en-US" dirty="0">
                <a:ea typeface="+mn-lt"/>
                <a:cs typeface="+mn-lt"/>
              </a:rPr>
              <a:t> Once the diagram has been completed, analyze the information as it has been organized in order to come to a solution and create action items.</a:t>
            </a:r>
            <a:endParaRPr lang="en-US" dirty="0"/>
          </a:p>
          <a:p>
            <a:endParaRPr lang="en-US" dirty="0">
              <a:cs typeface="Calibri"/>
            </a:endParaRPr>
          </a:p>
        </p:txBody>
      </p:sp>
    </p:spTree>
    <p:extLst>
      <p:ext uri="{BB962C8B-B14F-4D97-AF65-F5344CB8AC3E}">
        <p14:creationId xmlns:p14="http://schemas.microsoft.com/office/powerpoint/2010/main" val="1594279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3EC79-5D36-443E-B4EC-5685363AB9CE}"/>
              </a:ext>
            </a:extLst>
          </p:cNvPr>
          <p:cNvSpPr>
            <a:spLocks noGrp="1"/>
          </p:cNvSpPr>
          <p:nvPr>
            <p:ph type="title"/>
          </p:nvPr>
        </p:nvSpPr>
        <p:spPr>
          <a:xfrm>
            <a:off x="4397679" y="2264906"/>
            <a:ext cx="4033381" cy="1325563"/>
          </a:xfrm>
        </p:spPr>
        <p:txBody>
          <a:bodyPr>
            <a:noAutofit/>
          </a:bodyPr>
          <a:lstStyle/>
          <a:p>
            <a:r>
              <a:rPr lang="en-US" sz="5400" b="1" dirty="0">
                <a:cs typeface="Calibri Light"/>
              </a:rPr>
              <a:t>Thank you</a:t>
            </a:r>
            <a:endParaRPr lang="en-US" sz="5400" b="1" dirty="0"/>
          </a:p>
        </p:txBody>
      </p:sp>
    </p:spTree>
    <p:extLst>
      <p:ext uri="{BB962C8B-B14F-4D97-AF65-F5344CB8AC3E}">
        <p14:creationId xmlns:p14="http://schemas.microsoft.com/office/powerpoint/2010/main" val="1667378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39487"/>
            <a:ext cx="9144000" cy="2627682"/>
          </a:xfrm>
        </p:spPr>
        <p:txBody>
          <a:bodyPr/>
          <a:lstStyle/>
          <a:p>
            <a:r>
              <a:rPr lang="en-US" sz="5400" dirty="0"/>
              <a:t>What is a Cause and Effect Diagram?</a:t>
            </a:r>
          </a:p>
          <a:p>
            <a:endParaRPr lang="en-US" dirty="0">
              <a:cs typeface="Calibri Light"/>
            </a:endParaRPr>
          </a:p>
        </p:txBody>
      </p:sp>
      <p:sp>
        <p:nvSpPr>
          <p:cNvPr id="3" name="Subtitle 2"/>
          <p:cNvSpPr>
            <a:spLocks noGrp="1"/>
          </p:cNvSpPr>
          <p:nvPr>
            <p:ph type="subTitle" idx="1"/>
          </p:nvPr>
        </p:nvSpPr>
        <p:spPr>
          <a:xfrm>
            <a:off x="1524000" y="2777408"/>
            <a:ext cx="9228666" cy="2480392"/>
          </a:xfrm>
        </p:spPr>
        <p:txBody>
          <a:bodyPr vert="horz" lIns="91440" tIns="45720" rIns="91440" bIns="45720" rtlCol="0" anchor="t">
            <a:normAutofit/>
          </a:bodyPr>
          <a:lstStyle/>
          <a:p>
            <a:r>
              <a:rPr lang="en-US" dirty="0">
                <a:ea typeface="+mn-lt"/>
                <a:cs typeface="+mn-lt"/>
              </a:rPr>
              <a:t>A cause and effect diagram examines why something happened or might happen by organizing potential causes into smaller categories. It can also be useful for showing relationships between contributing factors.</a:t>
            </a:r>
            <a:endParaRPr lang="en-US" dirty="0"/>
          </a:p>
          <a:p>
            <a:endParaRPr lang="en-US"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94EDA-8AF8-4150-8572-DFC78ACEAB47}"/>
              </a:ext>
            </a:extLst>
          </p:cNvPr>
          <p:cNvSpPr>
            <a:spLocks noGrp="1"/>
          </p:cNvSpPr>
          <p:nvPr>
            <p:ph type="title"/>
          </p:nvPr>
        </p:nvSpPr>
        <p:spPr/>
        <p:txBody>
          <a:bodyPr/>
          <a:lstStyle/>
          <a:p>
            <a:r>
              <a:rPr lang="en-US" dirty="0">
                <a:cs typeface="Calibri Light"/>
              </a:rPr>
              <a:t>History of cause and effect diagram </a:t>
            </a:r>
            <a:endParaRPr lang="en-US" dirty="0"/>
          </a:p>
        </p:txBody>
      </p:sp>
      <p:sp>
        <p:nvSpPr>
          <p:cNvPr id="3" name="Content Placeholder 2">
            <a:extLst>
              <a:ext uri="{FF2B5EF4-FFF2-40B4-BE49-F238E27FC236}">
                <a16:creationId xmlns:a16="http://schemas.microsoft.com/office/drawing/2014/main" id="{8447D6E2-16AB-4F03-9F59-CF040CB1C072}"/>
              </a:ext>
            </a:extLst>
          </p:cNvPr>
          <p:cNvSpPr>
            <a:spLocks noGrp="1"/>
          </p:cNvSpPr>
          <p:nvPr>
            <p:ph idx="1"/>
          </p:nvPr>
        </p:nvSpPr>
        <p:spPr/>
        <p:txBody>
          <a:bodyPr vert="horz" lIns="91440" tIns="45720" rIns="91440" bIns="45720" rtlCol="0" anchor="t">
            <a:normAutofit/>
          </a:bodyPr>
          <a:lstStyle/>
          <a:p>
            <a:r>
              <a:rPr lang="en-US" dirty="0">
                <a:cs typeface="Calibri"/>
              </a:rPr>
              <a:t>The cause and effect diagram was invented by professor Kaoru Ishikawa of Tokyo university, a highly regarded </a:t>
            </a:r>
            <a:r>
              <a:rPr lang="en-US" dirty="0">
                <a:ea typeface="+mn-lt"/>
                <a:cs typeface="+mn-lt"/>
              </a:rPr>
              <a:t>Japanese</a:t>
            </a:r>
            <a:r>
              <a:rPr lang="en-US" dirty="0">
                <a:cs typeface="Calibri"/>
              </a:rPr>
              <a:t> expert in quality management.</a:t>
            </a:r>
          </a:p>
          <a:p>
            <a:r>
              <a:rPr lang="en-US" dirty="0">
                <a:cs typeface="Calibri"/>
              </a:rPr>
              <a:t>He first used it in 1943 to help explain to a group of engineers at Kawasaki steel works, how a complex set of factors could be related to help understand a problem.</a:t>
            </a:r>
          </a:p>
          <a:p>
            <a:r>
              <a:rPr lang="en-US" dirty="0">
                <a:cs typeface="Calibri"/>
              </a:rPr>
              <a:t>The cause and effect diagram are also often called as Ishikawa diagram, after their inventor or Fishbone diagram because the diagram itself looks like the skeleton of a fish.</a:t>
            </a:r>
          </a:p>
        </p:txBody>
      </p:sp>
    </p:spTree>
    <p:extLst>
      <p:ext uri="{BB962C8B-B14F-4D97-AF65-F5344CB8AC3E}">
        <p14:creationId xmlns:p14="http://schemas.microsoft.com/office/powerpoint/2010/main" val="4093141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1F8C0-5F82-4E2C-B62B-61DC0041DA61}"/>
              </a:ext>
            </a:extLst>
          </p:cNvPr>
          <p:cNvSpPr>
            <a:spLocks noGrp="1"/>
          </p:cNvSpPr>
          <p:nvPr>
            <p:ph type="title"/>
          </p:nvPr>
        </p:nvSpPr>
        <p:spPr/>
        <p:txBody>
          <a:bodyPr/>
          <a:lstStyle/>
          <a:p>
            <a:r>
              <a:rPr lang="en-US" dirty="0">
                <a:cs typeface="Calibri Light"/>
              </a:rPr>
              <a:t>Why to use cause and effect diagram?</a:t>
            </a:r>
            <a:endParaRPr lang="en-US" dirty="0"/>
          </a:p>
        </p:txBody>
      </p:sp>
      <p:sp>
        <p:nvSpPr>
          <p:cNvPr id="3" name="Content Placeholder 2">
            <a:extLst>
              <a:ext uri="{FF2B5EF4-FFF2-40B4-BE49-F238E27FC236}">
                <a16:creationId xmlns:a16="http://schemas.microsoft.com/office/drawing/2014/main" id="{5A4D8B8D-17D4-45B1-99A3-3F2332B4F1F8}"/>
              </a:ext>
            </a:extLst>
          </p:cNvPr>
          <p:cNvSpPr>
            <a:spLocks noGrp="1"/>
          </p:cNvSpPr>
          <p:nvPr>
            <p:ph idx="1"/>
          </p:nvPr>
        </p:nvSpPr>
        <p:spPr/>
        <p:txBody>
          <a:bodyPr vert="horz" lIns="91440" tIns="45720" rIns="91440" bIns="45720" rtlCol="0" anchor="t">
            <a:normAutofit/>
          </a:bodyPr>
          <a:lstStyle/>
          <a:p>
            <a:r>
              <a:rPr lang="en-US" dirty="0">
                <a:cs typeface="Calibri"/>
              </a:rPr>
              <a:t>Need to study a problem/issue to determine the root cause.</a:t>
            </a:r>
          </a:p>
          <a:p>
            <a:r>
              <a:rPr lang="en-US" dirty="0">
                <a:cs typeface="Calibri"/>
              </a:rPr>
              <a:t>Want to study all the possible reason why a process is beginning to have difficulties, problem, or breakdowns.</a:t>
            </a:r>
          </a:p>
          <a:p>
            <a:r>
              <a:rPr lang="en-US" dirty="0">
                <a:cs typeface="Calibri"/>
              </a:rPr>
              <a:t>Need to identify areas for data collection.</a:t>
            </a:r>
          </a:p>
          <a:p>
            <a:endParaRPr lang="en-US" dirty="0">
              <a:cs typeface="Calibri"/>
            </a:endParaRPr>
          </a:p>
        </p:txBody>
      </p:sp>
    </p:spTree>
    <p:extLst>
      <p:ext uri="{BB962C8B-B14F-4D97-AF65-F5344CB8AC3E}">
        <p14:creationId xmlns:p14="http://schemas.microsoft.com/office/powerpoint/2010/main" val="2890746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D3A8F-B5CB-4660-8D9F-CB4A7233C10A}"/>
              </a:ext>
            </a:extLst>
          </p:cNvPr>
          <p:cNvSpPr>
            <a:spLocks noGrp="1"/>
          </p:cNvSpPr>
          <p:nvPr>
            <p:ph type="title"/>
          </p:nvPr>
        </p:nvSpPr>
        <p:spPr/>
        <p:txBody>
          <a:bodyPr/>
          <a:lstStyle/>
          <a:p>
            <a:r>
              <a:rPr lang="en-US" dirty="0">
                <a:cs typeface="Calibri Light"/>
              </a:rPr>
              <a:t>How to draw cause and effect diagram?</a:t>
            </a:r>
            <a:endParaRPr lang="en-US" dirty="0"/>
          </a:p>
        </p:txBody>
      </p:sp>
      <p:sp>
        <p:nvSpPr>
          <p:cNvPr id="3" name="Content Placeholder 2">
            <a:extLst>
              <a:ext uri="{FF2B5EF4-FFF2-40B4-BE49-F238E27FC236}">
                <a16:creationId xmlns:a16="http://schemas.microsoft.com/office/drawing/2014/main" id="{B7206EFA-BFF9-45AA-933F-32E2269DEFD0}"/>
              </a:ext>
            </a:extLst>
          </p:cNvPr>
          <p:cNvSpPr>
            <a:spLocks noGrp="1"/>
          </p:cNvSpPr>
          <p:nvPr>
            <p:ph idx="1"/>
          </p:nvPr>
        </p:nvSpPr>
        <p:spPr/>
        <p:txBody>
          <a:bodyPr vert="horz" lIns="91440" tIns="45720" rIns="91440" bIns="45720" rtlCol="0" anchor="t">
            <a:normAutofit/>
          </a:bodyPr>
          <a:lstStyle/>
          <a:p>
            <a:r>
              <a:rPr lang="en-US" b="1" dirty="0">
                <a:cs typeface="Calibri"/>
              </a:rPr>
              <a:t>Step 1 :- </a:t>
            </a:r>
            <a:r>
              <a:rPr lang="en-US" dirty="0">
                <a:ea typeface="+mn-lt"/>
                <a:cs typeface="+mn-lt"/>
              </a:rPr>
              <a:t>To begin making a cause and effect diagram, write the main issue or problem to be analyzed in a box that is typically on the right edge of the page, halfway down the drawing area or page. A line called the "spine" or "backbone" should extend to the left starting from the edge of the main box.</a:t>
            </a:r>
          </a:p>
          <a:p>
            <a:endParaRPr lang="en-US" dirty="0">
              <a:ea typeface="+mn-lt"/>
              <a:cs typeface="+mn-lt"/>
            </a:endParaRPr>
          </a:p>
          <a:p>
            <a:endParaRPr lang="en-US" dirty="0">
              <a:ea typeface="+mn-lt"/>
              <a:cs typeface="+mn-lt"/>
            </a:endParaRPr>
          </a:p>
          <a:p>
            <a:endParaRPr lang="en-US" dirty="0">
              <a:ea typeface="+mn-lt"/>
              <a:cs typeface="+mn-lt"/>
            </a:endParaRPr>
          </a:p>
        </p:txBody>
      </p:sp>
      <p:pic>
        <p:nvPicPr>
          <p:cNvPr id="4" name="Picture 4">
            <a:extLst>
              <a:ext uri="{FF2B5EF4-FFF2-40B4-BE49-F238E27FC236}">
                <a16:creationId xmlns:a16="http://schemas.microsoft.com/office/drawing/2014/main" id="{A2475352-73BB-447E-A371-B9336B4C928B}"/>
              </a:ext>
            </a:extLst>
          </p:cNvPr>
          <p:cNvPicPr>
            <a:picLocks noChangeAspect="1"/>
          </p:cNvPicPr>
          <p:nvPr/>
        </p:nvPicPr>
        <p:blipFill>
          <a:blip r:embed="rId2"/>
          <a:stretch>
            <a:fillRect/>
          </a:stretch>
        </p:blipFill>
        <p:spPr>
          <a:xfrm>
            <a:off x="1947798" y="4051380"/>
            <a:ext cx="8484295" cy="1521404"/>
          </a:xfrm>
          <a:prstGeom prst="rect">
            <a:avLst/>
          </a:prstGeom>
        </p:spPr>
      </p:pic>
    </p:spTree>
    <p:extLst>
      <p:ext uri="{BB962C8B-B14F-4D97-AF65-F5344CB8AC3E}">
        <p14:creationId xmlns:p14="http://schemas.microsoft.com/office/powerpoint/2010/main" val="3671996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A40EB-AC8F-498F-81D6-BEA9CAE592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D45599-249E-4BE1-9551-C7816D5BADC3}"/>
              </a:ext>
            </a:extLst>
          </p:cNvPr>
          <p:cNvSpPr>
            <a:spLocks noGrp="1"/>
          </p:cNvSpPr>
          <p:nvPr>
            <p:ph idx="1"/>
          </p:nvPr>
        </p:nvSpPr>
        <p:spPr/>
        <p:txBody>
          <a:bodyPr vert="horz" lIns="91440" tIns="45720" rIns="91440" bIns="45720" rtlCol="0" anchor="t">
            <a:normAutofit/>
          </a:bodyPr>
          <a:lstStyle/>
          <a:p>
            <a:r>
              <a:rPr lang="en-US" b="1" dirty="0">
                <a:cs typeface="Calibri"/>
              </a:rPr>
              <a:t>Step 2 :- </a:t>
            </a:r>
            <a:r>
              <a:rPr lang="en-US" dirty="0">
                <a:cs typeface="Calibri"/>
              </a:rPr>
              <a:t>Identify all the broad areas of enquiry in which the cause and effect diagram being investigated may lie and angle branches off of the spine, each representing a cause or effect of the main issue.</a:t>
            </a:r>
            <a:endParaRPr lang="en-US" dirty="0"/>
          </a:p>
        </p:txBody>
      </p:sp>
      <p:pic>
        <p:nvPicPr>
          <p:cNvPr id="4" name="Picture 4" descr="Diagram&#10;&#10;Description automatically generated">
            <a:extLst>
              <a:ext uri="{FF2B5EF4-FFF2-40B4-BE49-F238E27FC236}">
                <a16:creationId xmlns:a16="http://schemas.microsoft.com/office/drawing/2014/main" id="{21059B3B-FD5F-4AAF-8645-AAB6EEB230BE}"/>
              </a:ext>
            </a:extLst>
          </p:cNvPr>
          <p:cNvPicPr>
            <a:picLocks noChangeAspect="1"/>
          </p:cNvPicPr>
          <p:nvPr/>
        </p:nvPicPr>
        <p:blipFill>
          <a:blip r:embed="rId2"/>
          <a:stretch>
            <a:fillRect/>
          </a:stretch>
        </p:blipFill>
        <p:spPr>
          <a:xfrm>
            <a:off x="2292262" y="3498046"/>
            <a:ext cx="6928981" cy="2022647"/>
          </a:xfrm>
          <a:prstGeom prst="rect">
            <a:avLst/>
          </a:prstGeom>
        </p:spPr>
      </p:pic>
    </p:spTree>
    <p:extLst>
      <p:ext uri="{BB962C8B-B14F-4D97-AF65-F5344CB8AC3E}">
        <p14:creationId xmlns:p14="http://schemas.microsoft.com/office/powerpoint/2010/main" val="561339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89A18-F0B0-465A-8321-CAA7A5020575}"/>
              </a:ext>
            </a:extLst>
          </p:cNvPr>
          <p:cNvSpPr>
            <a:spLocks noGrp="1"/>
          </p:cNvSpPr>
          <p:nvPr>
            <p:ph type="title"/>
          </p:nvPr>
        </p:nvSpPr>
        <p:spPr/>
        <p:txBody>
          <a:bodyPr/>
          <a:lstStyle/>
          <a:p>
            <a:r>
              <a:rPr lang="en-US" dirty="0">
                <a:ea typeface="+mj-lt"/>
                <a:cs typeface="+mj-lt"/>
              </a:rPr>
              <a:t>In the manufacturing industry, these are referred to as the 6Ms:</a:t>
            </a:r>
            <a:endParaRPr lang="en-US" dirty="0"/>
          </a:p>
        </p:txBody>
      </p:sp>
      <p:sp>
        <p:nvSpPr>
          <p:cNvPr id="3" name="Content Placeholder 2">
            <a:extLst>
              <a:ext uri="{FF2B5EF4-FFF2-40B4-BE49-F238E27FC236}">
                <a16:creationId xmlns:a16="http://schemas.microsoft.com/office/drawing/2014/main" id="{C2838936-0C0E-4DCA-B804-69367F9501B9}"/>
              </a:ext>
            </a:extLst>
          </p:cNvPr>
          <p:cNvSpPr>
            <a:spLocks noGrp="1"/>
          </p:cNvSpPr>
          <p:nvPr>
            <p:ph idx="1"/>
          </p:nvPr>
        </p:nvSpPr>
        <p:spPr/>
        <p:txBody>
          <a:bodyPr vert="horz" lIns="91440" tIns="45720" rIns="91440" bIns="45720" rtlCol="0" anchor="t">
            <a:normAutofit/>
          </a:bodyPr>
          <a:lstStyle/>
          <a:p>
            <a:r>
              <a:rPr lang="en-US" b="1" dirty="0">
                <a:ea typeface="+mn-lt"/>
                <a:cs typeface="+mn-lt"/>
              </a:rPr>
              <a:t>Methods.</a:t>
            </a:r>
            <a:r>
              <a:rPr lang="en-US" dirty="0">
                <a:ea typeface="+mn-lt"/>
                <a:cs typeface="+mn-lt"/>
              </a:rPr>
              <a:t> Are there well-written and appropriate training guidelines in place? Are certain policies or regulations causing slow-downs or creating unnecessary steps?</a:t>
            </a:r>
            <a:endParaRPr lang="en-US" dirty="0">
              <a:cs typeface="Calibri" panose="020F0502020204030204"/>
            </a:endParaRPr>
          </a:p>
          <a:p>
            <a:r>
              <a:rPr lang="en-US" b="1" dirty="0">
                <a:ea typeface="+mn-lt"/>
                <a:cs typeface="+mn-lt"/>
              </a:rPr>
              <a:t>Machines.</a:t>
            </a:r>
            <a:r>
              <a:rPr lang="en-US" dirty="0">
                <a:ea typeface="+mn-lt"/>
                <a:cs typeface="+mn-lt"/>
              </a:rPr>
              <a:t> Are there any maintenance issues with the tools used or the number of tools available?</a:t>
            </a:r>
            <a:endParaRPr lang="en-US" dirty="0"/>
          </a:p>
          <a:p>
            <a:r>
              <a:rPr lang="en-US" b="1" dirty="0">
                <a:ea typeface="+mn-lt"/>
                <a:cs typeface="+mn-lt"/>
              </a:rPr>
              <a:t>Materials.</a:t>
            </a:r>
            <a:r>
              <a:rPr lang="en-US" dirty="0">
                <a:ea typeface="+mn-lt"/>
                <a:cs typeface="+mn-lt"/>
              </a:rPr>
              <a:t> Are there any issues getting raw materials from suppliers? Any problems with transportation (timing) or with the quality of the supplies?</a:t>
            </a:r>
            <a:endParaRPr lang="en-US" dirty="0"/>
          </a:p>
          <a:p>
            <a:endParaRPr lang="en-US" dirty="0"/>
          </a:p>
          <a:p>
            <a:endParaRPr lang="en-US" dirty="0"/>
          </a:p>
          <a:p>
            <a:endParaRPr lang="en-US" dirty="0">
              <a:cs typeface="Calibri"/>
            </a:endParaRPr>
          </a:p>
        </p:txBody>
      </p:sp>
    </p:spTree>
    <p:extLst>
      <p:ext uri="{BB962C8B-B14F-4D97-AF65-F5344CB8AC3E}">
        <p14:creationId xmlns:p14="http://schemas.microsoft.com/office/powerpoint/2010/main" val="1355858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A4D246-0F0D-45A5-B828-082AA94EB4BE}"/>
              </a:ext>
            </a:extLst>
          </p:cNvPr>
          <p:cNvSpPr>
            <a:spLocks noGrp="1"/>
          </p:cNvSpPr>
          <p:nvPr>
            <p:ph idx="4294967295"/>
          </p:nvPr>
        </p:nvSpPr>
        <p:spPr>
          <a:xfrm>
            <a:off x="887261" y="1355899"/>
            <a:ext cx="10515600" cy="4351338"/>
          </a:xfrm>
        </p:spPr>
        <p:txBody>
          <a:bodyPr vert="horz" lIns="91440" tIns="45720" rIns="91440" bIns="45720" rtlCol="0" anchor="t">
            <a:normAutofit fontScale="92500"/>
          </a:bodyPr>
          <a:lstStyle/>
          <a:p>
            <a:r>
              <a:rPr lang="en-US" b="1" dirty="0">
                <a:cs typeface="Calibri"/>
              </a:rPr>
              <a:t>Measurements.</a:t>
            </a:r>
            <a:r>
              <a:rPr lang="en-US" dirty="0">
                <a:cs typeface="Calibri"/>
              </a:rPr>
              <a:t> Could there be errors in calculation or contamination that caused false readings? Could the way you measure be inconsistent in some way? Is your equipment regularly calibrated and maintained?</a:t>
            </a:r>
            <a:endParaRPr lang="en-US" b="1" dirty="0">
              <a:cs typeface="Calibri"/>
            </a:endParaRPr>
          </a:p>
          <a:p>
            <a:r>
              <a:rPr lang="en-US" b="1" dirty="0">
                <a:cs typeface="Calibri"/>
              </a:rPr>
              <a:t>Mother Nature/Environment.</a:t>
            </a:r>
            <a:r>
              <a:rPr lang="en-US" dirty="0">
                <a:cs typeface="Calibri"/>
              </a:rPr>
              <a:t> Is there too much moisture in the environment? Are temperatures too hot or too cold? Is there excessive dust or other contamination?</a:t>
            </a:r>
            <a:endParaRPr lang="en-US">
              <a:ea typeface="+mn-lt"/>
              <a:cs typeface="+mn-lt"/>
            </a:endParaRPr>
          </a:p>
          <a:p>
            <a:r>
              <a:rPr lang="en-US" b="1" dirty="0">
                <a:cs typeface="Calibri"/>
              </a:rPr>
              <a:t>Manpower/People.</a:t>
            </a:r>
            <a:r>
              <a:rPr lang="en-US" dirty="0">
                <a:cs typeface="Calibri"/>
              </a:rPr>
              <a:t> Do you have too little of your workforce devoted to a process? Are new people adequately trained? Is the training consistent? Are the right people with the right experience being hired or promoted? Is there a specific position creating a bottleneck or making frequent mistakes?</a:t>
            </a:r>
            <a:endParaRPr lang="en-US" dirty="0"/>
          </a:p>
        </p:txBody>
      </p:sp>
    </p:spTree>
    <p:extLst>
      <p:ext uri="{BB962C8B-B14F-4D97-AF65-F5344CB8AC3E}">
        <p14:creationId xmlns:p14="http://schemas.microsoft.com/office/powerpoint/2010/main" val="3011047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BD3F8-9ACB-4461-847C-012DB2CE7D1F}"/>
              </a:ext>
            </a:extLst>
          </p:cNvPr>
          <p:cNvSpPr>
            <a:spLocks noGrp="1"/>
          </p:cNvSpPr>
          <p:nvPr>
            <p:ph type="title"/>
          </p:nvPr>
        </p:nvSpPr>
        <p:spPr/>
        <p:txBody>
          <a:bodyPr/>
          <a:lstStyle/>
          <a:p>
            <a:r>
              <a:rPr lang="en-US" dirty="0">
                <a:cs typeface="Calibri Light"/>
              </a:rPr>
              <a:t>This is how the cause and effect look like after all this steps :</a:t>
            </a:r>
          </a:p>
        </p:txBody>
      </p:sp>
      <p:pic>
        <p:nvPicPr>
          <p:cNvPr id="4" name="Picture 4" descr="Diagram&#10;&#10;Description automatically generated">
            <a:extLst>
              <a:ext uri="{FF2B5EF4-FFF2-40B4-BE49-F238E27FC236}">
                <a16:creationId xmlns:a16="http://schemas.microsoft.com/office/drawing/2014/main" id="{3771E6E9-37AB-4F45-9026-055A128EB23D}"/>
              </a:ext>
            </a:extLst>
          </p:cNvPr>
          <p:cNvPicPr>
            <a:picLocks noGrp="1" noChangeAspect="1"/>
          </p:cNvPicPr>
          <p:nvPr>
            <p:ph idx="1"/>
          </p:nvPr>
        </p:nvPicPr>
        <p:blipFill>
          <a:blip r:embed="rId2"/>
          <a:stretch>
            <a:fillRect/>
          </a:stretch>
        </p:blipFill>
        <p:spPr>
          <a:xfrm>
            <a:off x="2214562" y="2348707"/>
            <a:ext cx="7762875" cy="3305175"/>
          </a:xfrm>
        </p:spPr>
      </p:pic>
    </p:spTree>
    <p:extLst>
      <p:ext uri="{BB962C8B-B14F-4D97-AF65-F5344CB8AC3E}">
        <p14:creationId xmlns:p14="http://schemas.microsoft.com/office/powerpoint/2010/main" val="17480385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Cause And Effect Diagram</vt:lpstr>
      <vt:lpstr>What is a Cause and Effect Diagram? </vt:lpstr>
      <vt:lpstr>History of cause and effect diagram </vt:lpstr>
      <vt:lpstr>Why to use cause and effect diagram?</vt:lpstr>
      <vt:lpstr>How to draw cause and effect diagram?</vt:lpstr>
      <vt:lpstr>PowerPoint Presentation</vt:lpstr>
      <vt:lpstr>In the manufacturing industry, these are referred to as the 6Ms:</vt:lpstr>
      <vt:lpstr>PowerPoint Presentation</vt:lpstr>
      <vt:lpstr>This is how the cause and effect look like after all this steps :</vt:lpstr>
      <vt:lpstr>Example of cause and effect diagram:-</vt:lpstr>
      <vt:lpstr>Benefits Of Cause and Effect Diagram :- </vt:lpstr>
      <vt:lpstr>Best practice in cause and effect diagram analysis: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332</cp:revision>
  <dcterms:created xsi:type="dcterms:W3CDTF">2021-11-06T05:24:51Z</dcterms:created>
  <dcterms:modified xsi:type="dcterms:W3CDTF">2021-11-07T11:08:29Z</dcterms:modified>
</cp:coreProperties>
</file>