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70" r:id="rId9"/>
    <p:sldId id="266" r:id="rId10"/>
    <p:sldId id="269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08:44:59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2146 24575,'2'-1'0,"1"1"0,-1 0 0,1-1 0,-1 1 0,0-1 0,1 0 0,-1 0 0,0 0 0,0 0 0,1 0 0,-1-1 0,0 1 0,3-3 0,9-6 0,749-486 0,-399 241 0,-251 184 0,160-72 0,787-297 0,-484 209 0,7 0 0,-297 119 0,-39 6-1365,-172 70-5461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08:45:0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954 146 24575,'-38'-3'0,"0"0"0,-51-13 0,45 8 0,-55-4 0,-218 9 0,295 0 0,0-1 0,0-1 0,0-1 0,0-1 0,-25-12 0,-50-14 0,58 21-1365,4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08:45:24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665 1 24575,'-4'1'0,"0"2"0,0-1 0,0 0 0,0 1 0,1 0 0,-1 0 0,1 0 0,0 0 0,0 0 0,0 1 0,0-1 0,0 1 0,-3 7 0,-8 7 0,-175 188 0,174-188 0,1 0 0,1 0 0,1 1 0,0 1 0,2 0 0,0 0 0,-13 43 0,11-30 0,-2-1 0,-19 34 0,-109 172 0,127-212-455,-1-1 0,-22 28 0,7-18-6371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9405-3C0F-B432-3151-8FD67146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15" y="1273354"/>
            <a:ext cx="7950333" cy="32803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Massachusetts General Hospital</a:t>
            </a:r>
            <a:br>
              <a:rPr lang="en-US" dirty="0"/>
            </a:br>
            <a:r>
              <a:rPr lang="en-US" sz="3600" dirty="0"/>
              <a:t>A Data-Driven Approach to Patient Care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8852F-E859-6819-A396-454BED773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Santanu Jha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62C66-B542-60E8-0C32-1975DB6F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79" y="224196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E626-0E02-36E7-5EE9-B1F2F453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Coverage for patients and who paid it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1113A-E2B9-5108-55B8-56E1EBBF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49" y="653448"/>
            <a:ext cx="6677957" cy="1543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1E818-910F-065D-7E7E-4E1BA97A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01" y="2355915"/>
            <a:ext cx="683990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A511-602D-30AD-5281-A613E2C4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and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13E96-C1B7-EFB4-40DA-402D78188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targeted interventions to reduce readmissions.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cost-saving measures.</a:t>
            </a:r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670F70-ABD5-74E1-EB4B-89172229B41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867912" y="1997840"/>
            <a:ext cx="39502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readmission rates indicate potential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procedure times but room for reducing average encounter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financial burden on uninsured patients.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2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05E5-E88F-678E-7A56-01FA42CA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3327816" cy="4601183"/>
          </a:xfrm>
        </p:spPr>
        <p:txBody>
          <a:bodyPr/>
          <a:lstStyle/>
          <a:p>
            <a:r>
              <a:rPr lang="en-US" sz="2800" b="1" dirty="0"/>
              <a:t>Strategic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D4D4-9160-AFA2-7BE9-6BAD79D2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 Readmissions</a:t>
            </a:r>
            <a:r>
              <a:rPr lang="en-US" dirty="0"/>
              <a:t>: Implement follow-up care programs and patient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 Procedure and Encounter Times</a:t>
            </a:r>
            <a:r>
              <a:rPr lang="en-US" dirty="0"/>
              <a:t>: Streamline operational processes and enhance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Management</a:t>
            </a:r>
            <a:r>
              <a:rPr lang="en-US" dirty="0"/>
              <a:t>: Explore financial assistance programs for uninsured patients and negotiate better insurance coverage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Patient Flow Management</a:t>
            </a:r>
            <a:r>
              <a:rPr lang="en-US" dirty="0"/>
              <a:t>: Adjust staffing and resources based on peak visit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75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7CC-09FA-EF9F-087F-5A6A5AF5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2170-A491-481C-B86E-25A33DED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comprehensive approach enabled Massachusetts General Hospital to gain valuable insights into patient care trends and financial performance, facilitating better decision-making and optimized healthcare delivery. The project provided a robust foundation for ongoing data analysis and informed strategic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597-A073-543C-9E80-B7941889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43" y="1982450"/>
            <a:ext cx="2834640" cy="2377440"/>
          </a:xfrm>
        </p:spPr>
        <p:txBody>
          <a:bodyPr/>
          <a:lstStyle/>
          <a:p>
            <a:r>
              <a:rPr lang="en-US" b="1" dirty="0"/>
              <a:t>Hospital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CDCA-75C2-6C0B-8E4A-8B7EF08D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Mission:</a:t>
            </a:r>
            <a:r>
              <a:rPr lang="en-US" dirty="0"/>
              <a:t> Providing high-quality, compassionate care to our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Services:</a:t>
            </a:r>
            <a:r>
              <a:rPr lang="en-US" dirty="0"/>
              <a:t> Comprehensive range of medical services including emergency care, inpatient care, outpatient services, and specialized treatments.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Facilities:</a:t>
            </a:r>
            <a:r>
              <a:rPr lang="en-US" dirty="0"/>
              <a:t> State-of-the-art medical equipment, experienced healthcare professionals, and patient-centered care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DDB4-4183-FB82-82CB-AE2AEFB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93" y="2240280"/>
            <a:ext cx="2834640" cy="2377440"/>
          </a:xfrm>
        </p:spPr>
        <p:txBody>
          <a:bodyPr/>
          <a:lstStyle/>
          <a:p>
            <a:r>
              <a:rPr lang="en-US" b="1" dirty="0"/>
              <a:t>Importance of Data-Driven Decision-Making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624-0E37-2B7B-90E5-00BA6872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Enhances Patient Care:</a:t>
            </a:r>
            <a:r>
              <a:rPr lang="en-US" dirty="0"/>
              <a:t> Data helps in identifying trends, improving treatment protocols, and optimizing patient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Efficiency:</a:t>
            </a:r>
            <a:r>
              <a:rPr lang="en-US" dirty="0"/>
              <a:t> Analyzing data streamlines processes, reduces costs, and improves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Strategic Planning:</a:t>
            </a:r>
            <a:r>
              <a:rPr lang="en-US" dirty="0"/>
              <a:t> Informed decisions for future growth, policy development, and service expansion.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2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42CD-AEE2-2A03-863E-C5B41E96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4" y="1865526"/>
            <a:ext cx="2834640" cy="2377440"/>
          </a:xfrm>
        </p:spPr>
        <p:txBody>
          <a:bodyPr/>
          <a:lstStyle/>
          <a:p>
            <a:r>
              <a:rPr lang="en-US" b="1" dirty="0"/>
              <a:t>Purpose of the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778-DE6B-70A9-D867-386C5C74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evaluate current operations and identify opportunities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</a:t>
            </a:r>
            <a:r>
              <a:rPr lang="en-US" dirty="0"/>
              <a:t> Assessing performance metrics, patient trends, and cost trends in services and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Outcome:</a:t>
            </a:r>
            <a:r>
              <a:rPr lang="en-US" dirty="0"/>
              <a:t> Recommendations for enhancing hospital performance and achieving strategic goals.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8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9B4-63DA-D384-3719-611F93CE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1EDF-5177-D06B-8F0F-A53E835B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27" y="4847787"/>
            <a:ext cx="7430033" cy="1147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E7037-F872-3A71-F18A-8DB5BADC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27" y="782775"/>
            <a:ext cx="7430034" cy="682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0E4C4-4238-2803-9355-2868842D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22" y="2376798"/>
            <a:ext cx="1952799" cy="1559089"/>
          </a:xfrm>
          <a:prstGeom prst="rect">
            <a:avLst/>
          </a:prstGeom>
        </p:spPr>
      </p:pic>
      <p:pic>
        <p:nvPicPr>
          <p:cNvPr id="10" name="Picture 9" descr="People holding hands">
            <a:extLst>
              <a:ext uri="{FF2B5EF4-FFF2-40B4-BE49-F238E27FC236}">
                <a16:creationId xmlns:a16="http://schemas.microsoft.com/office/drawing/2014/main" id="{39666E0F-B66D-C44D-0554-250D65D4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674" y="1791044"/>
            <a:ext cx="2653646" cy="2600793"/>
          </a:xfrm>
          <a:prstGeom prst="rect">
            <a:avLst/>
          </a:prstGeom>
        </p:spPr>
      </p:pic>
      <p:pic>
        <p:nvPicPr>
          <p:cNvPr id="12" name="Picture 11" descr="Large and small hands holding red heart">
            <a:extLst>
              <a:ext uri="{FF2B5EF4-FFF2-40B4-BE49-F238E27FC236}">
                <a16:creationId xmlns:a16="http://schemas.microsoft.com/office/drawing/2014/main" id="{E5DD4567-3DA4-1EB1-BC38-9E6AFE4BE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7269" y="1855946"/>
            <a:ext cx="2468291" cy="26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7354-73D8-5BB2-5817-3946DC29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Encounters and Procedures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F0388-82F3-A8E8-0225-C66A7F43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843" y="1866876"/>
            <a:ext cx="3278097" cy="31817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31F7A-A349-47D3-D5E3-AB27DEA1DC25}"/>
              </a:ext>
            </a:extLst>
          </p:cNvPr>
          <p:cNvSpPr txBox="1"/>
          <p:nvPr/>
        </p:nvSpPr>
        <p:spPr>
          <a:xfrm>
            <a:off x="3200401" y="390303"/>
            <a:ext cx="6985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in encounters and procedures in 2014.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Steady decline in recent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readmission rate has its impact on hospital resources.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0C061-DE42-9B8E-5A7E-B9A76D76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18" y="2601394"/>
            <a:ext cx="327809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6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4C77-452B-DA7E-D024-7753C7EF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Time in Hospital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FA279-1F20-854D-04A3-CC46F78F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8" y="1266714"/>
            <a:ext cx="870693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2199-E8A2-2713-4CF8-F5C0E04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Visit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05852-9034-D128-C498-ECD4FE45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49" y="4671794"/>
            <a:ext cx="6649378" cy="1981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60B13-C06D-C8E0-BED6-BD123226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1" y="369276"/>
            <a:ext cx="6706536" cy="36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E289-16BD-4F6C-9785-13144FCA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14" y="1708808"/>
            <a:ext cx="2834640" cy="2377440"/>
          </a:xfrm>
        </p:spPr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AD4AD9-DE2D-4040-34FF-8C7FC92F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50" y="667304"/>
            <a:ext cx="6611273" cy="5706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536298-832D-47FA-0BCC-9458429A6C2A}"/>
                  </a:ext>
                </a:extLst>
              </p14:cNvPr>
              <p14:cNvContentPartPr/>
              <p14:nvPr/>
            </p14:nvContentPartPr>
            <p14:xfrm>
              <a:off x="7329883" y="1700888"/>
              <a:ext cx="1580400" cy="77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536298-832D-47FA-0BCC-9458429A6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3763" y="1694768"/>
                <a:ext cx="15926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F39E8B-E0ED-AD77-393B-525F59AE7A53}"/>
                  </a:ext>
                </a:extLst>
              </p14:cNvPr>
              <p14:cNvContentPartPr/>
              <p14:nvPr/>
            </p14:nvContentPartPr>
            <p14:xfrm>
              <a:off x="8530483" y="1656608"/>
              <a:ext cx="343440" cy="52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F39E8B-E0ED-AD77-393B-525F59AE7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4363" y="1650488"/>
                <a:ext cx="355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2AEC3D-D73A-2906-C1E1-F562B8BB49A1}"/>
                  </a:ext>
                </a:extLst>
              </p14:cNvPr>
              <p14:cNvContentPartPr/>
              <p14:nvPr/>
            </p14:nvContentPartPr>
            <p14:xfrm>
              <a:off x="8664763" y="1708808"/>
              <a:ext cx="239400" cy="351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2AEC3D-D73A-2906-C1E1-F562B8BB4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8643" y="1702688"/>
                <a:ext cx="251640" cy="3639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BC91AD6-4662-7C70-1A49-C92BBC238DC7}"/>
              </a:ext>
            </a:extLst>
          </p:cNvPr>
          <p:cNvSpPr txBox="1"/>
          <p:nvPr/>
        </p:nvSpPr>
        <p:spPr>
          <a:xfrm>
            <a:off x="8844482" y="1009737"/>
            <a:ext cx="247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light grey part of the bar graph shows the  gross profit of the hospital.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812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</TotalTime>
  <Words>379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Massachusetts General Hospital A Data-Driven Approach to Patient Care</vt:lpstr>
      <vt:lpstr>Hospital Overview </vt:lpstr>
      <vt:lpstr>Importance of Data-Driven Decision-Making </vt:lpstr>
      <vt:lpstr>Purpose of the Analysis </vt:lpstr>
      <vt:lpstr>Key Metrics Overview</vt:lpstr>
      <vt:lpstr>Patient Encounters and Procedures</vt:lpstr>
      <vt:lpstr>Average Time in Hospital</vt:lpstr>
      <vt:lpstr>Patient Visit Trends</vt:lpstr>
      <vt:lpstr>Cost Analysis</vt:lpstr>
      <vt:lpstr>Insurance Coverage for patients and who paid it ?</vt:lpstr>
      <vt:lpstr>Key Findings and Insights</vt:lpstr>
      <vt:lpstr>Strategic Recommendations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Santanu Jha</dc:creator>
  <cp:lastModifiedBy>Santanu Jha</cp:lastModifiedBy>
  <cp:revision>2</cp:revision>
  <dcterms:created xsi:type="dcterms:W3CDTF">2024-07-15T08:03:35Z</dcterms:created>
  <dcterms:modified xsi:type="dcterms:W3CDTF">2024-07-15T08:56:05Z</dcterms:modified>
</cp:coreProperties>
</file>