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24D7-404B-0142-BC6C-7E63C50A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3522E-FE65-2A41-9B93-90538A2EB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3B32-1A05-E64F-BB15-3150D580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AB42-895A-2144-8A3E-5BC9AF62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9E48-BA64-8D43-8084-FF425F2C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E93-B229-6047-B0D7-A19E17E2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6682E-EAE8-F349-8001-94148AC4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F5E1-812A-3B4D-B99F-CBB052B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535B-F3B4-0D40-94DE-88EB5B71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234B-EBA2-AE41-BE8B-4D39830D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A5BC-101E-B541-9D4F-DFFBA2B31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A3DF7-C565-D54B-BACC-3910A1AE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F399-5F69-3448-B2C0-97E789C5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C0D4-C493-4F47-BFC5-F51CD850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C91C-558C-074B-BFD8-7740407A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A60B-A2B2-EE44-B32D-9BA797F6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7234-1250-E241-BD35-7717FCE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A66E-7913-164D-B6F1-66B20AEF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8591-5940-F54F-8DD7-5AEC00C5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0065-0972-F749-B324-5182D3E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AD2-02EA-E447-89FF-F88B5C55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8D3FF-AA97-E842-BBAD-03D24D97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75E1-A646-134A-979F-8C7EE1DA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6FC6-D844-D245-B81C-459DB85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1254-7D8A-0E46-AA30-D431F7EC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948-EC7F-9943-8EB9-402D1F0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58FF-78C9-6E48-B16E-7E99411E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1743-8042-BD49-B796-5331A5E5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0CE75-E503-AF43-AE00-8F249521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6EE0-3272-1C4C-90C3-AFA0EEA0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1F2B-65D8-F346-91E7-A984747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8A03-1BFA-C34A-806C-29979F2C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A9AF-6E2C-9F4C-AD26-80367290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D1E7-0D5F-B349-9F69-0EF4F571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7501F-F32A-E540-B54F-32ADC112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D1BDC-AF3E-7842-BD44-C38E278E7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34182-6C0E-2740-86BE-3DA6980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E352-1CF6-9040-B815-BC6660A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EFB03-D4EF-7545-9FC8-F14872E6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6709-EF71-DB44-86DB-4330721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80290-DF37-F64A-9ACC-293E54A4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50FAF-844B-A547-9228-0F458E7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7E1C8-E66C-D549-BBD7-F1706D7A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09C78-1706-8246-A334-368E52E5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30D76-4E2E-7142-8B5F-A272BEF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5469-DE9E-A34D-ADD1-79287C3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300-FA53-4A4F-B520-694CBB72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2D1D-1ECF-CC44-810E-27B55329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68F5-AB9C-0D40-8F3A-4F4A9271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C5BB-D0B5-244E-92BD-655CEE91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45CC-2612-B140-9965-1711A38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E848-F015-C144-ADA3-FE7E8FC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4A4E-6E00-244D-B6E8-52D4C852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BD304-0890-1A47-8E50-3D4067F3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BCBCC-88DF-D544-BEFA-0D8BD3501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F20F-E694-9E4D-B08E-49147F56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1F880-2ED9-D54B-9D54-196B2E6E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C46A-C6C2-994F-A3B2-B631E43E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601C1-8229-8842-9ECA-1C3BA761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2960-AA49-C944-B2DD-A053BDD8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29BB-C8B8-1849-AA01-6A306628E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310D-8DC7-B347-82A4-8F5C90EBF26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9F83-07FD-B144-BF9A-12C16AF5F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35AC-8252-8641-A242-311AF774E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alprocessingsociety.org/publications-resources/ieee-signal-processing-magaz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hyperlink" Target="https://docs.python.org/3/tutorial/appetit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wire.com/c/G88E525A7/feed" TargetMode="External"/><Relationship Id="rId2" Type="http://schemas.openxmlformats.org/officeDocument/2006/relationships/hyperlink" Target="https://courses.grainger.illinois.edu/ece401/fa202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BD34-A2C5-5C45-BD1C-16A7926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401 Lecture 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619F-6DEC-D346-B40F-55C78470A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 Hasegawa-Johnson</a:t>
            </a:r>
          </a:p>
          <a:p>
            <a:r>
              <a:rPr lang="en-US" dirty="0"/>
              <a:t>21 August 2023</a:t>
            </a:r>
          </a:p>
          <a:p>
            <a:r>
              <a:rPr lang="en-US" dirty="0"/>
              <a:t>These slides are in the public domain.  Re-use any portion in any way you like.</a:t>
            </a:r>
          </a:p>
        </p:txBody>
      </p:sp>
    </p:spTree>
    <p:extLst>
      <p:ext uri="{BB962C8B-B14F-4D97-AF65-F5344CB8AC3E}">
        <p14:creationId xmlns:p14="http://schemas.microsoft.com/office/powerpoint/2010/main" val="9501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Agriculture with solid fill">
            <a:extLst>
              <a:ext uri="{FF2B5EF4-FFF2-40B4-BE49-F238E27FC236}">
                <a16:creationId xmlns:a16="http://schemas.microsoft.com/office/drawing/2014/main" id="{919184B2-0844-A04E-ABF4-F5BE29CC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91" y="4535010"/>
            <a:ext cx="3317062" cy="232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50DA5-6B0F-5947-B089-17F11FD9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242AF599-11ED-5B4A-B4FF-842910F07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8038" y="3375581"/>
            <a:ext cx="2404848" cy="2404848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8B8EA49B-13F5-4444-A44A-C048BAC07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4987" y="4246732"/>
            <a:ext cx="1158747" cy="1158747"/>
          </a:xfrm>
          <a:prstGeom prst="rect">
            <a:avLst/>
          </a:prstGeom>
        </p:spPr>
      </p:pic>
      <p:pic>
        <p:nvPicPr>
          <p:cNvPr id="13" name="Graphic 12" descr="Television outline">
            <a:extLst>
              <a:ext uri="{FF2B5EF4-FFF2-40B4-BE49-F238E27FC236}">
                <a16:creationId xmlns:a16="http://schemas.microsoft.com/office/drawing/2014/main" id="{40779F5D-F2C4-0644-B86B-B3E5560BF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3056" y="3789532"/>
            <a:ext cx="2026508" cy="2026508"/>
          </a:xfrm>
          <a:prstGeom prst="rect">
            <a:avLst/>
          </a:prstGeom>
        </p:spPr>
      </p:pic>
      <p:pic>
        <p:nvPicPr>
          <p:cNvPr id="15" name="Graphic 14" descr="Remote control outline">
            <a:extLst>
              <a:ext uri="{FF2B5EF4-FFF2-40B4-BE49-F238E27FC236}">
                <a16:creationId xmlns:a16="http://schemas.microsoft.com/office/drawing/2014/main" id="{D1448C35-18C8-D641-BFB3-6A7858145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8038" y="3332332"/>
            <a:ext cx="914400" cy="914400"/>
          </a:xfrm>
          <a:prstGeom prst="rect">
            <a:avLst/>
          </a:prstGeom>
        </p:spPr>
      </p:pic>
      <p:pic>
        <p:nvPicPr>
          <p:cNvPr id="17" name="Graphic 16" descr="Astronaut female with solid fill">
            <a:extLst>
              <a:ext uri="{FF2B5EF4-FFF2-40B4-BE49-F238E27FC236}">
                <a16:creationId xmlns:a16="http://schemas.microsoft.com/office/drawing/2014/main" id="{80DE594C-0445-3E41-8568-BDEB42AFB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2691" y="834806"/>
            <a:ext cx="1371602" cy="1371602"/>
          </a:xfrm>
          <a:prstGeom prst="rect">
            <a:avLst/>
          </a:prstGeom>
        </p:spPr>
      </p:pic>
      <p:pic>
        <p:nvPicPr>
          <p:cNvPr id="19" name="Graphic 18" descr="Earth globe: Asia and Australia with solid fill">
            <a:extLst>
              <a:ext uri="{FF2B5EF4-FFF2-40B4-BE49-F238E27FC236}">
                <a16:creationId xmlns:a16="http://schemas.microsoft.com/office/drawing/2014/main" id="{34CEB78B-E717-D048-9179-A8DE5C95C5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95736" y="1696867"/>
            <a:ext cx="1414849" cy="1414849"/>
          </a:xfrm>
          <a:prstGeom prst="rect">
            <a:avLst/>
          </a:prstGeom>
        </p:spPr>
      </p:pic>
      <p:pic>
        <p:nvPicPr>
          <p:cNvPr id="23" name="Graphic 22" descr="Right And Left Brain with solid fill">
            <a:extLst>
              <a:ext uri="{FF2B5EF4-FFF2-40B4-BE49-F238E27FC236}">
                <a16:creationId xmlns:a16="http://schemas.microsoft.com/office/drawing/2014/main" id="{A69BA702-40A3-7040-90EA-2DB6B0FFA0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6636" y="1735945"/>
            <a:ext cx="914400" cy="914400"/>
          </a:xfrm>
          <a:prstGeom prst="rect">
            <a:avLst/>
          </a:prstGeom>
        </p:spPr>
      </p:pic>
      <p:pic>
        <p:nvPicPr>
          <p:cNvPr id="25" name="Graphic 24" descr="Sling outline">
            <a:extLst>
              <a:ext uri="{FF2B5EF4-FFF2-40B4-BE49-F238E27FC236}">
                <a16:creationId xmlns:a16="http://schemas.microsoft.com/office/drawing/2014/main" id="{F0505CCA-4E85-AA48-ACF1-8A1279E4C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6385" y="2385640"/>
            <a:ext cx="914400" cy="914400"/>
          </a:xfrm>
          <a:prstGeom prst="rect">
            <a:avLst/>
          </a:prstGeom>
        </p:spPr>
      </p:pic>
      <p:pic>
        <p:nvPicPr>
          <p:cNvPr id="27" name="Graphic 26" descr="Classroom with solid fill">
            <a:extLst>
              <a:ext uri="{FF2B5EF4-FFF2-40B4-BE49-F238E27FC236}">
                <a16:creationId xmlns:a16="http://schemas.microsoft.com/office/drawing/2014/main" id="{B81CF133-74DD-7B42-95EF-50555474AE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37889" y="2913282"/>
            <a:ext cx="914400" cy="914400"/>
          </a:xfrm>
          <a:prstGeom prst="rect">
            <a:avLst/>
          </a:prstGeom>
        </p:spPr>
      </p:pic>
      <p:pic>
        <p:nvPicPr>
          <p:cNvPr id="29" name="Graphic 28" descr="Take Off with solid fill">
            <a:extLst>
              <a:ext uri="{FF2B5EF4-FFF2-40B4-BE49-F238E27FC236}">
                <a16:creationId xmlns:a16="http://schemas.microsoft.com/office/drawing/2014/main" id="{B414CFE3-BA85-0148-BFD1-9DAFB83722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10800" y="1491348"/>
            <a:ext cx="914400" cy="914400"/>
          </a:xfrm>
          <a:prstGeom prst="rect">
            <a:avLst/>
          </a:prstGeom>
        </p:spPr>
      </p:pic>
      <p:pic>
        <p:nvPicPr>
          <p:cNvPr id="31" name="Graphic 30" descr="Tractor with solid fill">
            <a:extLst>
              <a:ext uri="{FF2B5EF4-FFF2-40B4-BE49-F238E27FC236}">
                <a16:creationId xmlns:a16="http://schemas.microsoft.com/office/drawing/2014/main" id="{E026CFFC-8024-6F43-AC5A-733805875B4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99092" y="5167312"/>
            <a:ext cx="914400" cy="914400"/>
          </a:xfrm>
          <a:prstGeom prst="rect">
            <a:avLst/>
          </a:prstGeom>
        </p:spPr>
      </p:pic>
      <p:pic>
        <p:nvPicPr>
          <p:cNvPr id="35" name="Graphic 34" descr="Submarine with solid fill">
            <a:extLst>
              <a:ext uri="{FF2B5EF4-FFF2-40B4-BE49-F238E27FC236}">
                <a16:creationId xmlns:a16="http://schemas.microsoft.com/office/drawing/2014/main" id="{76B34CDF-4470-CE40-8301-C9A89E9CB3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19034" y="5167312"/>
            <a:ext cx="914400" cy="914400"/>
          </a:xfrm>
          <a:prstGeom prst="rect">
            <a:avLst/>
          </a:prstGeom>
        </p:spPr>
      </p:pic>
      <p:pic>
        <p:nvPicPr>
          <p:cNvPr id="37" name="Graphic 36" descr="Seaweed outline">
            <a:extLst>
              <a:ext uri="{FF2B5EF4-FFF2-40B4-BE49-F238E27FC236}">
                <a16:creationId xmlns:a16="http://schemas.microsoft.com/office/drawing/2014/main" id="{F8446A83-8AE8-C240-8A4A-E818EEA333F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96600" y="5700110"/>
            <a:ext cx="914400" cy="914400"/>
          </a:xfrm>
          <a:prstGeom prst="rect">
            <a:avLst/>
          </a:prstGeom>
        </p:spPr>
      </p:pic>
      <p:pic>
        <p:nvPicPr>
          <p:cNvPr id="39" name="Graphic 38" descr="Seahorse with solid fill">
            <a:extLst>
              <a:ext uri="{FF2B5EF4-FFF2-40B4-BE49-F238E27FC236}">
                <a16:creationId xmlns:a16="http://schemas.microsoft.com/office/drawing/2014/main" id="{E867BE9E-AC3B-F343-B780-8A25CA73D4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13734" y="5712467"/>
            <a:ext cx="467626" cy="467626"/>
          </a:xfrm>
          <a:prstGeom prst="rect">
            <a:avLst/>
          </a:prstGeom>
        </p:spPr>
      </p:pic>
      <p:pic>
        <p:nvPicPr>
          <p:cNvPr id="41" name="Graphic 40" descr="Fish with solid fill">
            <a:extLst>
              <a:ext uri="{FF2B5EF4-FFF2-40B4-BE49-F238E27FC236}">
                <a16:creationId xmlns:a16="http://schemas.microsoft.com/office/drawing/2014/main" id="{2803C711-B38B-A849-9EDA-B7B56F803E0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08186" y="5808787"/>
            <a:ext cx="537510" cy="537510"/>
          </a:xfrm>
          <a:prstGeom prst="rect">
            <a:avLst/>
          </a:prstGeom>
        </p:spPr>
      </p:pic>
      <p:pic>
        <p:nvPicPr>
          <p:cNvPr id="42" name="Graphic 41" descr="Fish with solid fill">
            <a:extLst>
              <a:ext uri="{FF2B5EF4-FFF2-40B4-BE49-F238E27FC236}">
                <a16:creationId xmlns:a16="http://schemas.microsoft.com/office/drawing/2014/main" id="{20ACF924-7111-F448-B871-DAC42F2770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060586" y="5961187"/>
            <a:ext cx="537510" cy="537510"/>
          </a:xfrm>
          <a:prstGeom prst="rect">
            <a:avLst/>
          </a:prstGeom>
        </p:spPr>
      </p:pic>
      <p:pic>
        <p:nvPicPr>
          <p:cNvPr id="43" name="Graphic 42" descr="Fish with solid fill">
            <a:extLst>
              <a:ext uri="{FF2B5EF4-FFF2-40B4-BE49-F238E27FC236}">
                <a16:creationId xmlns:a16="http://schemas.microsoft.com/office/drawing/2014/main" id="{23475965-8CF3-D441-A851-14F1534A95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692734" y="6119945"/>
            <a:ext cx="537510" cy="537510"/>
          </a:xfrm>
          <a:prstGeom prst="rect">
            <a:avLst/>
          </a:prstGeom>
        </p:spPr>
      </p:pic>
      <p:pic>
        <p:nvPicPr>
          <p:cNvPr id="44" name="Graphic 43" descr="Fish with solid fill">
            <a:extLst>
              <a:ext uri="{FF2B5EF4-FFF2-40B4-BE49-F238E27FC236}">
                <a16:creationId xmlns:a16="http://schemas.microsoft.com/office/drawing/2014/main" id="{73E0C8D9-8792-3A48-9841-907203EC46A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57171" y="6357049"/>
            <a:ext cx="537510" cy="537510"/>
          </a:xfrm>
          <a:prstGeom prst="rect">
            <a:avLst/>
          </a:prstGeom>
        </p:spPr>
      </p:pic>
      <p:pic>
        <p:nvPicPr>
          <p:cNvPr id="45" name="Graphic 44" descr="Fish with solid fill">
            <a:extLst>
              <a:ext uri="{FF2B5EF4-FFF2-40B4-BE49-F238E27FC236}">
                <a16:creationId xmlns:a16="http://schemas.microsoft.com/office/drawing/2014/main" id="{2F98E70D-57ED-D84E-8E1E-90668D26BE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73075" y="6180093"/>
            <a:ext cx="537510" cy="5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FA41-9747-D343-B374-39B8E71F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17DD-89D8-7E47-B864-2B712BE6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 to browse, and informative: </a:t>
            </a:r>
            <a:r>
              <a:rPr lang="en-US" dirty="0">
                <a:hlinkClick r:id="rId2"/>
              </a:rPr>
              <a:t>IEEE Signal Processing Magazine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B4F2-5610-4344-8190-D2B3C3BD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4AB3-36CE-7B47-989F-E1B261BC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I’ll start with audio, because it’s easy to represent mathematically, and relatively easy to display &amp; understand.</a:t>
            </a:r>
          </a:p>
          <a:p>
            <a:r>
              <a:rPr lang="en-US" dirty="0"/>
              <a:t>There are three types of audio you need to know about:</a:t>
            </a:r>
          </a:p>
          <a:p>
            <a:pPr lvl="1"/>
            <a:r>
              <a:rPr lang="en-US" dirty="0"/>
              <a:t>Impulses – an impulse is an instantaneous spike.  Sounds like a click.</a:t>
            </a:r>
          </a:p>
          <a:p>
            <a:pPr lvl="1"/>
            <a:r>
              <a:rPr lang="en-US" dirty="0"/>
              <a:t>Sinusoids – sounds like a pure tone.</a:t>
            </a:r>
          </a:p>
          <a:p>
            <a:pPr lvl="1"/>
            <a:r>
              <a:rPr lang="en-US" dirty="0"/>
              <a:t>Noises – a random signal.  Exact value of the signal can’t be predicted, but its expected value </a:t>
            </a:r>
            <a:r>
              <a:rPr lang="en-US"/>
              <a:t>and variance </a:t>
            </a:r>
            <a:r>
              <a:rPr lang="en-US" dirty="0"/>
              <a:t>can be predicted. </a:t>
            </a:r>
          </a:p>
          <a:p>
            <a:pPr lvl="1"/>
            <a:endParaRPr lang="en-US" dirty="0"/>
          </a:p>
          <a:p>
            <a:r>
              <a:rPr lang="en-US" dirty="0"/>
              <a:t>This class will start out with sinusoids, then impulses, then noises.</a:t>
            </a:r>
          </a:p>
        </p:txBody>
      </p:sp>
    </p:spTree>
    <p:extLst>
      <p:ext uri="{BB962C8B-B14F-4D97-AF65-F5344CB8AC3E}">
        <p14:creationId xmlns:p14="http://schemas.microsoft.com/office/powerpoint/2010/main" val="14463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3A8-F8DC-0C4E-B7B1-60FF67F7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0B84-736D-9E49-B123-B20465BD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tool you need to understand is python.  If you have never used python, you will need to learn!  I recommend that you work through all of the examples in the standard tutorial, at least up through the end of section 5 “Data Structures:” </a:t>
            </a:r>
            <a:r>
              <a:rPr lang="en-US" dirty="0">
                <a:hlinkClick r:id="rId2"/>
              </a:rPr>
              <a:t>https://docs.python.org/3/tutorial/appetite.html</a:t>
            </a:r>
            <a:endParaRPr lang="en-US" dirty="0"/>
          </a:p>
          <a:p>
            <a:r>
              <a:rPr lang="en-US" dirty="0"/>
              <a:t>For now, I recommend that use </a:t>
            </a:r>
            <a:r>
              <a:rPr lang="en-US" dirty="0" err="1"/>
              <a:t>Jupyter</a:t>
            </a:r>
            <a:r>
              <a:rPr lang="en-US" dirty="0"/>
              <a:t>, which allows you to run the code in your web browser: </a:t>
            </a:r>
            <a:r>
              <a:rPr lang="en-US" dirty="0">
                <a:hlinkClick r:id="rId3"/>
              </a:rPr>
              <a:t>https://jupyter.org/</a:t>
            </a:r>
            <a:endParaRPr lang="en-US" dirty="0"/>
          </a:p>
          <a:p>
            <a:r>
              <a:rPr lang="en-US" dirty="0"/>
              <a:t>I run </a:t>
            </a:r>
            <a:r>
              <a:rPr lang="en-US" dirty="0" err="1"/>
              <a:t>Jupyter</a:t>
            </a:r>
            <a:r>
              <a:rPr lang="en-US" dirty="0"/>
              <a:t> using anaconda.  Anaconda is a company, but their individual license is still free.  It’s useful because, if you install using anaconda, many things just magically work.  But it’s no longer necessary; if you have any other version of python installed, you should be able to get </a:t>
            </a:r>
            <a:r>
              <a:rPr lang="en-US" dirty="0" err="1"/>
              <a:t>jupyter</a:t>
            </a:r>
            <a:r>
              <a:rPr lang="en-US" dirty="0"/>
              <a:t> using </a:t>
            </a:r>
            <a:r>
              <a:rPr lang="en-US" dirty="0">
                <a:highlight>
                  <a:srgbClr val="C0C0C0"/>
                </a:highlight>
              </a:rPr>
              <a:t>pip install </a:t>
            </a:r>
            <a:r>
              <a:rPr lang="en-US" dirty="0" err="1">
                <a:highlight>
                  <a:srgbClr val="C0C0C0"/>
                </a:highlight>
              </a:rPr>
              <a:t>jupyterlab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57B0-803E-F84E-A145-112E62EB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notebook_lec01.ipynb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1874-915C-614E-9A61-9F938320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now let’s run notebook_lec01.ipynb.  Here’s the procedure I use: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Unpack this zip file, including notebook_lec01.ipynb, into some directory on your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 window, and cd to that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jupyter</a:t>
            </a:r>
            <a:r>
              <a:rPr lang="en-US" dirty="0">
                <a:highlight>
                  <a:srgbClr val="C0C0C0"/>
                </a:highlight>
              </a:rPr>
              <a:t>-lab</a:t>
            </a:r>
            <a:r>
              <a:rPr lang="en-US" dirty="0"/>
              <a:t> in your terminal window.  That will start </a:t>
            </a:r>
            <a:r>
              <a:rPr lang="en-US" dirty="0" err="1"/>
              <a:t>Jupyter</a:t>
            </a:r>
            <a:r>
              <a:rPr lang="en-US" dirty="0"/>
              <a:t>, and open your web browser, so you can see and run the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20DD-2EBD-AE4F-BC78-638F4D6A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46D3-C3F2-0045-893C-872B5EFC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you’ve run notebook_lec01.ipynb, then you have three new audio files that you can open and explore.  I recommend that you download and try </a:t>
            </a:r>
            <a:r>
              <a:rPr lang="en-US" dirty="0" err="1"/>
              <a:t>Praat</a:t>
            </a:r>
            <a:r>
              <a:rPr lang="en-US" dirty="0"/>
              <a:t>.  Everything that’s possible in </a:t>
            </a:r>
            <a:r>
              <a:rPr lang="en-US" dirty="0" err="1"/>
              <a:t>Praat</a:t>
            </a:r>
            <a:r>
              <a:rPr lang="en-US" dirty="0"/>
              <a:t> is also possible in python, so installing </a:t>
            </a:r>
            <a:r>
              <a:rPr lang="en-US" dirty="0" err="1"/>
              <a:t>Praat</a:t>
            </a:r>
            <a:r>
              <a:rPr lang="en-US" dirty="0"/>
              <a:t> is not necessary, but some things are more convenient in </a:t>
            </a:r>
            <a:r>
              <a:rPr lang="en-US" dirty="0" err="1"/>
              <a:t>Praat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14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73A8-CD14-A74C-9129-8A670FA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will be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5CBA-A913-0645-9AB4-6CE11C21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let’s spend some time talking about how this course will be run.  All the details are available on the course web page: </a:t>
            </a:r>
            <a:r>
              <a:rPr lang="en-US" dirty="0">
                <a:hlinkClick r:id="rId2"/>
              </a:rPr>
              <a:t>https://courses.grainger.illinois.edu/ece401/fa2023/</a:t>
            </a:r>
            <a:endParaRPr lang="en-US" dirty="0"/>
          </a:p>
          <a:p>
            <a:r>
              <a:rPr lang="en-US" dirty="0"/>
              <a:t>In particular, I’ll use </a:t>
            </a:r>
            <a:r>
              <a:rPr lang="en-US" dirty="0" err="1"/>
              <a:t>CampusWire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https://campuswire.com/c/G88E525A7/feed</a:t>
            </a:r>
            <a:r>
              <a:rPr lang="en-US" dirty="0"/>
              <a:t> as a kind of online, always-on office hours.  You can’t join our course unless you have the passcode.  You should have received the passcode already by e-mail; if you haven’t, please let me know, and I’ll send it to you.</a:t>
            </a:r>
          </a:p>
          <a:p>
            <a:r>
              <a:rPr lang="en-US" dirty="0"/>
              <a:t>Particular note: you can’t receive credit for ECE 401 if you’ve already taken ECE 310.  If you have taken ECE 310, I recommend you transfer from ECE 401 to ECE 417.</a:t>
            </a:r>
          </a:p>
        </p:txBody>
      </p:sp>
    </p:spTree>
    <p:extLst>
      <p:ext uri="{BB962C8B-B14F-4D97-AF65-F5344CB8AC3E}">
        <p14:creationId xmlns:p14="http://schemas.microsoft.com/office/powerpoint/2010/main" val="18056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582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401 Lecture 1: Introduction</vt:lpstr>
      <vt:lpstr>Signal Processing</vt:lpstr>
      <vt:lpstr>Signal Processing</vt:lpstr>
      <vt:lpstr>Where to start</vt:lpstr>
      <vt:lpstr>Tools</vt:lpstr>
      <vt:lpstr>notebook_lec01.ipynb</vt:lpstr>
      <vt:lpstr>Praat</vt:lpstr>
      <vt:lpstr>How this course will be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401 Lecture 1: Introduction</dc:title>
  <dc:creator>Hasegawa-Johnson, Mark Allan</dc:creator>
  <cp:lastModifiedBy>Hasegawa-Johnson, Mark Allan</cp:lastModifiedBy>
  <cp:revision>7</cp:revision>
  <cp:lastPrinted>2021-08-16T15:49:51Z</cp:lastPrinted>
  <dcterms:created xsi:type="dcterms:W3CDTF">2021-08-16T15:19:48Z</dcterms:created>
  <dcterms:modified xsi:type="dcterms:W3CDTF">2023-08-14T22:52:48Z</dcterms:modified>
</cp:coreProperties>
</file>