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72" r:id="rId7"/>
    <p:sldId id="273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75" r:id="rId17"/>
    <p:sldId id="284" r:id="rId18"/>
    <p:sldId id="285" r:id="rId19"/>
    <p:sldId id="287" r:id="rId20"/>
    <p:sldId id="286" r:id="rId21"/>
    <p:sldId id="288" r:id="rId22"/>
    <p:sldId id="289" r:id="rId23"/>
    <p:sldId id="290" r:id="rId24"/>
    <p:sldId id="291" r:id="rId25"/>
    <p:sldId id="261" r:id="rId26"/>
    <p:sldId id="294" r:id="rId27"/>
    <p:sldId id="264" r:id="rId28"/>
    <p:sldId id="266" r:id="rId29"/>
    <p:sldId id="267" r:id="rId30"/>
    <p:sldId id="293" r:id="rId31"/>
    <p:sldId id="292" r:id="rId32"/>
    <p:sldId id="268" r:id="rId33"/>
    <p:sldId id="269" r:id="rId34"/>
    <p:sldId id="270" r:id="rId35"/>
    <p:sldId id="271" r:id="rId36"/>
    <p:sldId id="29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E024-063E-F247-9D09-41861A298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54221-F335-7B40-8AF0-2C40F1511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83646-BFCA-BD44-A33D-1CB8950A6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424C-30BA-CF42-8AEC-C0BF5A9ABFAA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F8D34-29CF-A24D-9710-010E4819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5F202-7738-454F-93C4-7BEFB49A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9D26-C4C8-6744-A7F6-3DED485C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4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CB2EA-BBE5-E547-B1AD-A199647F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A5A87-073B-6844-B7AF-0A04F3216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7828C-F000-2943-9536-994E016BC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424C-30BA-CF42-8AEC-C0BF5A9ABFAA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71B10-F9E0-E941-82D8-DF56221B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CF38C-8ABC-5646-9407-61491098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9D26-C4C8-6744-A7F6-3DED485C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4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460D2F-FD4B-E84E-9869-DC8FD2AB5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8D36A-EBC1-3E4C-8DAB-54F894694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CAEC2-9D74-AA46-B8C8-1BAC9EC63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424C-30BA-CF42-8AEC-C0BF5A9ABFAA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A5DF5-47E6-9941-93A7-1885CBA3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4CE19-D511-F440-A592-EAF46372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9D26-C4C8-6744-A7F6-3DED485C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2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C95C-7275-D64B-AE62-4791E78C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B8F7-F7EC-044E-B95C-B271C4273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DEB2C-B061-AD47-BD09-EC0B1304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424C-30BA-CF42-8AEC-C0BF5A9ABFAA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258DE-D8B1-9F42-B14A-0C412CF05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DCF53-2F73-ED43-998B-E7C0C483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9D26-C4C8-6744-A7F6-3DED485C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4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48179-5228-804E-ADE4-3EACACC02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4D11A-CA5D-EC46-B4F3-273599EC5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737E8-52F3-9444-A397-4E15ADFA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424C-30BA-CF42-8AEC-C0BF5A9ABFAA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E71DD-4F1B-F04D-AE9D-BC7B17848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A1C3F-8F1F-944E-A469-F103825E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9D26-C4C8-6744-A7F6-3DED485C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1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AB0A-14A0-C14E-A90F-ADC01350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7C939-DB45-1E4A-B378-A60D029D4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302C3-C151-2844-8980-35DAC457D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4A9B3-7237-BB4D-8919-AA61A98B9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424C-30BA-CF42-8AEC-C0BF5A9ABFAA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6D0B4-53D3-AC48-968B-B33674AB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DB72A-6802-ED4F-9059-DBC6EE29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9D26-C4C8-6744-A7F6-3DED485C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8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F254-0B1E-B040-A7DD-F60291201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77488-6DFD-084A-B9D8-FC692F39B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DA8B0-5118-F740-81BE-B19AA15CA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4F612-3074-244D-AE11-0EB6349BB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1A2994-19D9-5448-BE92-282845B31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A892AB-E5E9-9745-B66A-9D3856FE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424C-30BA-CF42-8AEC-C0BF5A9ABFAA}" type="datetimeFigureOut">
              <a:rPr lang="en-US" smtClean="0"/>
              <a:t>8/19/21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5B3FFF-C17C-E34D-AA16-C45161AC2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049A4-6DA9-EF40-A226-A5E60373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9D26-C4C8-6744-A7F6-3DED485C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6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DED0-4C49-D64A-B730-BBD34D86B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A1BA4-5834-004F-B158-62026D9A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424C-30BA-CF42-8AEC-C0BF5A9ABFAA}" type="datetimeFigureOut">
              <a:rPr lang="en-US" smtClean="0"/>
              <a:t>8/19/21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5470A-3625-974B-8D58-8C9DFA269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389C9-8756-9845-832F-18328DF9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9D26-C4C8-6744-A7F6-3DED485C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3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0734A5-729D-E84D-B36B-AB05E9FD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424C-30BA-CF42-8AEC-C0BF5A9ABFAA}" type="datetimeFigureOut">
              <a:rPr lang="en-US" smtClean="0"/>
              <a:t>8/19/21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A6A62-9EEC-044C-9601-69523384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8E6C2-1774-3B4E-9DE5-BD18680B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9D26-C4C8-6744-A7F6-3DED485C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3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27B91-31BF-FA48-B1BF-5047EDF4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971A0-EB47-7549-8A2D-636A8E73D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A04FB-F7C3-CD45-9455-6AD6473AE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DFFCC-8B30-0343-8FA7-0E8B5CF4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424C-30BA-CF42-8AEC-C0BF5A9ABFAA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B8423-E1BE-C743-BE37-49B7F2F95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D2343-64A4-2047-9D33-8717B87B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9D26-C4C8-6744-A7F6-3DED485C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5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EB23-2CB6-E342-9CD9-C34E0466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D1712C-67D2-D943-8809-FC15E9648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9EDA1-AB29-0041-806C-290774BC9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34AD6-A0DA-5943-9871-2E81A159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424C-30BA-CF42-8AEC-C0BF5A9ABFAA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50B61-7E59-1248-A846-0369D28E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F5009-2752-8D41-A0E7-43F2C397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9D26-C4C8-6744-A7F6-3DED485C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2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8D0F15-C81F-8646-96CE-0FEEBD151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0677B-3A62-664A-8B2B-B6089166F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98D8A-C37B-4C44-8A5B-C528585A4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0424C-30BA-CF42-8AEC-C0BF5A9ABFAA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1D49F-E35B-5A45-8864-606BA5A4D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68674-96B2-D041-9BA0-D3E1FC8ED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59D26-C4C8-6744-A7F6-3DED485C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3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53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4D45-BB2D-9D47-909E-0D5A55F12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Lecture 3: </a:t>
            </a:r>
            <a:r>
              <a:rPr lang="en-US" dirty="0"/>
              <a:t>LPC speech synthesis and autocorrelation-based pitch tracking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8A5BF-75E2-6C4C-92FD-2CF40FF8D1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ECE 417, Multimedia Signal Processing</a:t>
            </a:r>
          </a:p>
          <a:p>
            <a:r>
              <a:rPr lang="en-US" dirty="0"/>
              <a:t>Fall, 2021</a:t>
            </a:r>
          </a:p>
        </p:txBody>
      </p:sp>
    </p:spTree>
    <p:extLst>
      <p:ext uri="{BB962C8B-B14F-4D97-AF65-F5344CB8AC3E}">
        <p14:creationId xmlns:p14="http://schemas.microsoft.com/office/powerpoint/2010/main" val="2361875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2E4CFBED-6440-444C-A2C7-B11AA98D62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553088" y="1324762"/>
            <a:ext cx="5181600" cy="3886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508855-E776-BB44-B8DF-ACF5335B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 #2: the first pulse is not at n=0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9DB167-0145-D048-8E06-40AA4794D3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985828" y="1329525"/>
            <a:ext cx="5181600" cy="3886200"/>
          </a:xfr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5B6C1F86-D4AE-F646-B3C9-F98C87CF8E10}"/>
              </a:ext>
            </a:extLst>
          </p:cNvPr>
          <p:cNvSpPr/>
          <p:nvPr/>
        </p:nvSpPr>
        <p:spPr>
          <a:xfrm rot="5400000">
            <a:off x="6194417" y="4008430"/>
            <a:ext cx="631834" cy="2809881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59CEC5-3686-554B-8BB5-7D653514A9D1}"/>
                  </a:ext>
                </a:extLst>
              </p:cNvPr>
              <p:cNvSpPr txBox="1"/>
              <p:nvPr/>
            </p:nvSpPr>
            <p:spPr>
              <a:xfrm>
                <a:off x="1871665" y="5668951"/>
                <a:ext cx="9290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Pitch period = 80 samples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first pulse in frame 31 can’t occur until the 70</a:t>
                </a:r>
                <a:r>
                  <a:rPr lang="en-US" baseline="30000" dirty="0"/>
                  <a:t>th</a:t>
                </a:r>
                <a:r>
                  <a:rPr lang="en-US" dirty="0"/>
                  <a:t> sample of the frame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59CEC5-3686-554B-8BB5-7D653514A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665" y="5668951"/>
                <a:ext cx="9290877" cy="369332"/>
              </a:xfrm>
              <a:prstGeom prst="rect">
                <a:avLst/>
              </a:prstGeom>
              <a:blipFill>
                <a:blip r:embed="rId3"/>
                <a:stretch>
                  <a:fillRect l="-409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DE98D0B-17F4-7941-A018-0B63979F0659}"/>
              </a:ext>
            </a:extLst>
          </p:cNvPr>
          <p:cNvSpPr txBox="1"/>
          <p:nvPr/>
        </p:nvSpPr>
        <p:spPr>
          <a:xfrm>
            <a:off x="4438651" y="1549385"/>
            <a:ext cx="34176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141937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38FD-98B7-1041-BAC1-3C44DE2B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mechanism for keeping track of pitch phase from one frame to the next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F2554-0BC7-BE4D-B4C7-592E9E74F5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Start out, at the beginning of the speech, with a pitch phase equal to zero,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every sample thereafter:</a:t>
                </a:r>
              </a:p>
              <a:p>
                <a:pPr lvl="1"/>
                <a:r>
                  <a:rPr lang="en-US" dirty="0"/>
                  <a:t>If the sample is unvoiced (P[n]=0), don’t increment the pitch phase</a:t>
                </a:r>
              </a:p>
              <a:p>
                <a:pPr lvl="1"/>
                <a:r>
                  <a:rPr lang="en-US" dirty="0"/>
                  <a:t>If the sample is voiced (P[n]&gt;0), then increment the pitch phase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Every time the phase passes a multiple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output a pitch pulse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rad>
                              </m:e>
                              <m:e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𝑒𝑙𝑠𝑒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F2554-0BC7-BE4D-B4C7-592E9E74F5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7836" b="-11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453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2E4CFBED-6440-444C-A2C7-B11AA98D62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81574" y="4010042"/>
            <a:ext cx="5181600" cy="278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9508855-E776-BB44-B8DF-ACF5335BA80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50823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The pitch phase method: generate an excitation pulse whenever pitch phase crosses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-level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9508855-E776-BB44-B8DF-ACF5335BA8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50823"/>
                <a:ext cx="10515600" cy="1325563"/>
              </a:xfrm>
              <a:blipFill>
                <a:blip r:embed="rId3"/>
                <a:stretch>
                  <a:fillRect l="-2051" t="-6667" b="-15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9DB167-0145-D048-8E06-40AA4794D3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985828" y="4043371"/>
            <a:ext cx="5181600" cy="278685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E98D0B-17F4-7941-A018-0B63979F0659}"/>
              </a:ext>
            </a:extLst>
          </p:cNvPr>
          <p:cNvSpPr txBox="1"/>
          <p:nvPr/>
        </p:nvSpPr>
        <p:spPr>
          <a:xfrm>
            <a:off x="4438651" y="4149723"/>
            <a:ext cx="34176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30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4EA70A-8A95-784C-99EE-86B883426703}"/>
              </a:ext>
            </a:extLst>
          </p:cNvPr>
          <p:cNvCxnSpPr>
            <a:cxnSpLocks/>
          </p:cNvCxnSpPr>
          <p:nvPr/>
        </p:nvCxnSpPr>
        <p:spPr>
          <a:xfrm>
            <a:off x="1614481" y="1914507"/>
            <a:ext cx="0" cy="227172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290BB6-6B9B-9A4A-A897-B91D4D480F4B}"/>
              </a:ext>
            </a:extLst>
          </p:cNvPr>
          <p:cNvCxnSpPr>
            <a:cxnSpLocks/>
          </p:cNvCxnSpPr>
          <p:nvPr/>
        </p:nvCxnSpPr>
        <p:spPr>
          <a:xfrm flipH="1">
            <a:off x="1414458" y="3914771"/>
            <a:ext cx="8630683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E972D5-B7DD-F546-BE01-42393D921E5C}"/>
              </a:ext>
            </a:extLst>
          </p:cNvPr>
          <p:cNvCxnSpPr>
            <a:cxnSpLocks/>
          </p:cNvCxnSpPr>
          <p:nvPr/>
        </p:nvCxnSpPr>
        <p:spPr>
          <a:xfrm flipH="1">
            <a:off x="1609723" y="2990840"/>
            <a:ext cx="4120076" cy="747717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C1EC5F-7B91-594B-B75F-05525CBB977C}"/>
              </a:ext>
            </a:extLst>
          </p:cNvPr>
          <p:cNvCxnSpPr>
            <a:cxnSpLocks/>
          </p:cNvCxnSpPr>
          <p:nvPr/>
        </p:nvCxnSpPr>
        <p:spPr>
          <a:xfrm flipH="1">
            <a:off x="5729799" y="2014538"/>
            <a:ext cx="5042976" cy="973916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8E500F0-F717-D941-8A73-45C3AAECA249}"/>
              </a:ext>
            </a:extLst>
          </p:cNvPr>
          <p:cNvSpPr txBox="1"/>
          <p:nvPr/>
        </p:nvSpPr>
        <p:spPr>
          <a:xfrm>
            <a:off x="10045141" y="3867148"/>
            <a:ext cx="191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Sample Number, 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9436E8-5C44-0145-B749-83ED3CB8EEB9}"/>
                  </a:ext>
                </a:extLst>
              </p:cNvPr>
              <p:cNvSpPr txBox="1"/>
              <p:nvPr/>
            </p:nvSpPr>
            <p:spPr>
              <a:xfrm>
                <a:off x="926709" y="1533512"/>
                <a:ext cx="7909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Phase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9436E8-5C44-0145-B749-83ED3CB8E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09" y="1533512"/>
                <a:ext cx="790922" cy="646331"/>
              </a:xfrm>
              <a:prstGeom prst="rect">
                <a:avLst/>
              </a:prstGeom>
              <a:blipFill>
                <a:blip r:embed="rId4"/>
                <a:stretch>
                  <a:fillRect t="-3846" r="-6349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4CDCDE3-681C-D143-8E04-FF19E101A28D}"/>
              </a:ext>
            </a:extLst>
          </p:cNvPr>
          <p:cNvCxnSpPr>
            <a:cxnSpLocks/>
          </p:cNvCxnSpPr>
          <p:nvPr/>
        </p:nvCxnSpPr>
        <p:spPr>
          <a:xfrm flipH="1">
            <a:off x="1609722" y="3314696"/>
            <a:ext cx="8435419" cy="128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3EF7B32-ECCC-2149-8C86-0EF722B86CF5}"/>
              </a:ext>
            </a:extLst>
          </p:cNvPr>
          <p:cNvCxnSpPr>
            <a:cxnSpLocks/>
          </p:cNvCxnSpPr>
          <p:nvPr/>
        </p:nvCxnSpPr>
        <p:spPr>
          <a:xfrm flipH="1">
            <a:off x="1604956" y="3009891"/>
            <a:ext cx="8435419" cy="128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436A1D-EF62-7240-9F52-3B2690336FAE}"/>
              </a:ext>
            </a:extLst>
          </p:cNvPr>
          <p:cNvCxnSpPr>
            <a:cxnSpLocks/>
          </p:cNvCxnSpPr>
          <p:nvPr/>
        </p:nvCxnSpPr>
        <p:spPr>
          <a:xfrm flipH="1">
            <a:off x="1614477" y="2633650"/>
            <a:ext cx="8435419" cy="128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1CFED5C-D540-1B40-918F-CDC91D380829}"/>
              </a:ext>
            </a:extLst>
          </p:cNvPr>
          <p:cNvCxnSpPr>
            <a:cxnSpLocks/>
          </p:cNvCxnSpPr>
          <p:nvPr/>
        </p:nvCxnSpPr>
        <p:spPr>
          <a:xfrm flipH="1">
            <a:off x="1595423" y="2314557"/>
            <a:ext cx="8435419" cy="128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B8C6775-69DA-3841-9DA6-28FF2F2E8E16}"/>
              </a:ext>
            </a:extLst>
          </p:cNvPr>
          <p:cNvCxnSpPr>
            <a:cxnSpLocks/>
          </p:cNvCxnSpPr>
          <p:nvPr/>
        </p:nvCxnSpPr>
        <p:spPr>
          <a:xfrm>
            <a:off x="3371852" y="3429000"/>
            <a:ext cx="0" cy="720723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DFE25BC-2586-BE49-967E-88AD742796BC}"/>
              </a:ext>
            </a:extLst>
          </p:cNvPr>
          <p:cNvCxnSpPr>
            <a:cxnSpLocks/>
          </p:cNvCxnSpPr>
          <p:nvPr/>
        </p:nvCxnSpPr>
        <p:spPr>
          <a:xfrm>
            <a:off x="5053022" y="3138479"/>
            <a:ext cx="0" cy="1006478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8E7B6A-95B6-8F4B-912F-7E2F3C635863}"/>
              </a:ext>
            </a:extLst>
          </p:cNvPr>
          <p:cNvCxnSpPr>
            <a:cxnSpLocks/>
          </p:cNvCxnSpPr>
          <p:nvPr/>
        </p:nvCxnSpPr>
        <p:spPr>
          <a:xfrm>
            <a:off x="7348553" y="2762238"/>
            <a:ext cx="0" cy="1377951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6616E4-D79E-9345-8C1B-E870D36DB556}"/>
              </a:ext>
            </a:extLst>
          </p:cNvPr>
          <p:cNvCxnSpPr>
            <a:cxnSpLocks/>
          </p:cNvCxnSpPr>
          <p:nvPr/>
        </p:nvCxnSpPr>
        <p:spPr>
          <a:xfrm>
            <a:off x="9044008" y="2314557"/>
            <a:ext cx="0" cy="1835152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9212BCA-0892-A54B-89F3-4E5B7B02CA0D}"/>
                  </a:ext>
                </a:extLst>
              </p:cNvPr>
              <p:cNvSpPr/>
              <p:nvPr/>
            </p:nvSpPr>
            <p:spPr>
              <a:xfrm>
                <a:off x="9475942" y="1801290"/>
                <a:ext cx="6982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9212BCA-0892-A54B-89F3-4E5B7B02CA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942" y="1801290"/>
                <a:ext cx="69820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5686DDE-5D87-B341-BDD0-E5246C5AE845}"/>
                  </a:ext>
                </a:extLst>
              </p:cNvPr>
              <p:cNvSpPr/>
              <p:nvPr/>
            </p:nvSpPr>
            <p:spPr>
              <a:xfrm>
                <a:off x="1184768" y="3244334"/>
                <a:ext cx="5069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5686DDE-5D87-B341-BDD0-E5246C5AE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768" y="3244334"/>
                <a:ext cx="50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BD5C8F7-19A9-524D-BF78-8073B252ECDB}"/>
                  </a:ext>
                </a:extLst>
              </p:cNvPr>
              <p:cNvSpPr/>
              <p:nvPr/>
            </p:nvSpPr>
            <p:spPr>
              <a:xfrm>
                <a:off x="1194291" y="2953818"/>
                <a:ext cx="5069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BD5C8F7-19A9-524D-BF78-8073B252EC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291" y="2953818"/>
                <a:ext cx="50699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662AF87-E605-A44B-806F-67A414EE72BA}"/>
                  </a:ext>
                </a:extLst>
              </p:cNvPr>
              <p:cNvSpPr/>
              <p:nvPr/>
            </p:nvSpPr>
            <p:spPr>
              <a:xfrm>
                <a:off x="1189524" y="2577575"/>
                <a:ext cx="5069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662AF87-E605-A44B-806F-67A414EE72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524" y="2577575"/>
                <a:ext cx="50699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FE37A4A-CBE8-6C45-BC01-6F4821047CAC}"/>
                  </a:ext>
                </a:extLst>
              </p:cNvPr>
              <p:cNvSpPr/>
              <p:nvPr/>
            </p:nvSpPr>
            <p:spPr>
              <a:xfrm>
                <a:off x="1184760" y="2244193"/>
                <a:ext cx="5069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FE37A4A-CBE8-6C45-BC01-6F4821047C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760" y="2244193"/>
                <a:ext cx="50699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EA284F-83EB-2E4D-AD39-E4DD884B45BF}"/>
                  </a:ext>
                </a:extLst>
              </p:cNvPr>
              <p:cNvSpPr/>
              <p:nvPr/>
            </p:nvSpPr>
            <p:spPr>
              <a:xfrm>
                <a:off x="1853694" y="4587366"/>
                <a:ext cx="6550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EA284F-83EB-2E4D-AD39-E4DD884B45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694" y="4587366"/>
                <a:ext cx="6550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127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2E2A-81BC-2141-B224-B54333EF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57227-6210-8944-AF3C-7A24EDEFE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LPC-10 speech synthesis model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LPC-10 excitation model: white noise, pulse train</a:t>
            </a:r>
          </a:p>
          <a:p>
            <a:r>
              <a:rPr lang="en-US" dirty="0"/>
              <a:t>Linear predictive coding: how to find the coefficients</a:t>
            </a:r>
          </a:p>
          <a:p>
            <a:r>
              <a:rPr lang="en-US" dirty="0"/>
              <a:t>Linear predictive coding: how to make sure the coefficients are stable</a:t>
            </a:r>
          </a:p>
          <a:p>
            <a:r>
              <a:rPr lang="en-US" dirty="0"/>
              <a:t>Autocorrelation-based pitch tracking</a:t>
            </a:r>
          </a:p>
          <a:p>
            <a:r>
              <a:rPr lang="en-US" dirty="0"/>
              <a:t>Inter-frame interpolation of pitch and energy contours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37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8CA0-EE8F-7D42-A97D-1541177AD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is predictable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EC9A69-5677-DD45-AA78-32251EC794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7031DF0-226D-0E41-910A-0FCB1866CA9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Speech is not just white noise and pulse train.  In fact, each sample is highly predictable from previous samples.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]≈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 fact, the pitch pulses are the only major exception to this predictability!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7031DF0-226D-0E41-910A-0FCB1866C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711" t="-2924" b="-10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9B598D-9B04-0445-8BD7-F83DA6D9480E}"/>
              </a:ext>
            </a:extLst>
          </p:cNvPr>
          <p:cNvCxnSpPr>
            <a:cxnSpLocks/>
          </p:cNvCxnSpPr>
          <p:nvPr/>
        </p:nvCxnSpPr>
        <p:spPr>
          <a:xfrm flipH="1" flipV="1">
            <a:off x="2028825" y="5343525"/>
            <a:ext cx="4414838" cy="600869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B249F1-40DD-CF4B-849A-F8C3C490A402}"/>
              </a:ext>
            </a:extLst>
          </p:cNvPr>
          <p:cNvCxnSpPr>
            <a:cxnSpLocks/>
          </p:cNvCxnSpPr>
          <p:nvPr/>
        </p:nvCxnSpPr>
        <p:spPr>
          <a:xfrm flipH="1" flipV="1">
            <a:off x="3114675" y="5343525"/>
            <a:ext cx="3328988" cy="600869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935375-48E5-6843-932E-8A01408C51CC}"/>
              </a:ext>
            </a:extLst>
          </p:cNvPr>
          <p:cNvCxnSpPr>
            <a:cxnSpLocks/>
          </p:cNvCxnSpPr>
          <p:nvPr/>
        </p:nvCxnSpPr>
        <p:spPr>
          <a:xfrm flipH="1" flipV="1">
            <a:off x="4236245" y="5208589"/>
            <a:ext cx="2207418" cy="735805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E60804-2DD6-9D40-995A-2AB8D7C4ABEB}"/>
              </a:ext>
            </a:extLst>
          </p:cNvPr>
          <p:cNvCxnSpPr>
            <a:cxnSpLocks/>
          </p:cNvCxnSpPr>
          <p:nvPr/>
        </p:nvCxnSpPr>
        <p:spPr>
          <a:xfrm flipH="1" flipV="1">
            <a:off x="5339955" y="5208589"/>
            <a:ext cx="1103708" cy="735805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771C548B-817E-704F-B182-C9AD91EC205B}"/>
              </a:ext>
            </a:extLst>
          </p:cNvPr>
          <p:cNvSpPr/>
          <p:nvPr/>
        </p:nvSpPr>
        <p:spPr>
          <a:xfrm rot="16200000">
            <a:off x="4581513" y="2078028"/>
            <a:ext cx="242907" cy="1052525"/>
          </a:xfrm>
          <a:prstGeom prst="rightBrace">
            <a:avLst>
              <a:gd name="adj1" fmla="val 8333"/>
              <a:gd name="adj2" fmla="val 54921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6E01CB-8B09-E24A-8625-2BB05750C231}"/>
              </a:ext>
            </a:extLst>
          </p:cNvPr>
          <p:cNvCxnSpPr>
            <a:cxnSpLocks/>
          </p:cNvCxnSpPr>
          <p:nvPr/>
        </p:nvCxnSpPr>
        <p:spPr>
          <a:xfrm flipH="1">
            <a:off x="5229229" y="2600325"/>
            <a:ext cx="1214434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277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8CA0-EE8F-7D42-A97D-1541177AD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predictive coding (LPC)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EC9A69-5677-DD45-AA78-32251EC794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7175" y="1558128"/>
            <a:ext cx="5762625" cy="282813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7031DF0-226D-0E41-910A-0FCB1866CA9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The LPC idea: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Model the excitation as error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2. Force the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to explain as much as they can, so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as close to zero as possible.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7031DF0-226D-0E41-910A-0FCB1866C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956" t="-2339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440241-4467-FD40-8AF4-0DBDC11C3C5C}"/>
              </a:ext>
            </a:extLst>
          </p:cNvPr>
          <p:cNvCxnSpPr>
            <a:cxnSpLocks/>
          </p:cNvCxnSpPr>
          <p:nvPr/>
        </p:nvCxnSpPr>
        <p:spPr>
          <a:xfrm>
            <a:off x="1000115" y="4315906"/>
            <a:ext cx="0" cy="154196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E34BB4-7135-2F41-B461-5BE5AE825A3C}"/>
              </a:ext>
            </a:extLst>
          </p:cNvPr>
          <p:cNvCxnSpPr>
            <a:cxnSpLocks/>
          </p:cNvCxnSpPr>
          <p:nvPr/>
        </p:nvCxnSpPr>
        <p:spPr>
          <a:xfrm flipH="1">
            <a:off x="800093" y="5586410"/>
            <a:ext cx="4772032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67EC82-C683-554E-9D16-CDBD40EE82A5}"/>
              </a:ext>
            </a:extLst>
          </p:cNvPr>
          <p:cNvCxnSpPr>
            <a:cxnSpLocks/>
          </p:cNvCxnSpPr>
          <p:nvPr/>
        </p:nvCxnSpPr>
        <p:spPr>
          <a:xfrm>
            <a:off x="1552567" y="4814881"/>
            <a:ext cx="0" cy="766763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29ECF67-0BD7-6E4B-872D-7574852E734F}"/>
              </a:ext>
            </a:extLst>
          </p:cNvPr>
          <p:cNvSpPr/>
          <p:nvPr/>
        </p:nvSpPr>
        <p:spPr>
          <a:xfrm>
            <a:off x="1500184" y="4714874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290D7C-D762-344C-97B8-8223C599932E}"/>
              </a:ext>
            </a:extLst>
          </p:cNvPr>
          <p:cNvCxnSpPr>
            <a:cxnSpLocks/>
          </p:cNvCxnSpPr>
          <p:nvPr/>
        </p:nvCxnSpPr>
        <p:spPr>
          <a:xfrm>
            <a:off x="2805107" y="4824405"/>
            <a:ext cx="0" cy="766763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7E9F7191-7132-A045-90F1-6733175DBBE5}"/>
              </a:ext>
            </a:extLst>
          </p:cNvPr>
          <p:cNvSpPr/>
          <p:nvPr/>
        </p:nvSpPr>
        <p:spPr>
          <a:xfrm>
            <a:off x="2752724" y="4724398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7AF208D-37AB-5844-80F7-0535755710FE}"/>
              </a:ext>
            </a:extLst>
          </p:cNvPr>
          <p:cNvCxnSpPr>
            <a:cxnSpLocks/>
          </p:cNvCxnSpPr>
          <p:nvPr/>
        </p:nvCxnSpPr>
        <p:spPr>
          <a:xfrm>
            <a:off x="3957634" y="4819642"/>
            <a:ext cx="0" cy="766763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4E7BD5CD-9A98-034F-B0C0-A50D84CB559B}"/>
              </a:ext>
            </a:extLst>
          </p:cNvPr>
          <p:cNvSpPr/>
          <p:nvPr/>
        </p:nvSpPr>
        <p:spPr>
          <a:xfrm>
            <a:off x="3905251" y="4719635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88E0FD-4D25-524B-8056-92079D931C4D}"/>
              </a:ext>
            </a:extLst>
          </p:cNvPr>
          <p:cNvCxnSpPr>
            <a:cxnSpLocks/>
          </p:cNvCxnSpPr>
          <p:nvPr/>
        </p:nvCxnSpPr>
        <p:spPr>
          <a:xfrm>
            <a:off x="5124451" y="4814877"/>
            <a:ext cx="0" cy="766763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DFD0E99-64C7-FA4D-9044-F071F745BECE}"/>
              </a:ext>
            </a:extLst>
          </p:cNvPr>
          <p:cNvSpPr/>
          <p:nvPr/>
        </p:nvSpPr>
        <p:spPr>
          <a:xfrm>
            <a:off x="5072068" y="4714870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643A6F8-309A-8747-90E1-D355F93357F5}"/>
                  </a:ext>
                </a:extLst>
              </p:cNvPr>
              <p:cNvSpPr/>
              <p:nvPr/>
            </p:nvSpPr>
            <p:spPr>
              <a:xfrm>
                <a:off x="939296" y="4315906"/>
                <a:ext cx="6550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643A6F8-309A-8747-90E1-D355F9335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96" y="4315906"/>
                <a:ext cx="6550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C549FE3-5C2C-A24F-8C8D-F32D5CC4857A}"/>
                  </a:ext>
                </a:extLst>
              </p:cNvPr>
              <p:cNvSpPr/>
              <p:nvPr/>
            </p:nvSpPr>
            <p:spPr>
              <a:xfrm>
                <a:off x="899800" y="1887010"/>
                <a:ext cx="6665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C549FE3-5C2C-A24F-8C8D-F32D5CC485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00" y="1887010"/>
                <a:ext cx="66659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A79612EC-D2FF-0340-B3BB-C104CB04C1C6}"/>
              </a:ext>
            </a:extLst>
          </p:cNvPr>
          <p:cNvSpPr/>
          <p:nvPr/>
        </p:nvSpPr>
        <p:spPr>
          <a:xfrm>
            <a:off x="938202" y="5524505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95A40ED-8BCB-5C40-8976-34ABB82DFCB3}"/>
              </a:ext>
            </a:extLst>
          </p:cNvPr>
          <p:cNvSpPr/>
          <p:nvPr/>
        </p:nvSpPr>
        <p:spPr>
          <a:xfrm>
            <a:off x="1090602" y="5534028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93DE031-E0C3-F34F-94BE-8DDBA3268407}"/>
              </a:ext>
            </a:extLst>
          </p:cNvPr>
          <p:cNvSpPr/>
          <p:nvPr/>
        </p:nvSpPr>
        <p:spPr>
          <a:xfrm>
            <a:off x="1243002" y="5543551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28AFA3F-0D63-D54B-B400-12A098A8F790}"/>
              </a:ext>
            </a:extLst>
          </p:cNvPr>
          <p:cNvSpPr/>
          <p:nvPr/>
        </p:nvSpPr>
        <p:spPr>
          <a:xfrm>
            <a:off x="1395402" y="5524499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571991D-F0D5-EA44-90FF-6A01C2EAA30B}"/>
              </a:ext>
            </a:extLst>
          </p:cNvPr>
          <p:cNvSpPr/>
          <p:nvPr/>
        </p:nvSpPr>
        <p:spPr>
          <a:xfrm>
            <a:off x="1604954" y="5534021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9271594-82AC-8748-B476-668A2363021A}"/>
              </a:ext>
            </a:extLst>
          </p:cNvPr>
          <p:cNvSpPr/>
          <p:nvPr/>
        </p:nvSpPr>
        <p:spPr>
          <a:xfrm>
            <a:off x="1757354" y="5543544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5AC163-FB64-354B-B268-A7E8F0F9DD69}"/>
              </a:ext>
            </a:extLst>
          </p:cNvPr>
          <p:cNvSpPr/>
          <p:nvPr/>
        </p:nvSpPr>
        <p:spPr>
          <a:xfrm>
            <a:off x="1909754" y="5524491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EE6421-F6A9-8047-AF80-B998C22813AF}"/>
              </a:ext>
            </a:extLst>
          </p:cNvPr>
          <p:cNvSpPr/>
          <p:nvPr/>
        </p:nvSpPr>
        <p:spPr>
          <a:xfrm>
            <a:off x="2062154" y="5534016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1B2BC53-D33F-D74F-929A-F45801E73C57}"/>
              </a:ext>
            </a:extLst>
          </p:cNvPr>
          <p:cNvSpPr/>
          <p:nvPr/>
        </p:nvSpPr>
        <p:spPr>
          <a:xfrm>
            <a:off x="2214554" y="5529253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E6F89C0-1F38-FF4A-9E27-85823A729F9E}"/>
              </a:ext>
            </a:extLst>
          </p:cNvPr>
          <p:cNvSpPr/>
          <p:nvPr/>
        </p:nvSpPr>
        <p:spPr>
          <a:xfrm>
            <a:off x="2366954" y="5524488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49E0137-6CB3-AD41-B463-0FB7E759557A}"/>
              </a:ext>
            </a:extLst>
          </p:cNvPr>
          <p:cNvSpPr/>
          <p:nvPr/>
        </p:nvSpPr>
        <p:spPr>
          <a:xfrm>
            <a:off x="2519354" y="5534011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F62D284-7B59-E64A-84C7-411E1FCFF10B}"/>
              </a:ext>
            </a:extLst>
          </p:cNvPr>
          <p:cNvSpPr/>
          <p:nvPr/>
        </p:nvSpPr>
        <p:spPr>
          <a:xfrm>
            <a:off x="2671754" y="5529247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61937BE-6459-484A-8AA5-7F0BA41DBF29}"/>
              </a:ext>
            </a:extLst>
          </p:cNvPr>
          <p:cNvSpPr/>
          <p:nvPr/>
        </p:nvSpPr>
        <p:spPr>
          <a:xfrm>
            <a:off x="2824154" y="5524481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A116B6E-80F9-DE41-82A3-3BFC83016041}"/>
              </a:ext>
            </a:extLst>
          </p:cNvPr>
          <p:cNvSpPr/>
          <p:nvPr/>
        </p:nvSpPr>
        <p:spPr>
          <a:xfrm>
            <a:off x="2976554" y="5534004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1DAFD6F-CFE4-574B-9869-CEEF1557FDB7}"/>
              </a:ext>
            </a:extLst>
          </p:cNvPr>
          <p:cNvSpPr/>
          <p:nvPr/>
        </p:nvSpPr>
        <p:spPr>
          <a:xfrm>
            <a:off x="3128954" y="5529241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F054000-CD8D-8943-A541-D7D67B5CE790}"/>
              </a:ext>
            </a:extLst>
          </p:cNvPr>
          <p:cNvSpPr/>
          <p:nvPr/>
        </p:nvSpPr>
        <p:spPr>
          <a:xfrm>
            <a:off x="3281354" y="5524478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9A87D40-A6F8-734C-AA6B-3AE8EAA3F275}"/>
              </a:ext>
            </a:extLst>
          </p:cNvPr>
          <p:cNvSpPr/>
          <p:nvPr/>
        </p:nvSpPr>
        <p:spPr>
          <a:xfrm>
            <a:off x="3433754" y="5534001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0041C0E-8FD7-CD42-A59A-7F86F6C69307}"/>
              </a:ext>
            </a:extLst>
          </p:cNvPr>
          <p:cNvSpPr/>
          <p:nvPr/>
        </p:nvSpPr>
        <p:spPr>
          <a:xfrm>
            <a:off x="3586154" y="5529236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4D0CE2A-B353-CB40-BC6A-6029621DD0E9}"/>
              </a:ext>
            </a:extLst>
          </p:cNvPr>
          <p:cNvSpPr/>
          <p:nvPr/>
        </p:nvSpPr>
        <p:spPr>
          <a:xfrm>
            <a:off x="3738554" y="5524470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C5C7CFB-9488-3A4E-8310-4B48FBFE580F}"/>
              </a:ext>
            </a:extLst>
          </p:cNvPr>
          <p:cNvSpPr/>
          <p:nvPr/>
        </p:nvSpPr>
        <p:spPr>
          <a:xfrm>
            <a:off x="3990970" y="5533995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909D470-B3D3-124D-9AC3-014DED14329A}"/>
              </a:ext>
            </a:extLst>
          </p:cNvPr>
          <p:cNvSpPr/>
          <p:nvPr/>
        </p:nvSpPr>
        <p:spPr>
          <a:xfrm>
            <a:off x="4143370" y="5529232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BA1B9C0-D800-B34F-BFC9-4CD494FC50C4}"/>
              </a:ext>
            </a:extLst>
          </p:cNvPr>
          <p:cNvSpPr/>
          <p:nvPr/>
        </p:nvSpPr>
        <p:spPr>
          <a:xfrm>
            <a:off x="4295770" y="5524469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D86A5F5-B1B9-C449-B031-747E81D5EF25}"/>
              </a:ext>
            </a:extLst>
          </p:cNvPr>
          <p:cNvSpPr/>
          <p:nvPr/>
        </p:nvSpPr>
        <p:spPr>
          <a:xfrm>
            <a:off x="4448170" y="5533992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EF74439-35C9-B647-8E05-CAA5F0BFD5E8}"/>
              </a:ext>
            </a:extLst>
          </p:cNvPr>
          <p:cNvSpPr/>
          <p:nvPr/>
        </p:nvSpPr>
        <p:spPr>
          <a:xfrm>
            <a:off x="4600570" y="5514938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9D3A5A9-4488-DE4E-8D7E-51B5E3DA545B}"/>
              </a:ext>
            </a:extLst>
          </p:cNvPr>
          <p:cNvSpPr/>
          <p:nvPr/>
        </p:nvSpPr>
        <p:spPr>
          <a:xfrm>
            <a:off x="4752970" y="5524461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26C68BE-B9E6-F04E-B3C3-DFB8EC119E52}"/>
              </a:ext>
            </a:extLst>
          </p:cNvPr>
          <p:cNvSpPr/>
          <p:nvPr/>
        </p:nvSpPr>
        <p:spPr>
          <a:xfrm>
            <a:off x="4905370" y="5533983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35DE707-868D-4348-8664-4CB2877B6F04}"/>
              </a:ext>
            </a:extLst>
          </p:cNvPr>
          <p:cNvSpPr/>
          <p:nvPr/>
        </p:nvSpPr>
        <p:spPr>
          <a:xfrm>
            <a:off x="5172074" y="5529217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5A4B78F-12A6-0947-B00D-4504E2AF6742}"/>
              </a:ext>
            </a:extLst>
          </p:cNvPr>
          <p:cNvSpPr/>
          <p:nvPr/>
        </p:nvSpPr>
        <p:spPr>
          <a:xfrm>
            <a:off x="5324474" y="5524453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17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9239E-5401-F14C-BA22-A9E6270B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predictive coding (LPC)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64A2FF-4FE6-8B43-8BC3-2B545010D8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2710"/>
                <a:ext cx="10515600" cy="46037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10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𝜕𝜀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Setting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𝜕𝜀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gives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64A2FF-4FE6-8B43-8BC3-2B545010D8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2710"/>
                <a:ext cx="10515600" cy="4603753"/>
              </a:xfrm>
              <a:blipFill>
                <a:blip r:embed="rId2"/>
                <a:stretch>
                  <a:fillRect l="-1086" t="-29201" b="-38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BB9386D-D486-1A49-B83C-92161F37B136}"/>
                  </a:ext>
                </a:extLst>
              </p:cNvPr>
              <p:cNvSpPr/>
              <p:nvPr/>
            </p:nvSpPr>
            <p:spPr>
              <a:xfrm>
                <a:off x="1045443" y="5801803"/>
                <a:ext cx="10600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BB9386D-D486-1A49-B83C-92161F37B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443" y="5801803"/>
                <a:ext cx="1060098" cy="461665"/>
              </a:xfrm>
              <a:prstGeom prst="rect">
                <a:avLst/>
              </a:prstGeom>
              <a:blipFill>
                <a:blip r:embed="rId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FEB02D9-E31A-594D-9459-5F8E54A3317E}"/>
                  </a:ext>
                </a:extLst>
              </p:cNvPr>
              <p:cNvSpPr/>
              <p:nvPr/>
            </p:nvSpPr>
            <p:spPr>
              <a:xfrm>
                <a:off x="9598894" y="5797039"/>
                <a:ext cx="17292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FEB02D9-E31A-594D-9459-5F8E54A33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894" y="5797039"/>
                <a:ext cx="1729256" cy="461665"/>
              </a:xfrm>
              <a:prstGeom prst="rect">
                <a:avLst/>
              </a:prstGeom>
              <a:blipFill>
                <a:blip r:embed="rId4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>
            <a:extLst>
              <a:ext uri="{FF2B5EF4-FFF2-40B4-BE49-F238E27FC236}">
                <a16:creationId xmlns:a16="http://schemas.microsoft.com/office/drawing/2014/main" id="{F680BA6A-B614-FF48-99B4-BF578DD6475C}"/>
              </a:ext>
            </a:extLst>
          </p:cNvPr>
          <p:cNvSpPr/>
          <p:nvPr/>
        </p:nvSpPr>
        <p:spPr>
          <a:xfrm>
            <a:off x="2000250" y="5357813"/>
            <a:ext cx="919013" cy="848674"/>
          </a:xfrm>
          <a:custGeom>
            <a:avLst/>
            <a:gdLst>
              <a:gd name="connsiteX0" fmla="*/ 0 w 919013"/>
              <a:gd name="connsiteY0" fmla="*/ 742950 h 848674"/>
              <a:gd name="connsiteX1" fmla="*/ 800100 w 919013"/>
              <a:gd name="connsiteY1" fmla="*/ 785812 h 848674"/>
              <a:gd name="connsiteX2" fmla="*/ 900113 w 919013"/>
              <a:gd name="connsiteY2" fmla="*/ 0 h 84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9013" h="848674">
                <a:moveTo>
                  <a:pt x="0" y="742950"/>
                </a:moveTo>
                <a:cubicBezTo>
                  <a:pt x="325040" y="826293"/>
                  <a:pt x="650081" y="909637"/>
                  <a:pt x="800100" y="785812"/>
                </a:cubicBezTo>
                <a:cubicBezTo>
                  <a:pt x="950119" y="661987"/>
                  <a:pt x="925116" y="330993"/>
                  <a:pt x="900113" y="0"/>
                </a:cubicBezTo>
              </a:path>
            </a:pathLst>
          </a:custGeom>
          <a:noFill/>
          <a:ln w="635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E5832F5-91D9-474D-A699-C466B4346D18}"/>
              </a:ext>
            </a:extLst>
          </p:cNvPr>
          <p:cNvSpPr/>
          <p:nvPr/>
        </p:nvSpPr>
        <p:spPr>
          <a:xfrm flipH="1">
            <a:off x="6814997" y="5324473"/>
            <a:ext cx="2857650" cy="848674"/>
          </a:xfrm>
          <a:custGeom>
            <a:avLst/>
            <a:gdLst>
              <a:gd name="connsiteX0" fmla="*/ 0 w 919013"/>
              <a:gd name="connsiteY0" fmla="*/ 742950 h 848674"/>
              <a:gd name="connsiteX1" fmla="*/ 800100 w 919013"/>
              <a:gd name="connsiteY1" fmla="*/ 785812 h 848674"/>
              <a:gd name="connsiteX2" fmla="*/ 900113 w 919013"/>
              <a:gd name="connsiteY2" fmla="*/ 0 h 84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9013" h="848674">
                <a:moveTo>
                  <a:pt x="0" y="742950"/>
                </a:moveTo>
                <a:cubicBezTo>
                  <a:pt x="325040" y="826293"/>
                  <a:pt x="650081" y="909637"/>
                  <a:pt x="800100" y="785812"/>
                </a:cubicBezTo>
                <a:cubicBezTo>
                  <a:pt x="950119" y="661987"/>
                  <a:pt x="925116" y="330993"/>
                  <a:pt x="900113" y="0"/>
                </a:cubicBezTo>
              </a:path>
            </a:pathLst>
          </a:custGeom>
          <a:noFill/>
          <a:ln w="635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80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9239E-5401-F14C-BA22-A9E6270B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predictive coding (LPC)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64A2FF-4FE6-8B43-8BC3-2B545010D8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2710"/>
                <a:ext cx="10515600" cy="511016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So we have a set of linked equations,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write these 10 equations as a 10x10 matrix equation: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…which immediately gives the solution: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…where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64A2FF-4FE6-8B43-8BC3-2B545010D8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2710"/>
                <a:ext cx="10515600" cy="5110165"/>
              </a:xfrm>
              <a:blipFill>
                <a:blip r:embed="rId2"/>
                <a:stretch>
                  <a:fillRect l="-1086" t="-20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668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2E2A-81BC-2141-B224-B54333EF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57227-6210-8944-AF3C-7A24EDEFE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LPC-10 speech synthesis model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LPC-10 excitation model: white noise, pulse train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Linear predictive coding: how to find the coefficients</a:t>
            </a:r>
          </a:p>
          <a:p>
            <a:r>
              <a:rPr lang="en-US" dirty="0"/>
              <a:t>Linear predictive coding: how to make sure the coefficients are stable</a:t>
            </a:r>
          </a:p>
          <a:p>
            <a:r>
              <a:rPr lang="en-US" dirty="0"/>
              <a:t>Autocorrelation-based pitch tracking</a:t>
            </a:r>
          </a:p>
          <a:p>
            <a:r>
              <a:rPr lang="en-US" dirty="0"/>
              <a:t>Inter-frame interpolation of pitch and energy contours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78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30F1-430E-234B-AD0E-CB1044F5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1" y="250824"/>
            <a:ext cx="10515600" cy="766742"/>
          </a:xfrm>
        </p:spPr>
        <p:txBody>
          <a:bodyPr/>
          <a:lstStyle/>
          <a:p>
            <a:r>
              <a:rPr lang="en-US" dirty="0"/>
              <a:t>Speech -&gt; Excitation -&gt; Speech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DC421-A127-9041-9C0B-F6E18A975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5744" y="1125531"/>
            <a:ext cx="10739437" cy="803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Now that we know how to find the LPC coefficients, we can imagine an end-to-end LPC analysis-by-synthesis: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111B69-C271-3948-9C29-585CA802AA3F}"/>
              </a:ext>
            </a:extLst>
          </p:cNvPr>
          <p:cNvSpPr/>
          <p:nvPr/>
        </p:nvSpPr>
        <p:spPr>
          <a:xfrm>
            <a:off x="8732555" y="2962275"/>
            <a:ext cx="1840663" cy="176687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50ABAD-717E-4445-A524-5287F2931B51}"/>
              </a:ext>
            </a:extLst>
          </p:cNvPr>
          <p:cNvSpPr txBox="1"/>
          <p:nvPr/>
        </p:nvSpPr>
        <p:spPr>
          <a:xfrm>
            <a:off x="8737223" y="3267495"/>
            <a:ext cx="1983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LPC</a:t>
            </a:r>
          </a:p>
          <a:p>
            <a:r>
              <a:rPr lang="en-US" sz="3600" dirty="0"/>
              <a:t>synthesis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2B5D59-BF3B-C841-BE03-D80A082D205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0573218" y="3845715"/>
            <a:ext cx="456736" cy="4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DD9953-11A8-A449-8B1D-0E98D687BE67}"/>
                  </a:ext>
                </a:extLst>
              </p:cNvPr>
              <p:cNvSpPr txBox="1"/>
              <p:nvPr/>
            </p:nvSpPr>
            <p:spPr>
              <a:xfrm>
                <a:off x="11000554" y="3503655"/>
                <a:ext cx="11077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DD9953-11A8-A449-8B1D-0E98D687B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0554" y="3503655"/>
                <a:ext cx="1107739" cy="646331"/>
              </a:xfrm>
              <a:prstGeom prst="rect">
                <a:avLst/>
              </a:prstGeom>
              <a:blipFill>
                <a:blip r:embed="rId2"/>
                <a:stretch>
                  <a:fillRect r="-5682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4AD921-3C07-904A-A32B-B506BCB6D7E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370753" y="3845715"/>
            <a:ext cx="3618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D0D551-86A3-1345-A2D9-2085F0C6D698}"/>
                  </a:ext>
                </a:extLst>
              </p:cNvPr>
              <p:cNvSpPr txBox="1"/>
              <p:nvPr/>
            </p:nvSpPr>
            <p:spPr>
              <a:xfrm>
                <a:off x="7352471" y="3484603"/>
                <a:ext cx="11244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D0D551-86A3-1345-A2D9-2085F0C6D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471" y="3484603"/>
                <a:ext cx="1124410" cy="646331"/>
              </a:xfrm>
              <a:prstGeom prst="rect">
                <a:avLst/>
              </a:prstGeom>
              <a:blipFill>
                <a:blip r:embed="rId3"/>
                <a:stretch>
                  <a:fillRect r="-5618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F9287D78-C39B-E74F-9E77-BC53B0E38D48}"/>
              </a:ext>
            </a:extLst>
          </p:cNvPr>
          <p:cNvSpPr/>
          <p:nvPr/>
        </p:nvSpPr>
        <p:spPr>
          <a:xfrm>
            <a:off x="4717668" y="2019709"/>
            <a:ext cx="2231377" cy="355731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B2D414-FDA8-ED44-9CF6-93FD3449485F}"/>
              </a:ext>
            </a:extLst>
          </p:cNvPr>
          <p:cNvSpPr txBox="1"/>
          <p:nvPr/>
        </p:nvSpPr>
        <p:spPr>
          <a:xfrm>
            <a:off x="4731957" y="2162585"/>
            <a:ext cx="2159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Model</a:t>
            </a:r>
          </a:p>
          <a:p>
            <a:r>
              <a:rPr lang="en-US" sz="3600" dirty="0"/>
              <a:t>excitation</a:t>
            </a:r>
          </a:p>
          <a:p>
            <a:r>
              <a:rPr lang="en-US" sz="3600" dirty="0"/>
              <a:t>using pulse train and white noise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299039-03D9-FA44-93AE-607F78D3C1F3}"/>
              </a:ext>
            </a:extLst>
          </p:cNvPr>
          <p:cNvCxnSpPr>
            <a:cxnSpLocks/>
          </p:cNvCxnSpPr>
          <p:nvPr/>
        </p:nvCxnSpPr>
        <p:spPr>
          <a:xfrm>
            <a:off x="6953713" y="3826664"/>
            <a:ext cx="456736" cy="4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DE93B3-E432-FA4E-B5AF-D7913FED2F73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257675" y="3798364"/>
            <a:ext cx="4599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8DDD8B8-F5B4-3147-829A-AC1B27A4482D}"/>
              </a:ext>
            </a:extLst>
          </p:cNvPr>
          <p:cNvSpPr/>
          <p:nvPr/>
        </p:nvSpPr>
        <p:spPr>
          <a:xfrm>
            <a:off x="1488690" y="2900360"/>
            <a:ext cx="1595528" cy="176687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E2AD56-80AD-5846-9153-18CE89FCBC30}"/>
              </a:ext>
            </a:extLst>
          </p:cNvPr>
          <p:cNvSpPr txBox="1"/>
          <p:nvPr/>
        </p:nvSpPr>
        <p:spPr>
          <a:xfrm>
            <a:off x="1502977" y="3205580"/>
            <a:ext cx="1635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LPC</a:t>
            </a:r>
          </a:p>
          <a:p>
            <a:r>
              <a:rPr lang="en-US" sz="3600" dirty="0"/>
              <a:t>analysis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1FC672-591A-414D-A5A1-FA665AA71C42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084218" y="3783800"/>
            <a:ext cx="3345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0D7F2A-1A6D-B444-A6A8-85CB9FF468EB}"/>
                  </a:ext>
                </a:extLst>
              </p:cNvPr>
              <p:cNvSpPr txBox="1"/>
              <p:nvPr/>
            </p:nvSpPr>
            <p:spPr>
              <a:xfrm>
                <a:off x="3294816" y="3441740"/>
                <a:ext cx="11244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0D7F2A-1A6D-B444-A6A8-85CB9FF46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816" y="3441740"/>
                <a:ext cx="1124410" cy="646331"/>
              </a:xfrm>
              <a:prstGeom prst="rect">
                <a:avLst/>
              </a:prstGeom>
              <a:blipFill>
                <a:blip r:embed="rId4"/>
                <a:stretch>
                  <a:fillRect r="-4444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CD9448-77EA-604A-9A7D-74939CC97A06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171575" y="3783800"/>
            <a:ext cx="3171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91643CF-C527-4D47-B3BB-9958F59EEC5A}"/>
                  </a:ext>
                </a:extLst>
              </p:cNvPr>
              <p:cNvSpPr txBox="1"/>
              <p:nvPr/>
            </p:nvSpPr>
            <p:spPr>
              <a:xfrm>
                <a:off x="161085" y="3422688"/>
                <a:ext cx="11442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91643CF-C527-4D47-B3BB-9958F59EE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85" y="3422688"/>
                <a:ext cx="1144288" cy="646331"/>
              </a:xfrm>
              <a:prstGeom prst="rect">
                <a:avLst/>
              </a:prstGeom>
              <a:blipFill>
                <a:blip r:embed="rId5"/>
                <a:stretch>
                  <a:fillRect r="-5495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F28F408-B959-2B4E-859A-7A0714606848}"/>
                  </a:ext>
                </a:extLst>
              </p:cNvPr>
              <p:cNvSpPr/>
              <p:nvPr/>
            </p:nvSpPr>
            <p:spPr>
              <a:xfrm>
                <a:off x="137162" y="5293751"/>
                <a:ext cx="5008679" cy="1303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F28F408-B959-2B4E-859A-7A07146068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2" y="5293751"/>
                <a:ext cx="5008679" cy="1303627"/>
              </a:xfrm>
              <a:prstGeom prst="rect">
                <a:avLst/>
              </a:prstGeom>
              <a:blipFill>
                <a:blip r:embed="rId6"/>
                <a:stretch>
                  <a:fillRect t="-100971" r="-253" b="-159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5ECEA1F-640E-BE46-AA63-B048F93BC07C}"/>
                  </a:ext>
                </a:extLst>
              </p:cNvPr>
              <p:cNvSpPr/>
              <p:nvPr/>
            </p:nvSpPr>
            <p:spPr>
              <a:xfrm>
                <a:off x="7104718" y="5288988"/>
                <a:ext cx="5008679" cy="1303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5ECEA1F-640E-BE46-AA63-B048F93BC0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718" y="5288988"/>
                <a:ext cx="5008679" cy="1303627"/>
              </a:xfrm>
              <a:prstGeom prst="rect">
                <a:avLst/>
              </a:prstGeom>
              <a:blipFill>
                <a:blip r:embed="rId7"/>
                <a:stretch>
                  <a:fillRect t="-99038" b="-15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27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2E2A-81BC-2141-B224-B54333EF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57227-6210-8944-AF3C-7A24EDEFE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LPC-10 speech synthesis model</a:t>
            </a:r>
          </a:p>
          <a:p>
            <a:r>
              <a:rPr lang="en-US" dirty="0"/>
              <a:t>The LPC-10 excitation model: white noise, pulse train</a:t>
            </a:r>
          </a:p>
          <a:p>
            <a:r>
              <a:rPr lang="en-US" dirty="0"/>
              <a:t>Linear predictive coding: how to find the coefficients</a:t>
            </a:r>
          </a:p>
          <a:p>
            <a:r>
              <a:rPr lang="en-US" dirty="0"/>
              <a:t>Linear predictive coding: how to make sure the coefficients are stable</a:t>
            </a:r>
          </a:p>
          <a:p>
            <a:r>
              <a:rPr lang="en-US" dirty="0"/>
              <a:t>Autocorrelation-based pitch tracking</a:t>
            </a:r>
          </a:p>
          <a:p>
            <a:r>
              <a:rPr lang="en-US" dirty="0"/>
              <a:t>Inter-frame interpolation of pitch and energy contours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13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BF6E-6D5D-B74B-ADEA-44F643CF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0" y="36507"/>
            <a:ext cx="10515600" cy="1325563"/>
          </a:xfrm>
        </p:spPr>
        <p:txBody>
          <a:bodyPr/>
          <a:lstStyle/>
          <a:p>
            <a:r>
              <a:rPr lang="en-US" dirty="0"/>
              <a:t>The LPC Analysis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8E4BA-03A2-574A-86DE-ACE316EBB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885" y="1268402"/>
                <a:ext cx="10515600" cy="53752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LPC Analysis Filter is an all-zeros filter (FIR = finite impulse response):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…where…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8E4BA-03A2-574A-86DE-ACE316EBB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885" y="1268402"/>
                <a:ext cx="10515600" cy="5375277"/>
              </a:xfrm>
              <a:blipFill>
                <a:blip r:embed="rId2"/>
                <a:stretch>
                  <a:fillRect l="-1206" t="-12000" b="-4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397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BF6E-6D5D-B74B-ADEA-44F643CF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0" y="36507"/>
            <a:ext cx="10515600" cy="1325563"/>
          </a:xfrm>
        </p:spPr>
        <p:txBody>
          <a:bodyPr/>
          <a:lstStyle/>
          <a:p>
            <a:r>
              <a:rPr lang="en-US" dirty="0"/>
              <a:t>The LPC Synthesis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8E4BA-03A2-574A-86DE-ACE316EBB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885" y="1268402"/>
                <a:ext cx="10515600" cy="53752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LPC Synthesis Filter is an all-poles filter (IIR = infinite impulse response):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…where…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8E4BA-03A2-574A-86DE-ACE316EBB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885" y="1268402"/>
                <a:ext cx="10515600" cy="5375277"/>
              </a:xfrm>
              <a:blipFill>
                <a:blip r:embed="rId2"/>
                <a:stretch>
                  <a:fillRect l="-1206" t="-12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01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30F1-430E-234B-AD0E-CB1044F5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1" y="250824"/>
            <a:ext cx="10515600" cy="766742"/>
          </a:xfrm>
        </p:spPr>
        <p:txBody>
          <a:bodyPr/>
          <a:lstStyle/>
          <a:p>
            <a:r>
              <a:rPr lang="en-US" dirty="0"/>
              <a:t>Speech -&gt; Excitation -&gt; Speech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111B69-C271-3948-9C29-585CA802AA3F}"/>
              </a:ext>
            </a:extLst>
          </p:cNvPr>
          <p:cNvSpPr/>
          <p:nvPr/>
        </p:nvSpPr>
        <p:spPr>
          <a:xfrm>
            <a:off x="8732555" y="2962275"/>
            <a:ext cx="1840663" cy="176687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50ABAD-717E-4445-A524-5287F2931B51}"/>
                  </a:ext>
                </a:extLst>
              </p:cNvPr>
              <p:cNvSpPr txBox="1"/>
              <p:nvPr/>
            </p:nvSpPr>
            <p:spPr>
              <a:xfrm>
                <a:off x="8737224" y="3267495"/>
                <a:ext cx="1778842" cy="1231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50ABAD-717E-4445-A524-5287F2931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224" y="3267495"/>
                <a:ext cx="1778842" cy="1231363"/>
              </a:xfrm>
              <a:prstGeom prst="rect">
                <a:avLst/>
              </a:prstGeom>
              <a:blipFill>
                <a:blip r:embed="rId2"/>
                <a:stretch>
                  <a:fillRect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2B5D59-BF3B-C841-BE03-D80A082D205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0573218" y="3845715"/>
            <a:ext cx="456736" cy="4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DD9953-11A8-A449-8B1D-0E98D687BE67}"/>
                  </a:ext>
                </a:extLst>
              </p:cNvPr>
              <p:cNvSpPr txBox="1"/>
              <p:nvPr/>
            </p:nvSpPr>
            <p:spPr>
              <a:xfrm>
                <a:off x="11000554" y="3503655"/>
                <a:ext cx="11077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DD9953-11A8-A449-8B1D-0E98D687B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0554" y="3503655"/>
                <a:ext cx="1107739" cy="646331"/>
              </a:xfrm>
              <a:prstGeom prst="rect">
                <a:avLst/>
              </a:prstGeom>
              <a:blipFill>
                <a:blip r:embed="rId3"/>
                <a:stretch>
                  <a:fillRect r="-5682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4AD921-3C07-904A-A32B-B506BCB6D7E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370753" y="3845715"/>
            <a:ext cx="3618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D0D551-86A3-1345-A2D9-2085F0C6D698}"/>
                  </a:ext>
                </a:extLst>
              </p:cNvPr>
              <p:cNvSpPr txBox="1"/>
              <p:nvPr/>
            </p:nvSpPr>
            <p:spPr>
              <a:xfrm>
                <a:off x="7352471" y="3484603"/>
                <a:ext cx="11244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D0D551-86A3-1345-A2D9-2085F0C6D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471" y="3484603"/>
                <a:ext cx="1124410" cy="646331"/>
              </a:xfrm>
              <a:prstGeom prst="rect">
                <a:avLst/>
              </a:prstGeom>
              <a:blipFill>
                <a:blip r:embed="rId4"/>
                <a:stretch>
                  <a:fillRect r="-5618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42B2D414-FDA8-ED44-9CF6-93FD3449485F}"/>
              </a:ext>
            </a:extLst>
          </p:cNvPr>
          <p:cNvSpPr txBox="1"/>
          <p:nvPr/>
        </p:nvSpPr>
        <p:spPr>
          <a:xfrm>
            <a:off x="4889123" y="3234154"/>
            <a:ext cx="2091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Excitation Model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299039-03D9-FA44-93AE-607F78D3C1F3}"/>
              </a:ext>
            </a:extLst>
          </p:cNvPr>
          <p:cNvCxnSpPr>
            <a:cxnSpLocks/>
          </p:cNvCxnSpPr>
          <p:nvPr/>
        </p:nvCxnSpPr>
        <p:spPr>
          <a:xfrm>
            <a:off x="6953713" y="3826664"/>
            <a:ext cx="456736" cy="4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DE93B3-E432-FA4E-B5AF-D7913FED2F73}"/>
              </a:ext>
            </a:extLst>
          </p:cNvPr>
          <p:cNvCxnSpPr>
            <a:cxnSpLocks/>
          </p:cNvCxnSpPr>
          <p:nvPr/>
        </p:nvCxnSpPr>
        <p:spPr>
          <a:xfrm>
            <a:off x="4257675" y="3798364"/>
            <a:ext cx="4599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8DDD8B8-F5B4-3147-829A-AC1B27A4482D}"/>
              </a:ext>
            </a:extLst>
          </p:cNvPr>
          <p:cNvSpPr/>
          <p:nvPr/>
        </p:nvSpPr>
        <p:spPr>
          <a:xfrm>
            <a:off x="1488690" y="2900360"/>
            <a:ext cx="1595528" cy="176687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3E2AD56-80AD-5846-9153-18CE89FCBC30}"/>
                  </a:ext>
                </a:extLst>
              </p:cNvPr>
              <p:cNvSpPr txBox="1"/>
              <p:nvPr/>
            </p:nvSpPr>
            <p:spPr>
              <a:xfrm>
                <a:off x="1502977" y="3448471"/>
                <a:ext cx="16359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3E2AD56-80AD-5846-9153-18CE89FCB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977" y="3448471"/>
                <a:ext cx="163596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1FC672-591A-414D-A5A1-FA665AA71C42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084218" y="3783800"/>
            <a:ext cx="3345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0D7F2A-1A6D-B444-A6A8-85CB9FF468EB}"/>
                  </a:ext>
                </a:extLst>
              </p:cNvPr>
              <p:cNvSpPr txBox="1"/>
              <p:nvPr/>
            </p:nvSpPr>
            <p:spPr>
              <a:xfrm>
                <a:off x="3294816" y="3441740"/>
                <a:ext cx="11244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0D7F2A-1A6D-B444-A6A8-85CB9FF46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816" y="3441740"/>
                <a:ext cx="1124410" cy="646331"/>
              </a:xfrm>
              <a:prstGeom prst="rect">
                <a:avLst/>
              </a:prstGeom>
              <a:blipFill>
                <a:blip r:embed="rId6"/>
                <a:stretch>
                  <a:fillRect r="-4444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CD9448-77EA-604A-9A7D-74939CC97A06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171575" y="3783800"/>
            <a:ext cx="3171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91643CF-C527-4D47-B3BB-9958F59EEC5A}"/>
                  </a:ext>
                </a:extLst>
              </p:cNvPr>
              <p:cNvSpPr txBox="1"/>
              <p:nvPr/>
            </p:nvSpPr>
            <p:spPr>
              <a:xfrm>
                <a:off x="161085" y="3422688"/>
                <a:ext cx="11442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91643CF-C527-4D47-B3BB-9958F59EE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85" y="3422688"/>
                <a:ext cx="1144288" cy="646331"/>
              </a:xfrm>
              <a:prstGeom prst="rect">
                <a:avLst/>
              </a:prstGeom>
              <a:blipFill>
                <a:blip r:embed="rId7"/>
                <a:stretch>
                  <a:fillRect r="-5495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699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AC138-EAC5-9440-8A8A-63E1646D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Stability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810D48-7AAA-E24E-A42F-43F876FB92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analysis filter is guaranteed to be stable, as long as the coefficients are finite.  Suppose you know that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𝑀𝐴𝑋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𝑀𝐴𝑋</m:t>
                        </m:r>
                      </m:sub>
                    </m:sSub>
                  </m:oMath>
                </a14:m>
                <a:r>
                  <a:rPr lang="en-US" dirty="0"/>
                  <a:t>.  Then, even in the worst possible case,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𝑀𝐴𝑋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𝑀𝐴𝑋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synthesis filter has no such guarantee.  For example, 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just a delta function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), and suppose all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except the first one,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 1</m:t>
                    </m:r>
                  </m:oMath>
                </a14:m>
                <a:r>
                  <a:rPr lang="en-US" dirty="0"/>
                  <a:t>.  Then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1. 1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−1] 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1. 1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overflows your 16-bit sample buffer after only 110 samples.  Your output will be full of </a:t>
                </a:r>
                <a:r>
                  <a:rPr lang="en-US" dirty="0" err="1"/>
                  <a:t>NaNs</a:t>
                </a:r>
                <a:r>
                  <a:rPr lang="en-US" dirty="0"/>
                  <a:t>, and you’ll be saying “What happened…?”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810D48-7AAA-E24E-A42F-43F876FB9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924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68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AC138-EAC5-9440-8A8A-63E1646D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Guarantee 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810D48-7AAA-E24E-A42F-43F876FB92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1299"/>
                <a:ext cx="10515600" cy="4981576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Fortunately, the LPC synthesis filter is causal, so it’s easy to guarantee stability.  We just need to make sure that all of the poles have magnitude less than 1: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|&lt;1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We find the poles like this: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other words,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𝑟𝑜𝑜𝑡𝑠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…which you can do using </a:t>
                </a:r>
                <a:r>
                  <a:rPr lang="en-US" dirty="0" err="1"/>
                  <a:t>np.roots</a:t>
                </a:r>
                <a:r>
                  <a:rPr lang="en-US" dirty="0"/>
                  <a:t>, if you define the polynomial correctly.  Then you just truncate the magnitude,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,0.999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∡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…and then use </a:t>
                </a:r>
                <a:r>
                  <a:rPr lang="en-US" dirty="0" err="1"/>
                  <a:t>np.poly</a:t>
                </a:r>
                <a:r>
                  <a:rPr lang="en-US" dirty="0"/>
                  <a:t> to convert back from roots to polynomial.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810D48-7AAA-E24E-A42F-43F876FB9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1299"/>
                <a:ext cx="10515600" cy="4981576"/>
              </a:xfrm>
              <a:blipFill>
                <a:blip r:embed="rId2"/>
                <a:stretch>
                  <a:fillRect l="-724" t="-2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893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2E2A-81BC-2141-B224-B54333EF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57227-6210-8944-AF3C-7A24EDEFE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LPC-10 speech synthesis model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LPC-10 excitation model: white noise, pulse train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Linear predictive coding: how to find the coefficients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Linear predictive coding: how to make sure the coefficients are stable</a:t>
            </a:r>
          </a:p>
          <a:p>
            <a:r>
              <a:rPr lang="en-US" dirty="0"/>
              <a:t>Autocorrelation-based pitch tracking</a:t>
            </a:r>
          </a:p>
          <a:p>
            <a:r>
              <a:rPr lang="en-US" dirty="0"/>
              <a:t>Inter-frame interpolation of pitch and energy contours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68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2895-16A5-C34C-B98B-E363F6E4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Autocorrelation is maximum at n=0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8CC83-D91E-E545-A64B-E4B69498824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8CC83-D91E-E545-A64B-E4B6949882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33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A picture containing bird&#10;&#10;Description automatically generated">
            <a:extLst>
              <a:ext uri="{FF2B5EF4-FFF2-40B4-BE49-F238E27FC236}">
                <a16:creationId xmlns:a16="http://schemas.microsoft.com/office/drawing/2014/main" id="{58EAD644-478D-244C-928A-135A5BBC86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1327073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10BD-B997-1A4C-B3B8-0488214F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Autocorrelation of a periodic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ECF4C1-228E-1143-AB0C-C3D060948C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Suppose x[n] is periodic,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 Then the autocorrelation is also periodic: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ECF4C1-228E-1143-AB0C-C3D060948C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4094" b="-4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184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picture containing bird&#10;&#10;Description automatically generated">
            <a:extLst>
              <a:ext uri="{FF2B5EF4-FFF2-40B4-BE49-F238E27FC236}">
                <a16:creationId xmlns:a16="http://schemas.microsoft.com/office/drawing/2014/main" id="{246ED93E-911F-8E42-9521-F2E7788492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00551" y="2058194"/>
            <a:ext cx="7791450" cy="3886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0417D-F906-CC46-861D-B8B4527E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Autocorrelation of a periodic signal is periodic</a:t>
            </a:r>
          </a:p>
        </p:txBody>
      </p:sp>
      <p:pic>
        <p:nvPicPr>
          <p:cNvPr id="6" name="Content Placeholder 5" descr="A picture containing object, antenna&#10;&#10;Description automatically generated">
            <a:extLst>
              <a:ext uri="{FF2B5EF4-FFF2-40B4-BE49-F238E27FC236}">
                <a16:creationId xmlns:a16="http://schemas.microsoft.com/office/drawing/2014/main" id="{A97C8FFB-A7D4-EE47-87A3-4EE2AF759F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511" y="2058194"/>
            <a:ext cx="5181600" cy="3886200"/>
          </a:xfr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C442587E-A80D-6F4C-A66B-451EC28805D6}"/>
              </a:ext>
            </a:extLst>
          </p:cNvPr>
          <p:cNvSpPr/>
          <p:nvPr/>
        </p:nvSpPr>
        <p:spPr>
          <a:xfrm rot="5400000">
            <a:off x="1576380" y="5483216"/>
            <a:ext cx="219074" cy="107634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8522B40-4084-1F49-86F4-EB937FF10204}"/>
              </a:ext>
            </a:extLst>
          </p:cNvPr>
          <p:cNvSpPr/>
          <p:nvPr/>
        </p:nvSpPr>
        <p:spPr>
          <a:xfrm rot="5400000">
            <a:off x="8679657" y="5633240"/>
            <a:ext cx="219075" cy="795334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9A9C9E-B0C4-0E4F-8C2A-77D151A4BE3B}"/>
              </a:ext>
            </a:extLst>
          </p:cNvPr>
          <p:cNvSpPr txBox="1"/>
          <p:nvPr/>
        </p:nvSpPr>
        <p:spPr>
          <a:xfrm>
            <a:off x="1114422" y="6083296"/>
            <a:ext cx="320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Pitch period = 9ms = 99 samples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4B7EFB-144C-F84B-9E44-89998D09D163}"/>
              </a:ext>
            </a:extLst>
          </p:cNvPr>
          <p:cNvSpPr txBox="1"/>
          <p:nvPr/>
        </p:nvSpPr>
        <p:spPr>
          <a:xfrm>
            <a:off x="8324859" y="6107105"/>
            <a:ext cx="320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Pitch period = 9ms = 99 samples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AEA471-D623-7645-9AD7-ACF517A35372}"/>
              </a:ext>
            </a:extLst>
          </p:cNvPr>
          <p:cNvCxnSpPr>
            <a:cxnSpLocks/>
          </p:cNvCxnSpPr>
          <p:nvPr/>
        </p:nvCxnSpPr>
        <p:spPr>
          <a:xfrm>
            <a:off x="1142998" y="1690688"/>
            <a:ext cx="0" cy="42537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AC1430-346C-C94D-B258-424E9CE30C92}"/>
              </a:ext>
            </a:extLst>
          </p:cNvPr>
          <p:cNvCxnSpPr>
            <a:cxnSpLocks/>
          </p:cNvCxnSpPr>
          <p:nvPr/>
        </p:nvCxnSpPr>
        <p:spPr>
          <a:xfrm>
            <a:off x="2224089" y="1685921"/>
            <a:ext cx="0" cy="42537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F0B5EA-E2D9-0A4F-BF08-4209F5DDDDE4}"/>
              </a:ext>
            </a:extLst>
          </p:cNvPr>
          <p:cNvCxnSpPr>
            <a:cxnSpLocks/>
          </p:cNvCxnSpPr>
          <p:nvPr/>
        </p:nvCxnSpPr>
        <p:spPr>
          <a:xfrm>
            <a:off x="8391531" y="1724019"/>
            <a:ext cx="0" cy="42537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567A9D-9F2F-7F4C-A0C0-739BD7646224}"/>
              </a:ext>
            </a:extLst>
          </p:cNvPr>
          <p:cNvCxnSpPr>
            <a:cxnSpLocks/>
          </p:cNvCxnSpPr>
          <p:nvPr/>
        </p:nvCxnSpPr>
        <p:spPr>
          <a:xfrm>
            <a:off x="9186875" y="1719255"/>
            <a:ext cx="0" cy="42537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997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E62A-D6EF-0B4E-AAC6-AA93CF04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Autocorrelation pitch tracking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5574FD-7D0E-6941-8A53-1BB1EE5E1F5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85750" y="1825625"/>
                <a:ext cx="573405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Compute the autocorrelation</a:t>
                </a:r>
              </a:p>
              <a:p>
                <a:r>
                  <a:rPr lang="en-US" dirty="0"/>
                  <a:t>Find the pitch period: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𝑀𝐼𝑁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𝑀𝐴𝑋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search limits,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𝑀𝐼𝑁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𝑀𝐴𝑋</m:t>
                        </m:r>
                      </m:sub>
                    </m:sSub>
                  </m:oMath>
                </a14:m>
                <a:r>
                  <a:rPr lang="en-US" dirty="0"/>
                  <a:t>, are important for good performance: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𝑀𝐼𝑁</m:t>
                        </m:r>
                      </m:sub>
                    </m:sSub>
                  </m:oMath>
                </a14:m>
                <a:r>
                  <a:rPr lang="en-US" dirty="0"/>
                  <a:t> corresponds to a high woman’s pitch,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𝑀𝐼𝑁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Hz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𝑀𝐴𝑋</m:t>
                        </m:r>
                      </m:sub>
                    </m:sSub>
                  </m:oMath>
                </a14:m>
                <a:r>
                  <a:rPr lang="en-US" dirty="0"/>
                  <a:t> corresponds to a low man’s pitch,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𝑀𝐴𝑋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Hz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5574FD-7D0E-6941-8A53-1BB1EE5E1F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85750" y="1825625"/>
                <a:ext cx="5734050" cy="4351338"/>
              </a:xfrm>
              <a:blipFill>
                <a:blip r:embed="rId2"/>
                <a:stretch>
                  <a:fillRect l="-1770" t="-2924" r="-2212" b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A picture containing bird&#10;&#10;Description automatically generated">
            <a:extLst>
              <a:ext uri="{FF2B5EF4-FFF2-40B4-BE49-F238E27FC236}">
                <a16:creationId xmlns:a16="http://schemas.microsoft.com/office/drawing/2014/main" id="{C570B256-05C2-484D-BFD8-CE0CC2438C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73F359-F48B-8C42-B037-8614DDFC9300}"/>
              </a:ext>
            </a:extLst>
          </p:cNvPr>
          <p:cNvCxnSpPr>
            <a:cxnSpLocks/>
          </p:cNvCxnSpPr>
          <p:nvPr/>
        </p:nvCxnSpPr>
        <p:spPr>
          <a:xfrm>
            <a:off x="9063046" y="4329113"/>
            <a:ext cx="0" cy="19200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488DBAD-7642-2740-A4C8-7BACCD348DD7}"/>
                  </a:ext>
                </a:extLst>
              </p:cNvPr>
              <p:cNvSpPr/>
              <p:nvPr/>
            </p:nvSpPr>
            <p:spPr>
              <a:xfrm>
                <a:off x="8742013" y="6130411"/>
                <a:ext cx="7087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𝑀𝐼𝑁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488DBAD-7642-2740-A4C8-7BACCD348D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013" y="6130411"/>
                <a:ext cx="7087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1CFD84-C607-C740-A3EA-250FA05C280A}"/>
              </a:ext>
            </a:extLst>
          </p:cNvPr>
          <p:cNvCxnSpPr>
            <a:cxnSpLocks/>
          </p:cNvCxnSpPr>
          <p:nvPr/>
        </p:nvCxnSpPr>
        <p:spPr>
          <a:xfrm>
            <a:off x="9672653" y="4329113"/>
            <a:ext cx="0" cy="19295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555E9ED-68CE-9549-834D-E9F5C366260F}"/>
                  </a:ext>
                </a:extLst>
              </p:cNvPr>
              <p:cNvSpPr/>
              <p:nvPr/>
            </p:nvSpPr>
            <p:spPr>
              <a:xfrm>
                <a:off x="9381711" y="6130417"/>
                <a:ext cx="7437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𝑀𝐴𝑋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555E9ED-68CE-9549-834D-E9F5C3662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1711" y="6130417"/>
                <a:ext cx="74379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07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9C99E-2827-724F-9E7B-CCBF7911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LPC-10 speech synthesis model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20EDF4-B08C-A446-BC5B-07450FAE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325" y="-4972"/>
            <a:ext cx="7075227" cy="686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73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C99E-2827-724F-9E7B-CCBF7911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LPC-10 speech synthesis model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E28FD-8635-424E-B9E7-3C6F3218AB50}"/>
              </a:ext>
            </a:extLst>
          </p:cNvPr>
          <p:cNvSpPr/>
          <p:nvPr/>
        </p:nvSpPr>
        <p:spPr>
          <a:xfrm>
            <a:off x="8521529" y="2590800"/>
            <a:ext cx="1965960" cy="17678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94476F-B157-B542-8139-E13CEAADFF00}"/>
                  </a:ext>
                </a:extLst>
              </p:cNvPr>
              <p:cNvSpPr txBox="1"/>
              <p:nvPr/>
            </p:nvSpPr>
            <p:spPr>
              <a:xfrm>
                <a:off x="8780086" y="3167487"/>
                <a:ext cx="1513487" cy="664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94476F-B157-B542-8139-E13CEAADF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086" y="3167487"/>
                <a:ext cx="1513487" cy="664349"/>
              </a:xfrm>
              <a:prstGeom prst="rect">
                <a:avLst/>
              </a:prstGeom>
              <a:blipFill>
                <a:blip r:embed="rId2"/>
                <a:stretch>
                  <a:fillRect l="-3306" r="-14050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9DE9094-F113-E646-A37B-9F602FDE02F4}"/>
              </a:ext>
            </a:extLst>
          </p:cNvPr>
          <p:cNvSpPr txBox="1"/>
          <p:nvPr/>
        </p:nvSpPr>
        <p:spPr>
          <a:xfrm>
            <a:off x="8748552" y="4351287"/>
            <a:ext cx="22264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Vocal Tract:</a:t>
            </a:r>
          </a:p>
          <a:p>
            <a:r>
              <a:rPr lang="en-US" sz="2400" dirty="0"/>
              <a:t>Modeled by</a:t>
            </a:r>
          </a:p>
          <a:p>
            <a:r>
              <a:rPr lang="en-US" sz="2400" dirty="0"/>
              <a:t>an LPC synthesis</a:t>
            </a:r>
          </a:p>
          <a:p>
            <a:r>
              <a:rPr lang="en-US" sz="2400" dirty="0"/>
              <a:t>Filter.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B0AE9-50B3-B241-B9DD-08AC5E1103E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0487489" y="3474720"/>
            <a:ext cx="7282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74910D-A11E-D745-A455-F7F2E9586965}"/>
                  </a:ext>
                </a:extLst>
              </p:cNvPr>
              <p:cNvSpPr txBox="1"/>
              <p:nvPr/>
            </p:nvSpPr>
            <p:spPr>
              <a:xfrm>
                <a:off x="11086275" y="3146468"/>
                <a:ext cx="11077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74910D-A11E-D745-A455-F7F2E9586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6275" y="3146468"/>
                <a:ext cx="1107739" cy="646331"/>
              </a:xfrm>
              <a:prstGeom prst="rect">
                <a:avLst/>
              </a:prstGeom>
              <a:blipFill>
                <a:blip r:embed="rId3"/>
                <a:stretch>
                  <a:fillRect r="-5682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8E8814-BC39-8B45-AE5E-AB4480188E85}"/>
                  </a:ext>
                </a:extLst>
              </p:cNvPr>
              <p:cNvSpPr txBox="1"/>
              <p:nvPr/>
            </p:nvSpPr>
            <p:spPr>
              <a:xfrm>
                <a:off x="105075" y="1596196"/>
                <a:ext cx="3248774" cy="1139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8E8814-BC39-8B45-AE5E-AB4480188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75" y="1596196"/>
                <a:ext cx="3248774" cy="1139927"/>
              </a:xfrm>
              <a:prstGeom prst="rect">
                <a:avLst/>
              </a:prstGeom>
              <a:blipFill>
                <a:blip r:embed="rId4"/>
                <a:stretch>
                  <a:fillRect t="-103333" b="-15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F65C9B-D237-C64F-8298-D78BE3D8E9F0}"/>
                  </a:ext>
                </a:extLst>
              </p:cNvPr>
              <p:cNvSpPr txBox="1"/>
              <p:nvPr/>
            </p:nvSpPr>
            <p:spPr>
              <a:xfrm>
                <a:off x="751462" y="4102904"/>
                <a:ext cx="1997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F65C9B-D237-C64F-8298-D78BE3D8E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62" y="4102904"/>
                <a:ext cx="199727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777EB0F-1021-BF4D-B141-96E5A7395F50}"/>
              </a:ext>
            </a:extLst>
          </p:cNvPr>
          <p:cNvSpPr txBox="1"/>
          <p:nvPr/>
        </p:nvSpPr>
        <p:spPr>
          <a:xfrm>
            <a:off x="645325" y="2659119"/>
            <a:ext cx="20728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Voiced Speech,</a:t>
            </a:r>
          </a:p>
          <a:p>
            <a:pPr algn="ctr"/>
            <a:r>
              <a:rPr lang="en-US" sz="2400" dirty="0"/>
              <a:t>pitch period 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8FEFD4-77C5-7E4B-A1C1-5CE232FDF006}"/>
              </a:ext>
            </a:extLst>
          </p:cNvPr>
          <p:cNvSpPr txBox="1"/>
          <p:nvPr/>
        </p:nvSpPr>
        <p:spPr>
          <a:xfrm>
            <a:off x="524685" y="4461641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Unvoiced Speech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D707B3-FD84-6849-A637-1348E6E592C3}"/>
              </a:ext>
            </a:extLst>
          </p:cNvPr>
          <p:cNvCxnSpPr>
            <a:stCxn id="10" idx="3"/>
          </p:cNvCxnSpPr>
          <p:nvPr/>
        </p:nvCxnSpPr>
        <p:spPr>
          <a:xfrm flipV="1">
            <a:off x="3353849" y="2154621"/>
            <a:ext cx="1055173" cy="115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475F28-5D37-0840-8F20-2C2708693058}"/>
              </a:ext>
            </a:extLst>
          </p:cNvPr>
          <p:cNvCxnSpPr/>
          <p:nvPr/>
        </p:nvCxnSpPr>
        <p:spPr>
          <a:xfrm flipV="1">
            <a:off x="3359108" y="4335515"/>
            <a:ext cx="1055173" cy="115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AB41728-459F-3440-8062-D38B0F78BAE6}"/>
              </a:ext>
            </a:extLst>
          </p:cNvPr>
          <p:cNvSpPr/>
          <p:nvPr/>
        </p:nvSpPr>
        <p:spPr>
          <a:xfrm>
            <a:off x="4388001" y="2039008"/>
            <a:ext cx="252248" cy="23122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8081707-FAC7-5146-9617-2A46E423DB4D}"/>
              </a:ext>
            </a:extLst>
          </p:cNvPr>
          <p:cNvSpPr/>
          <p:nvPr/>
        </p:nvSpPr>
        <p:spPr>
          <a:xfrm>
            <a:off x="4403767" y="4219900"/>
            <a:ext cx="252248" cy="23122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151143-A78E-3C4E-8154-2E67E333F0E9}"/>
              </a:ext>
            </a:extLst>
          </p:cNvPr>
          <p:cNvSpPr/>
          <p:nvPr/>
        </p:nvSpPr>
        <p:spPr>
          <a:xfrm>
            <a:off x="5838426" y="3363308"/>
            <a:ext cx="252248" cy="23122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4C7647-5535-3440-93B9-F0E824FC79C0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6090674" y="3474720"/>
            <a:ext cx="648625" cy="42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28C8E6-432C-6C43-94E6-D220FAE9F695}"/>
              </a:ext>
            </a:extLst>
          </p:cNvPr>
          <p:cNvCxnSpPr>
            <a:stCxn id="18" idx="2"/>
          </p:cNvCxnSpPr>
          <p:nvPr/>
        </p:nvCxnSpPr>
        <p:spPr>
          <a:xfrm flipH="1" flipV="1">
            <a:off x="4403767" y="2417379"/>
            <a:ext cx="1434659" cy="10615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ircular Arrow 20">
            <a:extLst>
              <a:ext uri="{FF2B5EF4-FFF2-40B4-BE49-F238E27FC236}">
                <a16:creationId xmlns:a16="http://schemas.microsoft.com/office/drawing/2014/main" id="{81FB0393-7DA9-254F-B2F5-93E33A11D88D}"/>
              </a:ext>
            </a:extLst>
          </p:cNvPr>
          <p:cNvSpPr/>
          <p:nvPr/>
        </p:nvSpPr>
        <p:spPr>
          <a:xfrm rot="5400000" flipV="1">
            <a:off x="4729587" y="2180894"/>
            <a:ext cx="1849821" cy="201798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27797E-9530-1D48-B28D-3228972BEADC}"/>
              </a:ext>
            </a:extLst>
          </p:cNvPr>
          <p:cNvSpPr txBox="1"/>
          <p:nvPr/>
        </p:nvSpPr>
        <p:spPr>
          <a:xfrm>
            <a:off x="4005576" y="4577257"/>
            <a:ext cx="22206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Binary Control </a:t>
            </a:r>
          </a:p>
          <a:p>
            <a:pPr algn="ctr"/>
            <a:r>
              <a:rPr lang="en-US" sz="2400" dirty="0"/>
              <a:t>Switch:</a:t>
            </a:r>
          </a:p>
          <a:p>
            <a:pPr algn="ctr"/>
            <a:r>
              <a:rPr lang="en-US" sz="2400" dirty="0"/>
              <a:t>Voiced (P&gt;0) vs. </a:t>
            </a:r>
          </a:p>
          <a:p>
            <a:pPr algn="ctr"/>
            <a:r>
              <a:rPr lang="en-US" sz="2400" dirty="0"/>
              <a:t>Unvoiced (P=0)</a:t>
            </a:r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4BDF559C-BE47-944C-984C-5AAF2B1F0802}"/>
              </a:ext>
            </a:extLst>
          </p:cNvPr>
          <p:cNvSpPr/>
          <p:nvPr/>
        </p:nvSpPr>
        <p:spPr>
          <a:xfrm rot="5400000">
            <a:off x="6666454" y="2960941"/>
            <a:ext cx="1161128" cy="1028287"/>
          </a:xfrm>
          <a:prstGeom prst="triangl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149FB5-6A42-AB4C-B6EC-E9FC1E88B573}"/>
                  </a:ext>
                </a:extLst>
              </p:cNvPr>
              <p:cNvSpPr txBox="1"/>
              <p:nvPr/>
            </p:nvSpPr>
            <p:spPr>
              <a:xfrm>
                <a:off x="6713124" y="3165352"/>
                <a:ext cx="592567" cy="664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149FB5-6A42-AB4C-B6EC-E9FC1E88B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124" y="3165352"/>
                <a:ext cx="592567" cy="664349"/>
              </a:xfrm>
              <a:prstGeom prst="rect">
                <a:avLst/>
              </a:prstGeom>
              <a:blipFill>
                <a:blip r:embed="rId6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9ECAC2-44F8-564F-9FCC-A61C473ECF34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7733025" y="3474720"/>
            <a:ext cx="788504" cy="15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E13D6A6-29D8-9C46-ABC3-8BDC75C3421F}"/>
                  </a:ext>
                </a:extLst>
              </p:cNvPr>
              <p:cNvSpPr txBox="1"/>
              <p:nvPr/>
            </p:nvSpPr>
            <p:spPr>
              <a:xfrm>
                <a:off x="6562985" y="4043850"/>
                <a:ext cx="1268232" cy="837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Gain=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𝑙𝑜𝑔𝑅𝑀𝑆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E13D6A6-29D8-9C46-ABC3-8BDC75C34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985" y="4043850"/>
                <a:ext cx="1268232" cy="837537"/>
              </a:xfrm>
              <a:prstGeom prst="rect">
                <a:avLst/>
              </a:prstGeom>
              <a:blipFill>
                <a:blip r:embed="rId7"/>
                <a:stretch>
                  <a:fillRect t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207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E62A-D6EF-0B4E-AAC6-AA93CF04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voiced/unvoiced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5574FD-7D0E-6941-8A53-1BB1EE5E1F5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85749" y="1425570"/>
                <a:ext cx="6857999" cy="521811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voiced: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unvoiced (white noise):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/>
                  <a:t>which means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 a reasonable V/UV decision is: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𝑡h𝑟𝑒𝑠h𝑜𝑙𝑑</m:t>
                    </m:r>
                  </m:oMath>
                </a14:m>
                <a:r>
                  <a:rPr lang="en-US" dirty="0"/>
                  <a:t>: say the frame is voiced.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𝑡h𝑟𝑒𝑠h𝑜𝑙𝑑</m:t>
                    </m:r>
                  </m:oMath>
                </a14:m>
                <a:r>
                  <a:rPr lang="en-US" dirty="0"/>
                  <a:t>: say the frame is unvoiced.</a:t>
                </a:r>
              </a:p>
              <a:p>
                <a:pPr marL="0" indent="0">
                  <a:buNone/>
                </a:pPr>
                <a:r>
                  <a:rPr lang="en-US" dirty="0"/>
                  <a:t>Setting threshold~0.25 works reasonably well.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5574FD-7D0E-6941-8A53-1BB1EE5E1F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85749" y="1425570"/>
                <a:ext cx="6857999" cy="5218117"/>
              </a:xfrm>
              <a:blipFill>
                <a:blip r:embed="rId2"/>
                <a:stretch>
                  <a:fillRect l="-1848" t="-1942" r="-2588" b="-2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A picture containing object, antenna&#10;&#10;Description automatically generated">
            <a:extLst>
              <a:ext uri="{FF2B5EF4-FFF2-40B4-BE49-F238E27FC236}">
                <a16:creationId xmlns:a16="http://schemas.microsoft.com/office/drawing/2014/main" id="{4A16556E-5834-EE48-A79B-EABE0F976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563" y="409580"/>
            <a:ext cx="3976688" cy="2982516"/>
          </a:xfrm>
          <a:prstGeom prst="rect">
            <a:avLst/>
          </a:prstGeom>
        </p:spPr>
      </p:pic>
      <p:pic>
        <p:nvPicPr>
          <p:cNvPr id="15" name="Content Placeholder 5">
            <a:extLst>
              <a:ext uri="{FF2B5EF4-FFF2-40B4-BE49-F238E27FC236}">
                <a16:creationId xmlns:a16="http://schemas.microsoft.com/office/drawing/2014/main" id="{B57E7229-CAA4-1249-A562-A408D6862F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9563" y="3875484"/>
            <a:ext cx="3976688" cy="298251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31F742A-71C9-624F-B33F-CD3F03B1123F}"/>
                  </a:ext>
                </a:extLst>
              </p:cNvPr>
              <p:cNvSpPr/>
              <p:nvPr/>
            </p:nvSpPr>
            <p:spPr>
              <a:xfrm>
                <a:off x="8308061" y="72504"/>
                <a:ext cx="32392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voiced: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31F742A-71C9-624F-B33F-CD3F03B11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061" y="72504"/>
                <a:ext cx="3239285" cy="461665"/>
              </a:xfrm>
              <a:prstGeom prst="rect">
                <a:avLst/>
              </a:prstGeom>
              <a:blipFill>
                <a:blip r:embed="rId6"/>
                <a:stretch>
                  <a:fillRect l="-273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5CC284B-E51A-4148-8B85-95CBB190E751}"/>
                  </a:ext>
                </a:extLst>
              </p:cNvPr>
              <p:cNvSpPr/>
              <p:nvPr/>
            </p:nvSpPr>
            <p:spPr>
              <a:xfrm>
                <a:off x="8317584" y="3353866"/>
                <a:ext cx="3563027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unvoiced: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5CC284B-E51A-4148-8B85-95CBB190E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584" y="3353866"/>
                <a:ext cx="3563027" cy="830997"/>
              </a:xfrm>
              <a:prstGeom prst="rect">
                <a:avLst/>
              </a:prstGeom>
              <a:blipFill>
                <a:blip r:embed="rId7"/>
                <a:stretch>
                  <a:fillRect l="-2491" t="-6061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734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2E2A-81BC-2141-B224-B54333EF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57227-6210-8944-AF3C-7A24EDEFE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LPC-10 speech synthesis model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LPC-10 excitation model: white noise, pulse train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Linear predictive coding: how to find the coefficients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Linear predictive coding: how to make sure the coefficients are stable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Autocorrelation-based pitch tracking</a:t>
            </a:r>
          </a:p>
          <a:p>
            <a:r>
              <a:rPr lang="en-US" dirty="0"/>
              <a:t>Inter-frame interpolation of pitch and energy contours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39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FA95-5D01-454A-9A90-63AEB05D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Inter-frame interpolation of pitch contours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FE5E5-237D-EF45-A5CF-4A281CA368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don’t want the pitch period to change suddenly at frame boundaries; it sounds weird.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5A064E-DAF4-5248-82A1-3E7FF340B31C}"/>
              </a:ext>
            </a:extLst>
          </p:cNvPr>
          <p:cNvCxnSpPr/>
          <p:nvPr/>
        </p:nvCxnSpPr>
        <p:spPr>
          <a:xfrm>
            <a:off x="6686550" y="2014538"/>
            <a:ext cx="0" cy="455771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D2B029-8C34-FB4A-A6DB-4B2FC1DA63F7}"/>
              </a:ext>
            </a:extLst>
          </p:cNvPr>
          <p:cNvCxnSpPr>
            <a:cxnSpLocks/>
          </p:cNvCxnSpPr>
          <p:nvPr/>
        </p:nvCxnSpPr>
        <p:spPr>
          <a:xfrm flipH="1">
            <a:off x="6486526" y="6300788"/>
            <a:ext cx="4257674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E0DE6B-05D6-6946-B177-7748AC7C9275}"/>
              </a:ext>
            </a:extLst>
          </p:cNvPr>
          <p:cNvCxnSpPr>
            <a:cxnSpLocks/>
          </p:cNvCxnSpPr>
          <p:nvPr/>
        </p:nvCxnSpPr>
        <p:spPr>
          <a:xfrm flipH="1">
            <a:off x="6681790" y="5167304"/>
            <a:ext cx="704848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0CC479-CC4B-5E45-840D-A498020EF64A}"/>
              </a:ext>
            </a:extLst>
          </p:cNvPr>
          <p:cNvCxnSpPr>
            <a:cxnSpLocks/>
          </p:cNvCxnSpPr>
          <p:nvPr/>
        </p:nvCxnSpPr>
        <p:spPr>
          <a:xfrm flipH="1">
            <a:off x="7377122" y="4662474"/>
            <a:ext cx="704848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0247F1-825F-2E48-8679-31B1F7413C6C}"/>
              </a:ext>
            </a:extLst>
          </p:cNvPr>
          <p:cNvCxnSpPr>
            <a:cxnSpLocks/>
          </p:cNvCxnSpPr>
          <p:nvPr/>
        </p:nvCxnSpPr>
        <p:spPr>
          <a:xfrm flipH="1">
            <a:off x="8101024" y="4300524"/>
            <a:ext cx="704848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175173-DFF0-F24E-B7B9-A020CCA9DF76}"/>
              </a:ext>
            </a:extLst>
          </p:cNvPr>
          <p:cNvCxnSpPr>
            <a:cxnSpLocks/>
          </p:cNvCxnSpPr>
          <p:nvPr/>
        </p:nvCxnSpPr>
        <p:spPr>
          <a:xfrm flipH="1">
            <a:off x="8824926" y="4452924"/>
            <a:ext cx="704848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C5EBCCF-81D6-7043-BA09-16C33EB9F789}"/>
              </a:ext>
            </a:extLst>
          </p:cNvPr>
          <p:cNvCxnSpPr>
            <a:cxnSpLocks/>
          </p:cNvCxnSpPr>
          <p:nvPr/>
        </p:nvCxnSpPr>
        <p:spPr>
          <a:xfrm>
            <a:off x="7377116" y="3557588"/>
            <a:ext cx="0" cy="27487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177653-2884-814A-9C04-F63830E31A62}"/>
              </a:ext>
            </a:extLst>
          </p:cNvPr>
          <p:cNvCxnSpPr>
            <a:cxnSpLocks/>
          </p:cNvCxnSpPr>
          <p:nvPr/>
        </p:nvCxnSpPr>
        <p:spPr>
          <a:xfrm>
            <a:off x="8072450" y="3557588"/>
            <a:ext cx="0" cy="27582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4C1DC74-9240-EC47-B4AF-482E2F521F0B}"/>
              </a:ext>
            </a:extLst>
          </p:cNvPr>
          <p:cNvCxnSpPr>
            <a:cxnSpLocks/>
          </p:cNvCxnSpPr>
          <p:nvPr/>
        </p:nvCxnSpPr>
        <p:spPr>
          <a:xfrm>
            <a:off x="8805872" y="3557588"/>
            <a:ext cx="19059" cy="27392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6A4815-225A-7646-86AC-2675C9DF73BE}"/>
              </a:ext>
            </a:extLst>
          </p:cNvPr>
          <p:cNvCxnSpPr>
            <a:cxnSpLocks/>
          </p:cNvCxnSpPr>
          <p:nvPr/>
        </p:nvCxnSpPr>
        <p:spPr>
          <a:xfrm>
            <a:off x="9529774" y="3557588"/>
            <a:ext cx="4775" cy="27487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FE2BD14-06CD-4D49-B779-BCABB1E5F04A}"/>
              </a:ext>
            </a:extLst>
          </p:cNvPr>
          <p:cNvSpPr txBox="1"/>
          <p:nvPr/>
        </p:nvSpPr>
        <p:spPr>
          <a:xfrm>
            <a:off x="5915034" y="2414581"/>
            <a:ext cx="790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Pitch</a:t>
            </a:r>
          </a:p>
          <a:p>
            <a:pPr algn="r"/>
            <a:r>
              <a:rPr lang="en-US" dirty="0"/>
              <a:t>Period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D7D919-4BB2-9E44-9B96-B5C271CA29E0}"/>
              </a:ext>
            </a:extLst>
          </p:cNvPr>
          <p:cNvSpPr txBox="1"/>
          <p:nvPr/>
        </p:nvSpPr>
        <p:spPr>
          <a:xfrm>
            <a:off x="9602227" y="6253165"/>
            <a:ext cx="191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Sample Number, 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602FCD-7AFA-BC4F-AFC6-8850DD672EAD}"/>
              </a:ext>
            </a:extLst>
          </p:cNvPr>
          <p:cNvSpPr txBox="1"/>
          <p:nvPr/>
        </p:nvSpPr>
        <p:spPr>
          <a:xfrm rot="17753169">
            <a:off x="6816085" y="2633656"/>
            <a:ext cx="173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Frame Boundary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877BD6-2DD3-8048-AA36-7A7ED9683721}"/>
              </a:ext>
            </a:extLst>
          </p:cNvPr>
          <p:cNvSpPr txBox="1"/>
          <p:nvPr/>
        </p:nvSpPr>
        <p:spPr>
          <a:xfrm rot="17753169">
            <a:off x="7511415" y="2643178"/>
            <a:ext cx="173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Frame Boundary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330D74-E92A-B84E-8A4D-D85F75B454B3}"/>
              </a:ext>
            </a:extLst>
          </p:cNvPr>
          <p:cNvSpPr txBox="1"/>
          <p:nvPr/>
        </p:nvSpPr>
        <p:spPr>
          <a:xfrm rot="17753169">
            <a:off x="8249611" y="2638414"/>
            <a:ext cx="173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Frame Boundary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CC4682-D25B-A741-AF4C-14F2F3FC80F0}"/>
              </a:ext>
            </a:extLst>
          </p:cNvPr>
          <p:cNvSpPr txBox="1"/>
          <p:nvPr/>
        </p:nvSpPr>
        <p:spPr>
          <a:xfrm rot="17753169">
            <a:off x="8973517" y="2647939"/>
            <a:ext cx="173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Frame Boundary</a:t>
            </a:r>
          </a:p>
        </p:txBody>
      </p:sp>
    </p:spTree>
    <p:extLst>
      <p:ext uri="{BB962C8B-B14F-4D97-AF65-F5344CB8AC3E}">
        <p14:creationId xmlns:p14="http://schemas.microsoft.com/office/powerpoint/2010/main" val="37037455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FA95-5D01-454A-9A90-63AEB05D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Inter-frame interpolation of pitch contours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AFE5E5-237D-EF45-A5CF-4A281CA3686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Linear interpolation sounds much better.  We can accomplish linear interpolation using a formula like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the pitch period in frame 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r>
                  <a:rPr lang="en-US" dirty="0"/>
                  <a:t> is how far sample n is from the beginning of frame t</a:t>
                </a:r>
              </a:p>
              <a:p>
                <a:r>
                  <a:rPr lang="en-US" dirty="0"/>
                  <a:t>S is the frame-skip.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AFE5E5-237D-EF45-A5CF-4A281CA368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956" t="-3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5A064E-DAF4-5248-82A1-3E7FF340B31C}"/>
              </a:ext>
            </a:extLst>
          </p:cNvPr>
          <p:cNvCxnSpPr/>
          <p:nvPr/>
        </p:nvCxnSpPr>
        <p:spPr>
          <a:xfrm>
            <a:off x="6686550" y="2014538"/>
            <a:ext cx="0" cy="455771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D2B029-8C34-FB4A-A6DB-4B2FC1DA63F7}"/>
              </a:ext>
            </a:extLst>
          </p:cNvPr>
          <p:cNvCxnSpPr>
            <a:cxnSpLocks/>
          </p:cNvCxnSpPr>
          <p:nvPr/>
        </p:nvCxnSpPr>
        <p:spPr>
          <a:xfrm flipH="1">
            <a:off x="6486526" y="6300788"/>
            <a:ext cx="4257674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E0DE6B-05D6-6946-B177-7748AC7C9275}"/>
              </a:ext>
            </a:extLst>
          </p:cNvPr>
          <p:cNvCxnSpPr>
            <a:cxnSpLocks/>
          </p:cNvCxnSpPr>
          <p:nvPr/>
        </p:nvCxnSpPr>
        <p:spPr>
          <a:xfrm flipH="1">
            <a:off x="6681790" y="4662474"/>
            <a:ext cx="695326" cy="50483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0CC479-CC4B-5E45-840D-A498020EF64A}"/>
              </a:ext>
            </a:extLst>
          </p:cNvPr>
          <p:cNvCxnSpPr>
            <a:cxnSpLocks/>
          </p:cNvCxnSpPr>
          <p:nvPr/>
        </p:nvCxnSpPr>
        <p:spPr>
          <a:xfrm flipH="1">
            <a:off x="7377122" y="4300524"/>
            <a:ext cx="723902" cy="36195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0247F1-825F-2E48-8679-31B1F7413C6C}"/>
              </a:ext>
            </a:extLst>
          </p:cNvPr>
          <p:cNvCxnSpPr>
            <a:cxnSpLocks/>
          </p:cNvCxnSpPr>
          <p:nvPr/>
        </p:nvCxnSpPr>
        <p:spPr>
          <a:xfrm flipH="1" flipV="1">
            <a:off x="8101024" y="4300524"/>
            <a:ext cx="704848" cy="15240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175173-DFF0-F24E-B7B9-A020CCA9DF76}"/>
              </a:ext>
            </a:extLst>
          </p:cNvPr>
          <p:cNvCxnSpPr>
            <a:cxnSpLocks/>
          </p:cNvCxnSpPr>
          <p:nvPr/>
        </p:nvCxnSpPr>
        <p:spPr>
          <a:xfrm flipH="1">
            <a:off x="8824926" y="4452924"/>
            <a:ext cx="704848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C5EBCCF-81D6-7043-BA09-16C33EB9F789}"/>
              </a:ext>
            </a:extLst>
          </p:cNvPr>
          <p:cNvCxnSpPr>
            <a:cxnSpLocks/>
          </p:cNvCxnSpPr>
          <p:nvPr/>
        </p:nvCxnSpPr>
        <p:spPr>
          <a:xfrm>
            <a:off x="7377116" y="3557588"/>
            <a:ext cx="0" cy="27487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177653-2884-814A-9C04-F63830E31A62}"/>
              </a:ext>
            </a:extLst>
          </p:cNvPr>
          <p:cNvCxnSpPr>
            <a:cxnSpLocks/>
          </p:cNvCxnSpPr>
          <p:nvPr/>
        </p:nvCxnSpPr>
        <p:spPr>
          <a:xfrm>
            <a:off x="8072450" y="3557588"/>
            <a:ext cx="0" cy="27582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4C1DC74-9240-EC47-B4AF-482E2F521F0B}"/>
              </a:ext>
            </a:extLst>
          </p:cNvPr>
          <p:cNvCxnSpPr>
            <a:cxnSpLocks/>
          </p:cNvCxnSpPr>
          <p:nvPr/>
        </p:nvCxnSpPr>
        <p:spPr>
          <a:xfrm>
            <a:off x="8805872" y="3557588"/>
            <a:ext cx="19059" cy="27392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6A4815-225A-7646-86AC-2675C9DF73BE}"/>
              </a:ext>
            </a:extLst>
          </p:cNvPr>
          <p:cNvCxnSpPr>
            <a:cxnSpLocks/>
          </p:cNvCxnSpPr>
          <p:nvPr/>
        </p:nvCxnSpPr>
        <p:spPr>
          <a:xfrm>
            <a:off x="9529774" y="3557588"/>
            <a:ext cx="4775" cy="27487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FE2BD14-06CD-4D49-B779-BCABB1E5F04A}"/>
              </a:ext>
            </a:extLst>
          </p:cNvPr>
          <p:cNvSpPr txBox="1"/>
          <p:nvPr/>
        </p:nvSpPr>
        <p:spPr>
          <a:xfrm>
            <a:off x="5915034" y="2414581"/>
            <a:ext cx="790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Pitch</a:t>
            </a:r>
          </a:p>
          <a:p>
            <a:pPr algn="r"/>
            <a:r>
              <a:rPr lang="en-US" dirty="0"/>
              <a:t>Period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D7D919-4BB2-9E44-9B96-B5C271CA29E0}"/>
              </a:ext>
            </a:extLst>
          </p:cNvPr>
          <p:cNvSpPr txBox="1"/>
          <p:nvPr/>
        </p:nvSpPr>
        <p:spPr>
          <a:xfrm>
            <a:off x="9602227" y="6253165"/>
            <a:ext cx="191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Sample Number, 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602FCD-7AFA-BC4F-AFC6-8850DD672EAD}"/>
              </a:ext>
            </a:extLst>
          </p:cNvPr>
          <p:cNvSpPr txBox="1"/>
          <p:nvPr/>
        </p:nvSpPr>
        <p:spPr>
          <a:xfrm rot="17753169">
            <a:off x="6816085" y="2633656"/>
            <a:ext cx="173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Frame Boundary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877BD6-2DD3-8048-AA36-7A7ED9683721}"/>
              </a:ext>
            </a:extLst>
          </p:cNvPr>
          <p:cNvSpPr txBox="1"/>
          <p:nvPr/>
        </p:nvSpPr>
        <p:spPr>
          <a:xfrm rot="17753169">
            <a:off x="7511415" y="2643178"/>
            <a:ext cx="173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Frame Boundary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330D74-E92A-B84E-8A4D-D85F75B454B3}"/>
              </a:ext>
            </a:extLst>
          </p:cNvPr>
          <p:cNvSpPr txBox="1"/>
          <p:nvPr/>
        </p:nvSpPr>
        <p:spPr>
          <a:xfrm rot="17753169">
            <a:off x="8249611" y="2638414"/>
            <a:ext cx="173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Frame Boundary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CC4682-D25B-A741-AF4C-14F2F3FC80F0}"/>
              </a:ext>
            </a:extLst>
          </p:cNvPr>
          <p:cNvSpPr txBox="1"/>
          <p:nvPr/>
        </p:nvSpPr>
        <p:spPr>
          <a:xfrm rot="17753169">
            <a:off x="8973517" y="2647939"/>
            <a:ext cx="173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Frame Boundary</a:t>
            </a:r>
          </a:p>
        </p:txBody>
      </p:sp>
    </p:spTree>
    <p:extLst>
      <p:ext uri="{BB962C8B-B14F-4D97-AF65-F5344CB8AC3E}">
        <p14:creationId xmlns:p14="http://schemas.microsoft.com/office/powerpoint/2010/main" val="8586109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FA95-5D01-454A-9A90-63AEB05D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Inter-frame interpolation of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AFE5E5-237D-EF45-A5CF-4A281CA3686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Linear interpolation is also useful for energy, EXCEPT: it sounds better if we interpolate log energy, not energy.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𝑅𝑀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𝑡𝑆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nary>
                            </m:e>
                          </m:ra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AFE5E5-237D-EF45-A5CF-4A281CA368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2632" r="-3667" b="-2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6BCCC78-95DF-B644-B2AD-F9C9093E61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1338263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692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2E2A-81BC-2141-B224-B54333EF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57227-6210-8944-AF3C-7A24EDEFE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LPC-10 speech synthesis model</a:t>
            </a:r>
          </a:p>
          <a:p>
            <a:r>
              <a:rPr lang="en-US" dirty="0"/>
              <a:t>The LPC-10 excitation model: white noise, pulse train</a:t>
            </a:r>
          </a:p>
          <a:p>
            <a:r>
              <a:rPr lang="en-US" dirty="0"/>
              <a:t>Linear predictive coding: how to find the coefficients</a:t>
            </a:r>
          </a:p>
          <a:p>
            <a:r>
              <a:rPr lang="en-US" dirty="0"/>
              <a:t>Linear predictive coding: how to make sure the coefficients are stable</a:t>
            </a:r>
          </a:p>
          <a:p>
            <a:r>
              <a:rPr lang="en-US" dirty="0"/>
              <a:t>Autocorrelation-based pitch tracking</a:t>
            </a:r>
          </a:p>
          <a:p>
            <a:r>
              <a:rPr lang="en-US" dirty="0"/>
              <a:t>Inter-frame interpolation of pitch and energy contours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6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D952-71A5-0E45-8CC0-98EAEF64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LPC-10 Speech Coder: Transmitted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6FB22-9F0B-BC4E-A4C3-07DD03E1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frame is 54 bits, and is used to synthesize 22.5ms of speech.</a:t>
            </a:r>
          </a:p>
          <a:p>
            <a:pPr marL="0" indent="0">
              <a:buNone/>
            </a:pPr>
            <a:r>
              <a:rPr lang="en-US" dirty="0"/>
              <a:t>	(54 bits/frame)/(0.0225 seconds/frame)=2400 bits/second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Pitch</a:t>
            </a:r>
            <a:r>
              <a:rPr lang="en-US" dirty="0"/>
              <a:t>: 7 bits/frame (127 distinguishable non-zero pitch periods)</a:t>
            </a:r>
          </a:p>
          <a:p>
            <a:r>
              <a:rPr lang="en-US" b="1" u="sng" dirty="0"/>
              <a:t>Energy</a:t>
            </a:r>
            <a:r>
              <a:rPr lang="en-US" dirty="0"/>
              <a:t>: 5 bits/frame (32 levels, on a log-energy scale)</a:t>
            </a:r>
          </a:p>
          <a:p>
            <a:r>
              <a:rPr lang="en-US" b="1" u="sng" dirty="0"/>
              <a:t>10 linear predictive coefficients</a:t>
            </a:r>
            <a:r>
              <a:rPr lang="en-US" dirty="0"/>
              <a:t> (LPC): 41 bits/frame</a:t>
            </a:r>
          </a:p>
          <a:p>
            <a:r>
              <a:rPr lang="en-US" dirty="0"/>
              <a:t>Synchronization: 1 bit/frame</a:t>
            </a:r>
          </a:p>
        </p:txBody>
      </p:sp>
    </p:spTree>
    <p:extLst>
      <p:ext uri="{BB962C8B-B14F-4D97-AF65-F5344CB8AC3E}">
        <p14:creationId xmlns:p14="http://schemas.microsoft.com/office/powerpoint/2010/main" val="2313714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C99E-2827-724F-9E7B-CCBF7911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LPC-10 speech synthesis model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E28FD-8635-424E-B9E7-3C6F3218AB50}"/>
              </a:ext>
            </a:extLst>
          </p:cNvPr>
          <p:cNvSpPr/>
          <p:nvPr/>
        </p:nvSpPr>
        <p:spPr>
          <a:xfrm>
            <a:off x="8521529" y="2590800"/>
            <a:ext cx="1965960" cy="17678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94476F-B157-B542-8139-E13CEAADFF00}"/>
                  </a:ext>
                </a:extLst>
              </p:cNvPr>
              <p:cNvSpPr txBox="1"/>
              <p:nvPr/>
            </p:nvSpPr>
            <p:spPr>
              <a:xfrm>
                <a:off x="8780086" y="3167487"/>
                <a:ext cx="1513487" cy="664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94476F-B157-B542-8139-E13CEAADF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086" y="3167487"/>
                <a:ext cx="1513487" cy="664349"/>
              </a:xfrm>
              <a:prstGeom prst="rect">
                <a:avLst/>
              </a:prstGeom>
              <a:blipFill>
                <a:blip r:embed="rId2"/>
                <a:stretch>
                  <a:fillRect l="-3306" r="-14050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9DE9094-F113-E646-A37B-9F602FDE02F4}"/>
              </a:ext>
            </a:extLst>
          </p:cNvPr>
          <p:cNvSpPr txBox="1"/>
          <p:nvPr/>
        </p:nvSpPr>
        <p:spPr>
          <a:xfrm>
            <a:off x="8748552" y="4351287"/>
            <a:ext cx="22264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Vocal Tract:</a:t>
            </a:r>
          </a:p>
          <a:p>
            <a:r>
              <a:rPr lang="en-US" sz="2400" dirty="0"/>
              <a:t>Modeled by</a:t>
            </a:r>
          </a:p>
          <a:p>
            <a:r>
              <a:rPr lang="en-US" sz="2400" dirty="0"/>
              <a:t>an LPC synthesis</a:t>
            </a:r>
          </a:p>
          <a:p>
            <a:r>
              <a:rPr lang="en-US" sz="2400" dirty="0"/>
              <a:t>Filter.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B0AE9-50B3-B241-B9DD-08AC5E1103E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0487489" y="3474720"/>
            <a:ext cx="7282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74910D-A11E-D745-A455-F7F2E9586965}"/>
                  </a:ext>
                </a:extLst>
              </p:cNvPr>
              <p:cNvSpPr txBox="1"/>
              <p:nvPr/>
            </p:nvSpPr>
            <p:spPr>
              <a:xfrm>
                <a:off x="11086275" y="3146468"/>
                <a:ext cx="11077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74910D-A11E-D745-A455-F7F2E9586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6275" y="3146468"/>
                <a:ext cx="1107739" cy="646331"/>
              </a:xfrm>
              <a:prstGeom prst="rect">
                <a:avLst/>
              </a:prstGeom>
              <a:blipFill>
                <a:blip r:embed="rId3"/>
                <a:stretch>
                  <a:fillRect r="-5682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8E8814-BC39-8B45-AE5E-AB4480188E85}"/>
                  </a:ext>
                </a:extLst>
              </p:cNvPr>
              <p:cNvSpPr txBox="1"/>
              <p:nvPr/>
            </p:nvSpPr>
            <p:spPr>
              <a:xfrm>
                <a:off x="105075" y="1596196"/>
                <a:ext cx="3248774" cy="1139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8E8814-BC39-8B45-AE5E-AB4480188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75" y="1596196"/>
                <a:ext cx="3248774" cy="1139927"/>
              </a:xfrm>
              <a:prstGeom prst="rect">
                <a:avLst/>
              </a:prstGeom>
              <a:blipFill>
                <a:blip r:embed="rId4"/>
                <a:stretch>
                  <a:fillRect t="-103333" b="-15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F65C9B-D237-C64F-8298-D78BE3D8E9F0}"/>
                  </a:ext>
                </a:extLst>
              </p:cNvPr>
              <p:cNvSpPr txBox="1"/>
              <p:nvPr/>
            </p:nvSpPr>
            <p:spPr>
              <a:xfrm>
                <a:off x="751462" y="4102904"/>
                <a:ext cx="1997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F65C9B-D237-C64F-8298-D78BE3D8E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62" y="4102904"/>
                <a:ext cx="199727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777EB0F-1021-BF4D-B141-96E5A7395F50}"/>
              </a:ext>
            </a:extLst>
          </p:cNvPr>
          <p:cNvSpPr txBox="1"/>
          <p:nvPr/>
        </p:nvSpPr>
        <p:spPr>
          <a:xfrm>
            <a:off x="645325" y="2659119"/>
            <a:ext cx="20728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Voiced Speech,</a:t>
            </a:r>
          </a:p>
          <a:p>
            <a:pPr algn="ctr"/>
            <a:r>
              <a:rPr lang="en-US" sz="2400" dirty="0"/>
              <a:t>pitch period 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8FEFD4-77C5-7E4B-A1C1-5CE232FDF006}"/>
              </a:ext>
            </a:extLst>
          </p:cNvPr>
          <p:cNvSpPr txBox="1"/>
          <p:nvPr/>
        </p:nvSpPr>
        <p:spPr>
          <a:xfrm>
            <a:off x="524685" y="4461641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Unvoiced Speech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D707B3-FD84-6849-A637-1348E6E592C3}"/>
              </a:ext>
            </a:extLst>
          </p:cNvPr>
          <p:cNvCxnSpPr>
            <a:stCxn id="10" idx="3"/>
          </p:cNvCxnSpPr>
          <p:nvPr/>
        </p:nvCxnSpPr>
        <p:spPr>
          <a:xfrm flipV="1">
            <a:off x="3353849" y="2154621"/>
            <a:ext cx="1055173" cy="115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475F28-5D37-0840-8F20-2C2708693058}"/>
              </a:ext>
            </a:extLst>
          </p:cNvPr>
          <p:cNvCxnSpPr/>
          <p:nvPr/>
        </p:nvCxnSpPr>
        <p:spPr>
          <a:xfrm flipV="1">
            <a:off x="3359108" y="4335515"/>
            <a:ext cx="1055173" cy="115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AB41728-459F-3440-8062-D38B0F78BAE6}"/>
              </a:ext>
            </a:extLst>
          </p:cNvPr>
          <p:cNvSpPr/>
          <p:nvPr/>
        </p:nvSpPr>
        <p:spPr>
          <a:xfrm>
            <a:off x="4388001" y="2039008"/>
            <a:ext cx="252248" cy="23122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8081707-FAC7-5146-9617-2A46E423DB4D}"/>
              </a:ext>
            </a:extLst>
          </p:cNvPr>
          <p:cNvSpPr/>
          <p:nvPr/>
        </p:nvSpPr>
        <p:spPr>
          <a:xfrm>
            <a:off x="4403767" y="4219900"/>
            <a:ext cx="252248" cy="23122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151143-A78E-3C4E-8154-2E67E333F0E9}"/>
              </a:ext>
            </a:extLst>
          </p:cNvPr>
          <p:cNvSpPr/>
          <p:nvPr/>
        </p:nvSpPr>
        <p:spPr>
          <a:xfrm>
            <a:off x="5838426" y="3363308"/>
            <a:ext cx="252248" cy="23122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4C7647-5535-3440-93B9-F0E824FC79C0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6090674" y="3474720"/>
            <a:ext cx="648625" cy="42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28C8E6-432C-6C43-94E6-D220FAE9F695}"/>
              </a:ext>
            </a:extLst>
          </p:cNvPr>
          <p:cNvCxnSpPr>
            <a:stCxn id="18" idx="2"/>
          </p:cNvCxnSpPr>
          <p:nvPr/>
        </p:nvCxnSpPr>
        <p:spPr>
          <a:xfrm flipH="1" flipV="1">
            <a:off x="4403767" y="2417379"/>
            <a:ext cx="1434659" cy="10615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ircular Arrow 20">
            <a:extLst>
              <a:ext uri="{FF2B5EF4-FFF2-40B4-BE49-F238E27FC236}">
                <a16:creationId xmlns:a16="http://schemas.microsoft.com/office/drawing/2014/main" id="{81FB0393-7DA9-254F-B2F5-93E33A11D88D}"/>
              </a:ext>
            </a:extLst>
          </p:cNvPr>
          <p:cNvSpPr/>
          <p:nvPr/>
        </p:nvSpPr>
        <p:spPr>
          <a:xfrm rot="5400000" flipV="1">
            <a:off x="4729587" y="2180894"/>
            <a:ext cx="1849821" cy="201798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27797E-9530-1D48-B28D-3228972BEADC}"/>
              </a:ext>
            </a:extLst>
          </p:cNvPr>
          <p:cNvSpPr txBox="1"/>
          <p:nvPr/>
        </p:nvSpPr>
        <p:spPr>
          <a:xfrm>
            <a:off x="4005577" y="4577257"/>
            <a:ext cx="22206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Binary Control </a:t>
            </a:r>
          </a:p>
          <a:p>
            <a:pPr algn="ctr"/>
            <a:r>
              <a:rPr lang="en-US" sz="2400" dirty="0"/>
              <a:t>Switch:</a:t>
            </a:r>
          </a:p>
          <a:p>
            <a:pPr algn="ctr"/>
            <a:r>
              <a:rPr lang="en-US" sz="2400" dirty="0"/>
              <a:t>Voiced (P&gt;0) vs. </a:t>
            </a:r>
          </a:p>
          <a:p>
            <a:pPr algn="ctr"/>
            <a:r>
              <a:rPr lang="en-US" sz="2400" dirty="0"/>
              <a:t>Unvoiced (P=0)</a:t>
            </a:r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4BDF559C-BE47-944C-984C-5AAF2B1F0802}"/>
              </a:ext>
            </a:extLst>
          </p:cNvPr>
          <p:cNvSpPr/>
          <p:nvPr/>
        </p:nvSpPr>
        <p:spPr>
          <a:xfrm rot="5400000">
            <a:off x="6666454" y="2960941"/>
            <a:ext cx="1161128" cy="1028287"/>
          </a:xfrm>
          <a:prstGeom prst="triangl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149FB5-6A42-AB4C-B6EC-E9FC1E88B573}"/>
                  </a:ext>
                </a:extLst>
              </p:cNvPr>
              <p:cNvSpPr txBox="1"/>
              <p:nvPr/>
            </p:nvSpPr>
            <p:spPr>
              <a:xfrm>
                <a:off x="6713124" y="3165352"/>
                <a:ext cx="592567" cy="664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149FB5-6A42-AB4C-B6EC-E9FC1E88B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124" y="3165352"/>
                <a:ext cx="592567" cy="664349"/>
              </a:xfrm>
              <a:prstGeom prst="rect">
                <a:avLst/>
              </a:prstGeom>
              <a:blipFill>
                <a:blip r:embed="rId6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9ECAC2-44F8-564F-9FCC-A61C473ECF34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7733025" y="3474720"/>
            <a:ext cx="788504" cy="15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E13D6A6-29D8-9C46-ABC3-8BDC75C3421F}"/>
                  </a:ext>
                </a:extLst>
              </p:cNvPr>
              <p:cNvSpPr txBox="1"/>
              <p:nvPr/>
            </p:nvSpPr>
            <p:spPr>
              <a:xfrm>
                <a:off x="6562985" y="4043850"/>
                <a:ext cx="1268232" cy="837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Gain=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𝑙𝑜𝑔𝑅𝑀𝑆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E13D6A6-29D8-9C46-ABC3-8BDC75C34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985" y="4043850"/>
                <a:ext cx="1268232" cy="837537"/>
              </a:xfrm>
              <a:prstGeom prst="rect">
                <a:avLst/>
              </a:prstGeom>
              <a:blipFill>
                <a:blip r:embed="rId7"/>
                <a:stretch>
                  <a:fillRect t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51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2E2A-81BC-2141-B224-B54333EF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57227-6210-8944-AF3C-7A24EDEFE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LPC-10 speech synthesis model</a:t>
            </a:r>
          </a:p>
          <a:p>
            <a:r>
              <a:rPr lang="en-US" dirty="0"/>
              <a:t>The LPC-10 excitation model: white noise, pulse train</a:t>
            </a:r>
          </a:p>
          <a:p>
            <a:r>
              <a:rPr lang="en-US" dirty="0"/>
              <a:t>Linear predictive coding: how to find the coefficients</a:t>
            </a:r>
          </a:p>
          <a:p>
            <a:r>
              <a:rPr lang="en-US" dirty="0"/>
              <a:t>Linear predictive coding: how to make sure the coefficients are stable</a:t>
            </a:r>
          </a:p>
          <a:p>
            <a:r>
              <a:rPr lang="en-US" dirty="0"/>
              <a:t>Autocorrelation-based pitch tracking</a:t>
            </a:r>
          </a:p>
          <a:p>
            <a:r>
              <a:rPr lang="en-US" dirty="0"/>
              <a:t>Inter-frame interpolation of pitch and energy contours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96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C99E-2827-724F-9E7B-CCBF7911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LPC-10 speech synthesis model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E28FD-8635-424E-B9E7-3C6F3218AB50}"/>
              </a:ext>
            </a:extLst>
          </p:cNvPr>
          <p:cNvSpPr/>
          <p:nvPr/>
        </p:nvSpPr>
        <p:spPr>
          <a:xfrm>
            <a:off x="8521529" y="2590800"/>
            <a:ext cx="1965960" cy="17678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94476F-B157-B542-8139-E13CEAADFF00}"/>
                  </a:ext>
                </a:extLst>
              </p:cNvPr>
              <p:cNvSpPr txBox="1"/>
              <p:nvPr/>
            </p:nvSpPr>
            <p:spPr>
              <a:xfrm>
                <a:off x="8780086" y="3167487"/>
                <a:ext cx="1513487" cy="664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94476F-B157-B542-8139-E13CEAADF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086" y="3167487"/>
                <a:ext cx="1513487" cy="664349"/>
              </a:xfrm>
              <a:prstGeom prst="rect">
                <a:avLst/>
              </a:prstGeom>
              <a:blipFill>
                <a:blip r:embed="rId2"/>
                <a:stretch>
                  <a:fillRect l="-3306" r="-14050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9DE9094-F113-E646-A37B-9F602FDE02F4}"/>
              </a:ext>
            </a:extLst>
          </p:cNvPr>
          <p:cNvSpPr txBox="1"/>
          <p:nvPr/>
        </p:nvSpPr>
        <p:spPr>
          <a:xfrm>
            <a:off x="8748552" y="4351287"/>
            <a:ext cx="22264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Vocal Tract:</a:t>
            </a:r>
          </a:p>
          <a:p>
            <a:r>
              <a:rPr lang="en-US" sz="2400" dirty="0"/>
              <a:t>Modeled by</a:t>
            </a:r>
          </a:p>
          <a:p>
            <a:r>
              <a:rPr lang="en-US" sz="2400" dirty="0"/>
              <a:t>an LPC synthesis</a:t>
            </a:r>
          </a:p>
          <a:p>
            <a:r>
              <a:rPr lang="en-US" sz="2400" dirty="0"/>
              <a:t>Filter.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B0AE9-50B3-B241-B9DD-08AC5E1103E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0487489" y="3474720"/>
            <a:ext cx="7282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74910D-A11E-D745-A455-F7F2E9586965}"/>
                  </a:ext>
                </a:extLst>
              </p:cNvPr>
              <p:cNvSpPr txBox="1"/>
              <p:nvPr/>
            </p:nvSpPr>
            <p:spPr>
              <a:xfrm>
                <a:off x="11086275" y="3146468"/>
                <a:ext cx="11077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74910D-A11E-D745-A455-F7F2E9586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6275" y="3146468"/>
                <a:ext cx="1107739" cy="646331"/>
              </a:xfrm>
              <a:prstGeom prst="rect">
                <a:avLst/>
              </a:prstGeom>
              <a:blipFill>
                <a:blip r:embed="rId3"/>
                <a:stretch>
                  <a:fillRect r="-5682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8E8814-BC39-8B45-AE5E-AB4480188E85}"/>
                  </a:ext>
                </a:extLst>
              </p:cNvPr>
              <p:cNvSpPr txBox="1"/>
              <p:nvPr/>
            </p:nvSpPr>
            <p:spPr>
              <a:xfrm>
                <a:off x="105075" y="1596196"/>
                <a:ext cx="3248774" cy="1139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8E8814-BC39-8B45-AE5E-AB4480188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75" y="1596196"/>
                <a:ext cx="3248774" cy="1139927"/>
              </a:xfrm>
              <a:prstGeom prst="rect">
                <a:avLst/>
              </a:prstGeom>
              <a:blipFill>
                <a:blip r:embed="rId4"/>
                <a:stretch>
                  <a:fillRect t="-103333" b="-15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F65C9B-D237-C64F-8298-D78BE3D8E9F0}"/>
                  </a:ext>
                </a:extLst>
              </p:cNvPr>
              <p:cNvSpPr txBox="1"/>
              <p:nvPr/>
            </p:nvSpPr>
            <p:spPr>
              <a:xfrm>
                <a:off x="751462" y="4102904"/>
                <a:ext cx="1997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F65C9B-D237-C64F-8298-D78BE3D8E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62" y="4102904"/>
                <a:ext cx="199727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777EB0F-1021-BF4D-B141-96E5A7395F50}"/>
              </a:ext>
            </a:extLst>
          </p:cNvPr>
          <p:cNvSpPr txBox="1"/>
          <p:nvPr/>
        </p:nvSpPr>
        <p:spPr>
          <a:xfrm>
            <a:off x="645325" y="2659119"/>
            <a:ext cx="20728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Voiced Speech,</a:t>
            </a:r>
          </a:p>
          <a:p>
            <a:pPr algn="ctr"/>
            <a:r>
              <a:rPr lang="en-US" sz="2400" dirty="0"/>
              <a:t>pitch period 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8FEFD4-77C5-7E4B-A1C1-5CE232FDF006}"/>
              </a:ext>
            </a:extLst>
          </p:cNvPr>
          <p:cNvSpPr txBox="1"/>
          <p:nvPr/>
        </p:nvSpPr>
        <p:spPr>
          <a:xfrm>
            <a:off x="524685" y="4461641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Unvoiced Speech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D707B3-FD84-6849-A637-1348E6E592C3}"/>
              </a:ext>
            </a:extLst>
          </p:cNvPr>
          <p:cNvCxnSpPr>
            <a:stCxn id="10" idx="3"/>
          </p:cNvCxnSpPr>
          <p:nvPr/>
        </p:nvCxnSpPr>
        <p:spPr>
          <a:xfrm flipV="1">
            <a:off x="3353849" y="2154621"/>
            <a:ext cx="1055173" cy="115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475F28-5D37-0840-8F20-2C2708693058}"/>
              </a:ext>
            </a:extLst>
          </p:cNvPr>
          <p:cNvCxnSpPr/>
          <p:nvPr/>
        </p:nvCxnSpPr>
        <p:spPr>
          <a:xfrm flipV="1">
            <a:off x="3359108" y="4335515"/>
            <a:ext cx="1055173" cy="115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AB41728-459F-3440-8062-D38B0F78BAE6}"/>
              </a:ext>
            </a:extLst>
          </p:cNvPr>
          <p:cNvSpPr/>
          <p:nvPr/>
        </p:nvSpPr>
        <p:spPr>
          <a:xfrm>
            <a:off x="4388001" y="2039008"/>
            <a:ext cx="252248" cy="23122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8081707-FAC7-5146-9617-2A46E423DB4D}"/>
              </a:ext>
            </a:extLst>
          </p:cNvPr>
          <p:cNvSpPr/>
          <p:nvPr/>
        </p:nvSpPr>
        <p:spPr>
          <a:xfrm>
            <a:off x="4403767" y="4219900"/>
            <a:ext cx="252248" cy="23122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151143-A78E-3C4E-8154-2E67E333F0E9}"/>
              </a:ext>
            </a:extLst>
          </p:cNvPr>
          <p:cNvSpPr/>
          <p:nvPr/>
        </p:nvSpPr>
        <p:spPr>
          <a:xfrm>
            <a:off x="5838426" y="3363308"/>
            <a:ext cx="252248" cy="23122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4C7647-5535-3440-93B9-F0E824FC79C0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6090674" y="3474720"/>
            <a:ext cx="648625" cy="42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28C8E6-432C-6C43-94E6-D220FAE9F695}"/>
              </a:ext>
            </a:extLst>
          </p:cNvPr>
          <p:cNvCxnSpPr>
            <a:stCxn id="18" idx="2"/>
          </p:cNvCxnSpPr>
          <p:nvPr/>
        </p:nvCxnSpPr>
        <p:spPr>
          <a:xfrm flipH="1" flipV="1">
            <a:off x="4403767" y="2417379"/>
            <a:ext cx="1434659" cy="10615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ircular Arrow 20">
            <a:extLst>
              <a:ext uri="{FF2B5EF4-FFF2-40B4-BE49-F238E27FC236}">
                <a16:creationId xmlns:a16="http://schemas.microsoft.com/office/drawing/2014/main" id="{81FB0393-7DA9-254F-B2F5-93E33A11D88D}"/>
              </a:ext>
            </a:extLst>
          </p:cNvPr>
          <p:cNvSpPr/>
          <p:nvPr/>
        </p:nvSpPr>
        <p:spPr>
          <a:xfrm rot="5400000" flipV="1">
            <a:off x="4729587" y="2180894"/>
            <a:ext cx="1849821" cy="201798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27797E-9530-1D48-B28D-3228972BEADC}"/>
              </a:ext>
            </a:extLst>
          </p:cNvPr>
          <p:cNvSpPr txBox="1"/>
          <p:nvPr/>
        </p:nvSpPr>
        <p:spPr>
          <a:xfrm>
            <a:off x="4096178" y="4577257"/>
            <a:ext cx="20394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Binary Control </a:t>
            </a:r>
          </a:p>
          <a:p>
            <a:pPr algn="ctr"/>
            <a:r>
              <a:rPr lang="en-US" sz="2400" dirty="0"/>
              <a:t>Switch:</a:t>
            </a:r>
          </a:p>
          <a:p>
            <a:pPr algn="ctr"/>
            <a:r>
              <a:rPr lang="en-US" sz="2400" dirty="0"/>
              <a:t>Voiced vs. </a:t>
            </a:r>
          </a:p>
          <a:p>
            <a:pPr algn="ctr"/>
            <a:r>
              <a:rPr lang="en-US" sz="2400" dirty="0"/>
              <a:t>Unvoiced</a:t>
            </a:r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4BDF559C-BE47-944C-984C-5AAF2B1F0802}"/>
              </a:ext>
            </a:extLst>
          </p:cNvPr>
          <p:cNvSpPr/>
          <p:nvPr/>
        </p:nvSpPr>
        <p:spPr>
          <a:xfrm rot="5400000">
            <a:off x="6666454" y="2960941"/>
            <a:ext cx="1161128" cy="1028287"/>
          </a:xfrm>
          <a:prstGeom prst="triangl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149FB5-6A42-AB4C-B6EC-E9FC1E88B573}"/>
                  </a:ext>
                </a:extLst>
              </p:cNvPr>
              <p:cNvSpPr txBox="1"/>
              <p:nvPr/>
            </p:nvSpPr>
            <p:spPr>
              <a:xfrm>
                <a:off x="6713124" y="3165352"/>
                <a:ext cx="592567" cy="664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149FB5-6A42-AB4C-B6EC-E9FC1E88B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124" y="3165352"/>
                <a:ext cx="592567" cy="664349"/>
              </a:xfrm>
              <a:prstGeom prst="rect">
                <a:avLst/>
              </a:prstGeom>
              <a:blipFill>
                <a:blip r:embed="rId6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9ECAC2-44F8-564F-9FCC-A61C473ECF34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7733025" y="3474720"/>
            <a:ext cx="788504" cy="15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E13D6A6-29D8-9C46-ABC3-8BDC75C3421F}"/>
                  </a:ext>
                </a:extLst>
              </p:cNvPr>
              <p:cNvSpPr txBox="1"/>
              <p:nvPr/>
            </p:nvSpPr>
            <p:spPr>
              <a:xfrm>
                <a:off x="6562985" y="4043850"/>
                <a:ext cx="1268232" cy="837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Gain=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𝑙𝑜𝑔𝑅𝑀𝑆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E13D6A6-29D8-9C46-ABC3-8BDC75C34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985" y="4043850"/>
                <a:ext cx="1268232" cy="837537"/>
              </a:xfrm>
              <a:prstGeom prst="rect">
                <a:avLst/>
              </a:prstGeom>
              <a:blipFill>
                <a:blip r:embed="rId7"/>
                <a:stretch>
                  <a:fillRect t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913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08855-E776-BB44-B8DF-ACF5335B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Unvoiced speech: e[n]=white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D8284-F72A-544B-8D89-9444E569B5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 zero-mean, unit-variance Gaussian white noise</a:t>
            </a:r>
          </a:p>
          <a:p>
            <a:r>
              <a:rPr lang="en-US" dirty="0"/>
              <a:t>The choice, to use “unvoiced speech,” is communicated by the special code word “P=0”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9DB167-0145-D048-8E06-40AA4794D3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8DEB88-8D6E-4B4B-8C40-8F1683C133BA}"/>
              </a:ext>
            </a:extLst>
          </p:cNvPr>
          <p:cNvSpPr/>
          <p:nvPr/>
        </p:nvSpPr>
        <p:spPr>
          <a:xfrm>
            <a:off x="6748466" y="5763320"/>
            <a:ext cx="41243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By Morn - Own work, CC BY-SA 3.0, https://</a:t>
            </a:r>
            <a:r>
              <a:rPr lang="en-US" dirty="0" err="1"/>
              <a:t>commons.wikimedia.org</a:t>
            </a:r>
            <a:r>
              <a:rPr lang="en-US" dirty="0"/>
              <a:t>/w/</a:t>
            </a:r>
            <a:r>
              <a:rPr lang="en-US" dirty="0" err="1"/>
              <a:t>index.php?curid</a:t>
            </a:r>
            <a:r>
              <a:rPr lang="en-US" dirty="0"/>
              <a:t>=24084756</a:t>
            </a:r>
          </a:p>
        </p:txBody>
      </p:sp>
    </p:spTree>
    <p:extLst>
      <p:ext uri="{BB962C8B-B14F-4D97-AF65-F5344CB8AC3E}">
        <p14:creationId xmlns:p14="http://schemas.microsoft.com/office/powerpoint/2010/main" val="4098489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08855-E776-BB44-B8DF-ACF5335B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Voiced speech: e[n]=pulse train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CD8284-F72A-544B-8D89-9444E569B55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basic idea: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Modification #1: in order for the average energy to equal 1.0, we need to scale each pulse by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rad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rad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CD8284-F72A-544B-8D89-9444E569B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956" t="-25000" b="-41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9DB167-0145-D048-8E06-40AA4794D3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4071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1903</Words>
  <Application>Microsoft Macintosh PowerPoint</Application>
  <PresentationFormat>Widescreen</PresentationFormat>
  <Paragraphs>299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Office Theme</vt:lpstr>
      <vt:lpstr>Lecture 3: LPC speech synthesis and autocorrelation-based pitch tracking</vt:lpstr>
      <vt:lpstr>Outline</vt:lpstr>
      <vt:lpstr>The LPC-10 speech synthesis model </vt:lpstr>
      <vt:lpstr>The LPC-10 Speech Coder: Transmitted Parameters</vt:lpstr>
      <vt:lpstr>The LPC-10 speech synthesis model </vt:lpstr>
      <vt:lpstr>Outline</vt:lpstr>
      <vt:lpstr>The LPC-10 speech synthesis model </vt:lpstr>
      <vt:lpstr>Unvoiced speech: e[n]=white noise</vt:lpstr>
      <vt:lpstr>Voiced speech: e[n]=pulse train</vt:lpstr>
      <vt:lpstr>Modification #2: the first pulse is not at n=0</vt:lpstr>
      <vt:lpstr>A mechanism for keeping track of pitch phase from one frame to the next</vt:lpstr>
      <vt:lpstr>The pitch phase method: generate an excitation pulse whenever pitch phase crosses a 2π-level</vt:lpstr>
      <vt:lpstr>Outline</vt:lpstr>
      <vt:lpstr>Speech is predictable</vt:lpstr>
      <vt:lpstr>Linear predictive coding (LPC)</vt:lpstr>
      <vt:lpstr>Linear predictive coding (LPC)</vt:lpstr>
      <vt:lpstr>Linear predictive coding (LPC)</vt:lpstr>
      <vt:lpstr>Outline</vt:lpstr>
      <vt:lpstr>Speech -&gt; Excitation -&gt; Speech</vt:lpstr>
      <vt:lpstr>The LPC Analysis Filter</vt:lpstr>
      <vt:lpstr>The LPC Synthesis Filter</vt:lpstr>
      <vt:lpstr>Speech -&gt; Excitation -&gt; Speech</vt:lpstr>
      <vt:lpstr>The Stability Problem</vt:lpstr>
      <vt:lpstr>How to Guarantee Stability</vt:lpstr>
      <vt:lpstr>Outline</vt:lpstr>
      <vt:lpstr>Autocorrelation is maximum at n=0</vt:lpstr>
      <vt:lpstr>Autocorrelation of a periodic signal</vt:lpstr>
      <vt:lpstr>Autocorrelation of a periodic signal is periodic</vt:lpstr>
      <vt:lpstr>Autocorrelation pitch tracking</vt:lpstr>
      <vt:lpstr>The LPC-10 speech synthesis model </vt:lpstr>
      <vt:lpstr>The voiced/unvoiced decision</vt:lpstr>
      <vt:lpstr>Outline</vt:lpstr>
      <vt:lpstr>Inter-frame interpolation of pitch contours</vt:lpstr>
      <vt:lpstr>Inter-frame interpolation of pitch contours</vt:lpstr>
      <vt:lpstr>Inter-frame interpolation of energy</vt:lpstr>
      <vt:lpstr>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14: LPC speech synthesis and autocorrelation-based pitch tracking</dc:title>
  <dc:creator>Hasegawa-Johnson, Mark Allan</dc:creator>
  <cp:lastModifiedBy>Hasegawa-Johnson, Mark Allan</cp:lastModifiedBy>
  <cp:revision>31</cp:revision>
  <cp:lastPrinted>2021-08-20T00:01:14Z</cp:lastPrinted>
  <dcterms:created xsi:type="dcterms:W3CDTF">2019-10-04T18:31:22Z</dcterms:created>
  <dcterms:modified xsi:type="dcterms:W3CDTF">2021-08-20T00:01:22Z</dcterms:modified>
</cp:coreProperties>
</file>