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58" r:id="rId15"/>
    <p:sldId id="270" r:id="rId16"/>
    <p:sldId id="271" r:id="rId17"/>
    <p:sldId id="272" r:id="rId18"/>
    <p:sldId id="273" r:id="rId19"/>
    <p:sldId id="280" r:id="rId20"/>
    <p:sldId id="276" r:id="rId21"/>
    <p:sldId id="277" r:id="rId22"/>
    <p:sldId id="287" r:id="rId23"/>
    <p:sldId id="278" r:id="rId24"/>
    <p:sldId id="275" r:id="rId25"/>
    <p:sldId id="279" r:id="rId26"/>
    <p:sldId id="281" r:id="rId27"/>
    <p:sldId id="282" r:id="rId28"/>
    <p:sldId id="284" r:id="rId29"/>
    <p:sldId id="285" r:id="rId30"/>
    <p:sldId id="286" r:id="rId31"/>
    <p:sldId id="283" r:id="rId3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797ED08-0AA7-4AB3-A5FA-1BCEB3EDB690}"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56323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97ED08-0AA7-4AB3-A5FA-1BCEB3EDB690}"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16155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97ED08-0AA7-4AB3-A5FA-1BCEB3EDB690}"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422882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97ED08-0AA7-4AB3-A5FA-1BCEB3EDB690}"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20783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7ED08-0AA7-4AB3-A5FA-1BCEB3EDB690}"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50408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97ED08-0AA7-4AB3-A5FA-1BCEB3EDB690}" type="datetimeFigureOut">
              <a:rPr lang="en-US" smtClean="0"/>
              <a:t>9/13/23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339914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97ED08-0AA7-4AB3-A5FA-1BCEB3EDB690}" type="datetimeFigureOut">
              <a:rPr lang="en-US" smtClean="0"/>
              <a:t>9/13/23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132634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97ED08-0AA7-4AB3-A5FA-1BCEB3EDB690}" type="datetimeFigureOut">
              <a:rPr lang="en-US" smtClean="0"/>
              <a:t>9/13/23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168487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7ED08-0AA7-4AB3-A5FA-1BCEB3EDB690}" type="datetimeFigureOut">
              <a:rPr lang="en-US" smtClean="0"/>
              <a:t>9/13/23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238970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97ED08-0AA7-4AB3-A5FA-1BCEB3EDB690}" type="datetimeFigureOut">
              <a:rPr lang="en-US" smtClean="0"/>
              <a:t>9/13/23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385706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97ED08-0AA7-4AB3-A5FA-1BCEB3EDB690}" type="datetimeFigureOut">
              <a:rPr lang="en-US" smtClean="0"/>
              <a:t>9/13/23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1636539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7ED08-0AA7-4AB3-A5FA-1BCEB3EDB690}" type="datetimeFigureOut">
              <a:rPr lang="en-US" smtClean="0"/>
              <a:t>9/13/23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C55CC-90C4-40CA-8ED6-9609E5338A4C}" type="slidenum">
              <a:rPr lang="en-US" smtClean="0"/>
              <a:t>‹#›</a:t>
            </a:fld>
            <a:endParaRPr lang="en-US"/>
          </a:p>
        </p:txBody>
      </p:sp>
    </p:spTree>
    <p:extLst>
      <p:ext uri="{BB962C8B-B14F-4D97-AF65-F5344CB8AC3E}">
        <p14:creationId xmlns:p14="http://schemas.microsoft.com/office/powerpoint/2010/main" val="3745913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ECE 417</a:t>
            </a:r>
            <a:br>
              <a:rPr lang="en-US" dirty="0"/>
            </a:br>
            <a:r>
              <a:rPr lang="en-US" dirty="0" err="1"/>
              <a:t>Adaboost</a:t>
            </a:r>
            <a:r>
              <a:rPr lang="en-US" dirty="0"/>
              <a:t> Face Detection</a:t>
            </a:r>
          </a:p>
        </p:txBody>
      </p:sp>
      <p:sp>
        <p:nvSpPr>
          <p:cNvPr id="3" name="Subtitle 2"/>
          <p:cNvSpPr>
            <a:spLocks noGrp="1"/>
          </p:cNvSpPr>
          <p:nvPr>
            <p:ph type="subTitle" idx="1"/>
          </p:nvPr>
        </p:nvSpPr>
        <p:spPr/>
        <p:txBody>
          <a:bodyPr/>
          <a:lstStyle/>
          <a:p>
            <a:r>
              <a:rPr lang="en-US" dirty="0"/>
              <a:t>11/7/2017</a:t>
            </a:r>
          </a:p>
        </p:txBody>
      </p:sp>
    </p:spTree>
    <p:extLst>
      <p:ext uri="{BB962C8B-B14F-4D97-AF65-F5344CB8AC3E}">
        <p14:creationId xmlns:p14="http://schemas.microsoft.com/office/powerpoint/2010/main" val="275052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features: order 2, vertical</a:t>
            </a:r>
          </a:p>
        </p:txBody>
      </p:sp>
      <p:sp>
        <p:nvSpPr>
          <p:cNvPr id="5" name="TextBox 4"/>
          <p:cNvSpPr txBox="1"/>
          <p:nvPr/>
        </p:nvSpPr>
        <p:spPr>
          <a:xfrm>
            <a:off x="7239783" y="1366891"/>
            <a:ext cx="4628560" cy="1938992"/>
          </a:xfrm>
          <a:prstGeom prst="rect">
            <a:avLst/>
          </a:prstGeom>
          <a:noFill/>
        </p:spPr>
        <p:txBody>
          <a:bodyPr wrap="square" rtlCol="0">
            <a:spAutoFit/>
          </a:bodyPr>
          <a:lstStyle/>
          <a:p>
            <a:r>
              <a:rPr lang="en-US" sz="2400" dirty="0"/>
              <a:t>Feature f(</a:t>
            </a:r>
            <a:r>
              <a:rPr lang="en-US" sz="2400" dirty="0" err="1"/>
              <a:t>x;fr,q</a:t>
            </a:r>
            <a:r>
              <a:rPr lang="en-US" sz="2400" dirty="0"/>
              <a:t>=2,v=1)</a:t>
            </a:r>
          </a:p>
          <a:p>
            <a:endParaRPr lang="en-US" sz="2400" dirty="0"/>
          </a:p>
          <a:p>
            <a:r>
              <a:rPr lang="en-US" sz="2400" dirty="0"/>
              <a:t>An order-2 vertical feature is the sum of the bottom half, minus the sum of the top half.</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289960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features: order 3, horizontal</a:t>
            </a:r>
          </a:p>
        </p:txBody>
      </p:sp>
      <p:sp>
        <p:nvSpPr>
          <p:cNvPr id="5" name="TextBox 4"/>
          <p:cNvSpPr txBox="1"/>
          <p:nvPr/>
        </p:nvSpPr>
        <p:spPr>
          <a:xfrm>
            <a:off x="7239783" y="1366891"/>
            <a:ext cx="4628560" cy="1938992"/>
          </a:xfrm>
          <a:prstGeom prst="rect">
            <a:avLst/>
          </a:prstGeom>
          <a:noFill/>
        </p:spPr>
        <p:txBody>
          <a:bodyPr wrap="square" rtlCol="0">
            <a:spAutoFit/>
          </a:bodyPr>
          <a:lstStyle/>
          <a:p>
            <a:r>
              <a:rPr lang="en-US" sz="2400" dirty="0"/>
              <a:t>Feature f(</a:t>
            </a:r>
            <a:r>
              <a:rPr lang="en-US" sz="2400" dirty="0" err="1"/>
              <a:t>x;fr,q</a:t>
            </a:r>
            <a:r>
              <a:rPr lang="en-US" sz="2400" dirty="0"/>
              <a:t>=3,v=0)</a:t>
            </a:r>
          </a:p>
          <a:p>
            <a:endParaRPr lang="en-US" sz="2400" dirty="0"/>
          </a:p>
          <a:p>
            <a:r>
              <a:rPr lang="en-US" sz="2400" dirty="0"/>
              <a:t>An order-3 horizontal feature is the sum of the outer thirds, minus the sum of the middle third.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213597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features: order 3, vertical</a:t>
            </a:r>
          </a:p>
        </p:txBody>
      </p:sp>
      <p:sp>
        <p:nvSpPr>
          <p:cNvPr id="5" name="TextBox 4"/>
          <p:cNvSpPr txBox="1"/>
          <p:nvPr/>
        </p:nvSpPr>
        <p:spPr>
          <a:xfrm>
            <a:off x="7239783" y="1366891"/>
            <a:ext cx="4628560" cy="1938992"/>
          </a:xfrm>
          <a:prstGeom prst="rect">
            <a:avLst/>
          </a:prstGeom>
          <a:noFill/>
        </p:spPr>
        <p:txBody>
          <a:bodyPr wrap="square" rtlCol="0">
            <a:spAutoFit/>
          </a:bodyPr>
          <a:lstStyle/>
          <a:p>
            <a:r>
              <a:rPr lang="en-US" sz="2400" dirty="0"/>
              <a:t>Feature f(</a:t>
            </a:r>
            <a:r>
              <a:rPr lang="en-US" sz="2400" dirty="0" err="1"/>
              <a:t>x;fr,q</a:t>
            </a:r>
            <a:r>
              <a:rPr lang="en-US" sz="2400" dirty="0"/>
              <a:t>=3,v=1)</a:t>
            </a:r>
          </a:p>
          <a:p>
            <a:endParaRPr lang="en-US" sz="2400" dirty="0"/>
          </a:p>
          <a:p>
            <a:r>
              <a:rPr lang="en-US" sz="2400" dirty="0"/>
              <a:t>An order-3 vertical feature is the sum of the outer thirds, minus the sum of the middle third.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60368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features: order 4</a:t>
            </a:r>
          </a:p>
        </p:txBody>
      </p:sp>
      <p:sp>
        <p:nvSpPr>
          <p:cNvPr id="5" name="TextBox 4"/>
          <p:cNvSpPr txBox="1"/>
          <p:nvPr/>
        </p:nvSpPr>
        <p:spPr>
          <a:xfrm>
            <a:off x="7239783" y="1366891"/>
            <a:ext cx="4628560" cy="1938992"/>
          </a:xfrm>
          <a:prstGeom prst="rect">
            <a:avLst/>
          </a:prstGeom>
          <a:noFill/>
        </p:spPr>
        <p:txBody>
          <a:bodyPr wrap="square" rtlCol="0">
            <a:spAutoFit/>
          </a:bodyPr>
          <a:lstStyle/>
          <a:p>
            <a:r>
              <a:rPr lang="en-US" sz="2400" dirty="0"/>
              <a:t>Feature f(</a:t>
            </a:r>
            <a:r>
              <a:rPr lang="en-US" sz="2400" dirty="0" err="1"/>
              <a:t>x;fr,q</a:t>
            </a:r>
            <a:r>
              <a:rPr lang="en-US" sz="2400" dirty="0"/>
              <a:t>=4)</a:t>
            </a:r>
          </a:p>
          <a:p>
            <a:endParaRPr lang="en-US" sz="2400" dirty="0"/>
          </a:p>
          <a:p>
            <a:r>
              <a:rPr lang="en-US" sz="2400" dirty="0"/>
              <a:t>An order-4 feature is the sum of the main diagonal quadrants, minus the sum of the off-diagonal quadrants.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2976444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Classifier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06771"/>
                <a:ext cx="105156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𝑓𝑟</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𝑓𝑟</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𝑣</m:t>
                                  </m:r>
                                </m:e>
                              </m:d>
                              <m:r>
                                <a:rPr lang="en-US" b="0" i="1" smtClean="0">
                                  <a:latin typeface="Cambria Math" panose="02040503050406030204" pitchFamily="18" charset="0"/>
                                </a:rPr>
                                <m:t>&lt;</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m:oMathPara>
                </a14:m>
                <a:endParaRPr lang="en-US" dirty="0"/>
              </a:p>
              <a:p>
                <a:pPr marL="0" indent="0">
                  <a:buNone/>
                </a:pPr>
                <a:endParaRPr lang="en-US" dirty="0"/>
              </a:p>
              <a:p>
                <a:pPr marL="0" indent="0">
                  <a:buNone/>
                </a:pPr>
                <a:r>
                  <a:rPr lang="en-US" dirty="0"/>
                  <a:t>In other words, the p=1 classifier is given by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𝑓𝑟</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𝑓𝑟</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𝑣</m:t>
                                  </m:r>
                                </m:e>
                              </m:d>
                              <m:r>
                                <a:rPr lang="en-US" b="0" i="1" smtClean="0">
                                  <a:latin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m:oMathPara>
                </a14:m>
                <a:endParaRPr lang="en-US" dirty="0"/>
              </a:p>
              <a:p>
                <a:pPr marL="0" indent="0">
                  <a:buNone/>
                </a:pPr>
                <a:r>
                  <a:rPr lang="en-US" dirty="0"/>
                  <a:t>And the p=-1 classifier is given by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𝑓𝑟</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𝑓𝑟</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𝑣</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06771"/>
                <a:ext cx="10515600" cy="4351338"/>
              </a:xfrm>
              <a:blipFill rotWithShape="0">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481964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a:t>
            </a:r>
            <a:r>
              <a:rPr lang="en-US" dirty="0" err="1"/>
              <a:t>fx,fy,fw,fh,q,v</a:t>
            </a:r>
            <a:r>
              <a:rPr lang="en-US" dirty="0"/>
              <a:t>:</a:t>
            </a:r>
            <a:br>
              <a:rPr lang="en-US" dirty="0"/>
            </a:br>
            <a:r>
              <a:rPr lang="en-US" dirty="0"/>
              <a:t>Exhaustive search!!!!!!</a:t>
            </a:r>
          </a:p>
        </p:txBody>
      </p:sp>
      <p:sp>
        <p:nvSpPr>
          <p:cNvPr id="3" name="Content Placeholder 2"/>
          <p:cNvSpPr>
            <a:spLocks noGrp="1"/>
          </p:cNvSpPr>
          <p:nvPr>
            <p:ph idx="1"/>
          </p:nvPr>
        </p:nvSpPr>
        <p:spPr>
          <a:xfrm>
            <a:off x="838200" y="1806770"/>
            <a:ext cx="10671928" cy="4688297"/>
          </a:xfrm>
        </p:spPr>
        <p:txBody>
          <a:bodyPr>
            <a:normAutofit fontScale="85000" lnSpcReduction="20000"/>
          </a:bodyPr>
          <a:lstStyle/>
          <a:p>
            <a:pPr marL="0" indent="0">
              <a:buNone/>
            </a:pPr>
            <a:r>
              <a:rPr lang="en-US" dirty="0"/>
              <a:t>for ix=0:5,</a:t>
            </a:r>
          </a:p>
          <a:p>
            <a:pPr marL="0" indent="0">
              <a:buNone/>
            </a:pPr>
            <a:r>
              <a:rPr lang="en-US" dirty="0"/>
              <a:t>  for </a:t>
            </a:r>
            <a:r>
              <a:rPr lang="en-US" dirty="0" err="1"/>
              <a:t>iy</a:t>
            </a:r>
            <a:r>
              <a:rPr lang="en-US" dirty="0"/>
              <a:t>=0:5,</a:t>
            </a:r>
          </a:p>
          <a:p>
            <a:pPr marL="0" indent="0">
              <a:buNone/>
            </a:pPr>
            <a:r>
              <a:rPr lang="en-US" dirty="0"/>
              <a:t>    for </a:t>
            </a:r>
            <a:r>
              <a:rPr lang="en-US" dirty="0" err="1"/>
              <a:t>iw</a:t>
            </a:r>
            <a:r>
              <a:rPr lang="en-US" dirty="0"/>
              <a:t>=1:(6-ix),</a:t>
            </a:r>
          </a:p>
          <a:p>
            <a:pPr marL="0" indent="0">
              <a:buNone/>
            </a:pPr>
            <a:r>
              <a:rPr lang="en-US" dirty="0"/>
              <a:t>      for </a:t>
            </a:r>
            <a:r>
              <a:rPr lang="en-US" dirty="0" err="1"/>
              <a:t>ih</a:t>
            </a:r>
            <a:r>
              <a:rPr lang="en-US" dirty="0"/>
              <a:t>=1</a:t>
            </a:r>
            <a:r>
              <a:rPr lang="en-US" dirty="0">
                <a:sym typeface="Wingdings" panose="05000000000000000000" pitchFamily="2" charset="2"/>
              </a:rPr>
              <a:t>:(6-iy),</a:t>
            </a:r>
          </a:p>
          <a:p>
            <a:pPr marL="0" indent="0">
              <a:buNone/>
            </a:pPr>
            <a:r>
              <a:rPr lang="en-US" dirty="0">
                <a:sym typeface="Wingdings" panose="05000000000000000000" pitchFamily="2" charset="2"/>
              </a:rPr>
              <a:t>        &lt;</a:t>
            </a:r>
            <a:r>
              <a:rPr lang="en-US" dirty="0" err="1">
                <a:sym typeface="Wingdings" panose="05000000000000000000" pitchFamily="2" charset="2"/>
              </a:rPr>
              <a:t>fr</a:t>
            </a:r>
            <a:r>
              <a:rPr lang="en-US" dirty="0">
                <a:sym typeface="Wingdings" panose="05000000000000000000" pitchFamily="2" charset="2"/>
              </a:rPr>
              <a:t> = [</a:t>
            </a:r>
            <a:r>
              <a:rPr lang="en-US" dirty="0" err="1">
                <a:sym typeface="Wingdings" panose="05000000000000000000" pitchFamily="2" charset="2"/>
              </a:rPr>
              <a:t>ix,iy,iw,ih</a:t>
            </a:r>
            <a:r>
              <a:rPr lang="en-US" dirty="0">
                <a:sym typeface="Wingdings" panose="05000000000000000000" pitchFamily="2" charset="2"/>
              </a:rPr>
              <a:t>]/6&gt;</a:t>
            </a:r>
          </a:p>
          <a:p>
            <a:pPr marL="0" indent="0">
              <a:buNone/>
            </a:pPr>
            <a:r>
              <a:rPr lang="en-US" dirty="0">
                <a:sym typeface="Wingdings" panose="05000000000000000000" pitchFamily="2" charset="2"/>
              </a:rPr>
              <a:t>        &lt;compute </a:t>
            </a:r>
            <a:r>
              <a:rPr lang="en-US" dirty="0" err="1">
                <a:sym typeface="Wingdings" panose="05000000000000000000" pitchFamily="2" charset="2"/>
              </a:rPr>
              <a:t>subrectangle</a:t>
            </a:r>
            <a:r>
              <a:rPr lang="en-US" dirty="0">
                <a:sym typeface="Wingdings" panose="05000000000000000000" pitchFamily="2" charset="2"/>
              </a:rPr>
              <a:t> from rectangle&gt;</a:t>
            </a:r>
          </a:p>
          <a:p>
            <a:pPr marL="0" indent="0">
              <a:buNone/>
            </a:pPr>
            <a:r>
              <a:rPr lang="en-US" dirty="0">
                <a:sym typeface="Wingdings" panose="05000000000000000000" pitchFamily="2" charset="2"/>
              </a:rPr>
              <a:t>        for q=1:4,</a:t>
            </a:r>
          </a:p>
          <a:p>
            <a:pPr marL="0" indent="0">
              <a:buNone/>
            </a:pPr>
            <a:r>
              <a:rPr lang="en-US" dirty="0">
                <a:sym typeface="Wingdings" panose="05000000000000000000" pitchFamily="2" charset="2"/>
              </a:rPr>
              <a:t>          for v=0:1,</a:t>
            </a:r>
          </a:p>
          <a:p>
            <a:pPr marL="0" indent="0">
              <a:buNone/>
            </a:pPr>
            <a:r>
              <a:rPr lang="en-US" dirty="0">
                <a:sym typeface="Wingdings" panose="05000000000000000000" pitchFamily="2" charset="2"/>
              </a:rPr>
              <a:t>            &lt;compute features&gt;</a:t>
            </a:r>
          </a:p>
          <a:p>
            <a:pPr marL="0" indent="0">
              <a:buNone/>
            </a:pPr>
            <a:r>
              <a:rPr lang="en-US" dirty="0">
                <a:sym typeface="Wingdings" panose="05000000000000000000" pitchFamily="2" charset="2"/>
              </a:rPr>
              <a:t>            &lt;find the p,</a:t>
            </a:r>
            <a:r>
              <a:rPr lang="el-GR" dirty="0">
                <a:sym typeface="Wingdings" panose="05000000000000000000" pitchFamily="2" charset="2"/>
              </a:rPr>
              <a:t>ϴ</a:t>
            </a:r>
            <a:r>
              <a:rPr lang="en-US" dirty="0">
                <a:sym typeface="Wingdings" panose="05000000000000000000" pitchFamily="2" charset="2"/>
              </a:rPr>
              <a:t> that give the lowest weighted error&gt;</a:t>
            </a:r>
          </a:p>
          <a:p>
            <a:pPr marL="0" indent="0">
              <a:buNone/>
            </a:pPr>
            <a:r>
              <a:rPr lang="en-US" dirty="0">
                <a:sym typeface="Wingdings" panose="05000000000000000000" pitchFamily="2" charset="2"/>
              </a:rPr>
              <a:t>            &lt;compare it with the best so far, and save it if it’s better&gt;</a:t>
            </a:r>
          </a:p>
          <a:p>
            <a:pPr marL="0" indent="0">
              <a:buNone/>
            </a:pPr>
            <a:r>
              <a:rPr lang="en-US" dirty="0">
                <a:sym typeface="Wingdings" panose="05000000000000000000" pitchFamily="2" charset="2"/>
              </a:rPr>
              <a:t>end; end; end; end; end; end</a:t>
            </a:r>
            <a:endParaRPr lang="en-US" dirty="0"/>
          </a:p>
          <a:p>
            <a:pPr marL="0" indent="0">
              <a:buNone/>
            </a:pPr>
            <a:endParaRPr lang="en-US" dirty="0"/>
          </a:p>
        </p:txBody>
      </p:sp>
    </p:spTree>
    <p:extLst>
      <p:ext uri="{BB962C8B-B14F-4D97-AF65-F5344CB8AC3E}">
        <p14:creationId xmlns:p14="http://schemas.microsoft.com/office/powerpoint/2010/main" val="311860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p,</a:t>
            </a:r>
            <a:r>
              <a:rPr lang="az-Cyrl-AZ" dirty="0">
                <a:latin typeface="Calibri" panose="020F0502020204030204" pitchFamily="34" charset="0"/>
              </a:rPr>
              <a:t>Ѳ</a:t>
            </a:r>
            <a:r>
              <a:rPr lang="en-US" dirty="0"/>
              <a:t>: find the minimum error</a:t>
            </a:r>
          </a:p>
        </p:txBody>
      </p:sp>
      <p:sp>
        <p:nvSpPr>
          <p:cNvPr id="5" name="TextBox 4"/>
          <p:cNvSpPr txBox="1"/>
          <p:nvPr/>
        </p:nvSpPr>
        <p:spPr>
          <a:xfrm>
            <a:off x="7239783" y="1366891"/>
            <a:ext cx="4628560" cy="5262979"/>
          </a:xfrm>
          <a:prstGeom prst="rect">
            <a:avLst/>
          </a:prstGeom>
          <a:noFill/>
        </p:spPr>
        <p:txBody>
          <a:bodyPr wrap="square" rtlCol="0">
            <a:spAutoFit/>
          </a:bodyPr>
          <a:lstStyle/>
          <a:p>
            <a:r>
              <a:rPr lang="en-US" sz="2400" dirty="0"/>
              <a:t>First plot: feature values for one particular feature, computed from all 126 training images, from 8 rectangles/image.</a:t>
            </a:r>
          </a:p>
          <a:p>
            <a:endParaRPr lang="en-US" sz="2400" dirty="0"/>
          </a:p>
          <a:p>
            <a:r>
              <a:rPr lang="en-US" sz="2400" dirty="0"/>
              <a:t>Second plot: </a:t>
            </a:r>
          </a:p>
          <a:p>
            <a:r>
              <a:rPr lang="en-US" sz="2400" dirty="0"/>
              <a:t>w(</a:t>
            </a:r>
            <a:r>
              <a:rPr lang="en-US" sz="2400" dirty="0" err="1"/>
              <a:t>t,i</a:t>
            </a:r>
            <a:r>
              <a:rPr lang="en-US" sz="2400" dirty="0"/>
              <a:t>) = weight of the </a:t>
            </a:r>
            <a:r>
              <a:rPr lang="en-US" sz="2400" dirty="0" err="1"/>
              <a:t>i’th</a:t>
            </a:r>
            <a:r>
              <a:rPr lang="en-US" sz="2400" dirty="0"/>
              <a:t> training rectangle during the </a:t>
            </a:r>
            <a:r>
              <a:rPr lang="en-US" sz="2400" dirty="0" err="1"/>
              <a:t>t’th</a:t>
            </a:r>
            <a:r>
              <a:rPr lang="en-US" sz="2400" dirty="0"/>
              <a:t> iteration of training. </a:t>
            </a:r>
          </a:p>
          <a:p>
            <a:r>
              <a:rPr lang="en-US" sz="2400" dirty="0"/>
              <a:t>w(1,i) = 1/(126*8)=1/1008</a:t>
            </a:r>
          </a:p>
          <a:p>
            <a:endParaRPr lang="en-US" sz="2400" dirty="0"/>
          </a:p>
          <a:p>
            <a:r>
              <a:rPr lang="en-US" sz="2400" dirty="0"/>
              <a:t>Third plot:  class labels</a:t>
            </a:r>
          </a:p>
          <a:p>
            <a:r>
              <a:rPr lang="en-US" sz="2400" dirty="0"/>
              <a:t>y=1: face rectangle</a:t>
            </a:r>
          </a:p>
          <a:p>
            <a:r>
              <a:rPr lang="en-US" sz="2400" dirty="0"/>
              <a:t>y</a:t>
            </a:r>
            <a:r>
              <a:rPr lang="en-US" sz="2400"/>
              <a:t>=0</a:t>
            </a:r>
            <a:r>
              <a:rPr lang="en-US" sz="2400" dirty="0"/>
              <a:t>: non-face rectangle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645076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weight” = weight times “sign” of label</a:t>
            </a:r>
          </a:p>
        </p:txBody>
      </p:sp>
      <mc:AlternateContent xmlns:mc="http://schemas.openxmlformats.org/markup-compatibility/2006" xmlns:a14="http://schemas.microsoft.com/office/drawing/2010/main">
        <mc:Choice Requires="a14">
          <p:sp>
            <p:nvSpPr>
              <p:cNvPr id="5" name="TextBox 4"/>
              <p:cNvSpPr txBox="1"/>
              <p:nvPr/>
            </p:nvSpPr>
            <p:spPr>
              <a:xfrm>
                <a:off x="7239783" y="1366891"/>
                <a:ext cx="4628560" cy="5420523"/>
              </a:xfrm>
              <a:prstGeom prst="rect">
                <a:avLst/>
              </a:prstGeom>
              <a:noFill/>
            </p:spPr>
            <p:txBody>
              <a:bodyPr wrap="square" rtlCol="0">
                <a:spAutoFit/>
              </a:bodyPr>
              <a:lstStyle/>
              <a:p>
                <a:r>
                  <a:rPr lang="en-US" sz="2400" dirty="0"/>
                  <a:t>First plot: same as before.</a:t>
                </a:r>
              </a:p>
              <a:p>
                <a:endParaRPr lang="en-US" sz="2400" dirty="0"/>
              </a:p>
              <a:p>
                <a:r>
                  <a:rPr lang="en-US" sz="2400" dirty="0"/>
                  <a:t>Second plot: </a:t>
                </a:r>
              </a:p>
              <a:p>
                <a:r>
                  <a:rPr lang="en-US" sz="2400" dirty="0"/>
                  <a:t>w(</a:t>
                </a:r>
                <a:r>
                  <a:rPr lang="en-US" sz="2400" dirty="0" err="1"/>
                  <a:t>t,i</a:t>
                </a:r>
                <a:r>
                  <a:rPr lang="en-US" sz="2400" dirty="0"/>
                  <a:t>)*(2*y(i)-1).  Call this the “signed weight.”</a:t>
                </a:r>
              </a:p>
              <a:p>
                <a:endParaRPr lang="en-US" sz="2400" dirty="0"/>
              </a:p>
              <a:p>
                <a:r>
                  <a:rPr lang="en-US" sz="2400" dirty="0"/>
                  <a:t>If w(</a:t>
                </a:r>
                <a:r>
                  <a:rPr lang="en-US" sz="2400" dirty="0" err="1"/>
                  <a:t>t,i</a:t>
                </a:r>
                <a:r>
                  <a:rPr lang="en-US" sz="2400" dirty="0"/>
                  <a:t>) is like the probability of choosing the </a:t>
                </a:r>
                <a:r>
                  <a:rPr lang="en-US" sz="2400" dirty="0" err="1"/>
                  <a:t>i’th</a:t>
                </a:r>
                <a:r>
                  <a:rPr lang="en-US" sz="2400" dirty="0"/>
                  <a:t> token,</a:t>
                </a:r>
              </a:p>
              <a:p>
                <a:endParaRPr lang="en-US" sz="2400" dirty="0"/>
              </a:p>
              <a:p>
                <a:r>
                  <a:rPr lang="en-US" sz="2400" dirty="0"/>
                  <a:t>Then</a:t>
                </a:r>
              </a:p>
              <a:p>
                <a:pPr/>
                <a14:m>
                  <m:oMathPara xmlns:m="http://schemas.openxmlformats.org/officeDocument/2006/math">
                    <m:oMathParaPr>
                      <m:jc m:val="centerGroup"/>
                    </m:oMathParaPr>
                    <m:oMath xmlns:m="http://schemas.openxmlformats.org/officeDocument/2006/math">
                      <m:nary>
                        <m:naryPr>
                          <m:chr m:val="∑"/>
                          <m:supHide m:val="on"/>
                          <m:ctrlPr>
                            <a:rPr lang="en-US" sz="2400" i="1" smtClean="0">
                              <a:latin typeface="Cambria Math" panose="02040503050406030204" pitchFamily="18" charset="0"/>
                            </a:rPr>
                          </m:ctrlPr>
                        </m:naryPr>
                        <m:sub>
                          <m:r>
                            <m:rPr>
                              <m:brk m:alnAt="7"/>
                            </m:rPr>
                            <a:rPr lang="en-US" sz="2400" b="0" i="1" smtClean="0">
                              <a:latin typeface="Cambria Math" panose="02040503050406030204" pitchFamily="18" charset="0"/>
                            </a:rPr>
                            <m:t>𝑖</m:t>
                          </m:r>
                        </m:sub>
                        <m:sup/>
                        <m:e>
                          <m:r>
                            <a:rPr lang="en-US" sz="2400" b="0" i="1" smtClean="0">
                              <a:latin typeface="Cambria Math" panose="02040503050406030204" pitchFamily="18" charset="0"/>
                            </a:rPr>
                            <m:t>𝑤</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𝑖</m:t>
                              </m:r>
                            </m:e>
                          </m:d>
                          <m:r>
                            <a:rPr lang="en-US" sz="2400" b="0" i="1" smtClean="0">
                              <a:latin typeface="Cambria Math" panose="02040503050406030204" pitchFamily="18" charset="0"/>
                            </a:rPr>
                            <m:t>(2</m:t>
                          </m:r>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b="0" i="1" smtClean="0">
                              <a:latin typeface="Cambria Math" panose="02040503050406030204" pitchFamily="18" charset="0"/>
                            </a:rPr>
                            <m:t>−1)</m:t>
                          </m:r>
                        </m:e>
                      </m:nary>
                      <m:r>
                        <a:rPr lang="en-US" sz="240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𝑌</m:t>
                              </m:r>
                              <m:r>
                                <a:rPr lang="en-US" sz="2400" b="0" i="1" smtClean="0">
                                  <a:latin typeface="Cambria Math" panose="02040503050406030204" pitchFamily="18" charset="0"/>
                                </a:rPr>
                                <m:t>=1</m:t>
                              </m:r>
                            </m:e>
                          </m:d>
                        </m:e>
                      </m:func>
                      <m:r>
                        <a:rPr lang="en-US" sz="2400" b="0" i="1" smtClean="0">
                          <a:latin typeface="Cambria Math" panose="02040503050406030204" pitchFamily="18" charset="0"/>
                        </a:rPr>
                        <m:t>−</m:t>
                      </m:r>
                      <m:r>
                        <m:rPr>
                          <m:sty m:val="p"/>
                        </m:rPr>
                        <a:rPr lang="en-US" sz="2400">
                          <a:latin typeface="Cambria Math" panose="02040503050406030204" pitchFamily="18" charset="0"/>
                        </a:rPr>
                        <m:t>Pr</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=0</m:t>
                          </m:r>
                        </m:e>
                      </m:d>
                    </m:oMath>
                  </m:oMathPara>
                </a14:m>
                <a:endParaRPr lang="en-US" sz="2400" dirty="0"/>
              </a:p>
              <a:p>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7239783" y="1366891"/>
                <a:ext cx="4628560" cy="5420523"/>
              </a:xfrm>
              <a:prstGeom prst="rect">
                <a:avLst/>
              </a:prstGeom>
              <a:blipFill rotWithShape="0">
                <a:blip r:embed="rId2"/>
                <a:stretch>
                  <a:fillRect l="-2108" t="-900"/>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192693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weight” = weight times </a:t>
            </a:r>
            <a:r>
              <a:rPr lang="en-US"/>
              <a:t>“sign” of label</a:t>
            </a:r>
            <a:endParaRPr lang="en-US" dirty="0"/>
          </a:p>
        </p:txBody>
      </p:sp>
      <p:sp>
        <p:nvSpPr>
          <p:cNvPr id="5" name="TextBox 4"/>
          <p:cNvSpPr txBox="1"/>
          <p:nvPr/>
        </p:nvSpPr>
        <p:spPr>
          <a:xfrm>
            <a:off x="7239783" y="1366891"/>
            <a:ext cx="4628560" cy="3046988"/>
          </a:xfrm>
          <a:prstGeom prst="rect">
            <a:avLst/>
          </a:prstGeom>
          <a:noFill/>
        </p:spPr>
        <p:txBody>
          <a:bodyPr wrap="square" rtlCol="0">
            <a:spAutoFit/>
          </a:bodyPr>
          <a:lstStyle/>
          <a:p>
            <a:r>
              <a:rPr lang="en-US" sz="2400" dirty="0"/>
              <a:t>First plot: </a:t>
            </a:r>
          </a:p>
          <a:p>
            <a:r>
              <a:rPr lang="en-US" sz="2400" dirty="0"/>
              <a:t>[</a:t>
            </a:r>
            <a:r>
              <a:rPr lang="en-US" sz="2400" dirty="0" err="1"/>
              <a:t>f,isort</a:t>
            </a:r>
            <a:r>
              <a:rPr lang="en-US" sz="2400" dirty="0"/>
              <a:t>] = sort(f);</a:t>
            </a:r>
          </a:p>
          <a:p>
            <a:r>
              <a:rPr lang="en-US" sz="2400" dirty="0"/>
              <a:t>plot(1:1008,f);</a:t>
            </a:r>
          </a:p>
          <a:p>
            <a:endParaRPr lang="en-US" sz="2400" dirty="0"/>
          </a:p>
          <a:p>
            <a:r>
              <a:rPr lang="en-US" sz="2400" dirty="0"/>
              <a:t>Second plot:</a:t>
            </a:r>
          </a:p>
          <a:p>
            <a:r>
              <a:rPr lang="en-US" sz="2400" dirty="0"/>
              <a:t>w = w(</a:t>
            </a:r>
            <a:r>
              <a:rPr lang="en-US" sz="2400" dirty="0" err="1"/>
              <a:t>isort</a:t>
            </a:r>
            <a:r>
              <a:rPr lang="en-US" sz="2400" dirty="0"/>
              <a:t>);</a:t>
            </a:r>
          </a:p>
          <a:p>
            <a:r>
              <a:rPr lang="en-US" sz="2400" dirty="0"/>
              <a:t>y = y(</a:t>
            </a:r>
            <a:r>
              <a:rPr lang="en-US" sz="2400" dirty="0" err="1"/>
              <a:t>isort</a:t>
            </a:r>
            <a:r>
              <a:rPr lang="en-US" sz="2400" dirty="0"/>
              <a:t>);</a:t>
            </a:r>
          </a:p>
          <a:p>
            <a:r>
              <a:rPr lang="en-US" sz="2400" dirty="0"/>
              <a:t>plot(1:1008,w.*(2*y-1));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87450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Finding the best scalar classifier out of a set containing tens of thousands of possible scalar classifiers: what I’ve shown you so far.</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For every possible feature (</a:t>
            </a:r>
            <a:r>
              <a:rPr lang="en-US" dirty="0" err="1"/>
              <a:t>fx,fy,fw,fh,q,v</a:t>
            </a:r>
            <a:r>
              <a:rPr lang="en-US" dirty="0"/>
              <a:t>),</a:t>
            </a:r>
          </a:p>
          <a:p>
            <a:pPr marL="514350" indent="-514350">
              <a:buFont typeface="+mj-lt"/>
              <a:buAutoNum type="arabicPeriod"/>
            </a:pPr>
            <a:r>
              <a:rPr lang="en-US" dirty="0"/>
              <a:t>… compute the feature for the whole database…</a:t>
            </a:r>
          </a:p>
          <a:p>
            <a:pPr marL="514350" indent="-514350">
              <a:buFont typeface="+mj-lt"/>
              <a:buAutoNum type="arabicPeriod"/>
            </a:pPr>
            <a:r>
              <a:rPr lang="en-US" dirty="0"/>
              <a:t>… sort the feature, f, in ascending order.  Now you have an ordered list of all of the possible “threshold values” that make sense.  </a:t>
            </a:r>
          </a:p>
          <a:p>
            <a:pPr marL="971550" lvl="1" indent="-514350">
              <a:buFont typeface="+mj-lt"/>
              <a:buAutoNum type="arabicPeriod"/>
            </a:pPr>
            <a:r>
              <a:rPr lang="en-US" dirty="0"/>
              <a:t>The classifier checks whether or not f(x)&lt;</a:t>
            </a:r>
            <a:r>
              <a:rPr lang="az-Cyrl-AZ" dirty="0">
                <a:latin typeface="Calibri" panose="020F0502020204030204" pitchFamily="34" charset="0"/>
              </a:rPr>
              <a:t>Ѳ</a:t>
            </a:r>
            <a:endParaRPr lang="en-US" dirty="0">
              <a:latin typeface="Calibri" panose="020F0502020204030204" pitchFamily="34" charset="0"/>
            </a:endParaRPr>
          </a:p>
          <a:p>
            <a:pPr marL="971550" lvl="1" indent="-514350">
              <a:buFont typeface="+mj-lt"/>
              <a:buAutoNum type="arabicPeriod"/>
            </a:pPr>
            <a:r>
              <a:rPr lang="en-US" dirty="0">
                <a:latin typeface="Calibri" panose="020F0502020204030204" pitchFamily="34" charset="0"/>
              </a:rPr>
              <a:t>Suppose that the features are sorted so that f(1)&lt;f(2)&lt;f(3) and so on.  Then, as </a:t>
            </a:r>
            <a:r>
              <a:rPr lang="az-Cyrl-AZ" dirty="0">
                <a:latin typeface="Calibri" panose="020F0502020204030204" pitchFamily="34" charset="0"/>
              </a:rPr>
              <a:t>Ѳ</a:t>
            </a:r>
            <a:r>
              <a:rPr lang="en-US" dirty="0">
                <a:latin typeface="Calibri" panose="020F0502020204030204" pitchFamily="34" charset="0"/>
              </a:rPr>
              <a:t> varies from f(i)≤</a:t>
            </a:r>
            <a:r>
              <a:rPr lang="el-GR" dirty="0">
                <a:latin typeface="Calibri" panose="020F0502020204030204" pitchFamily="34" charset="0"/>
              </a:rPr>
              <a:t>ϴ</a:t>
            </a:r>
            <a:r>
              <a:rPr lang="en-US" dirty="0">
                <a:latin typeface="Calibri" panose="020F0502020204030204" pitchFamily="34" charset="0"/>
              </a:rPr>
              <a:t>&lt;f(i+1), the values of the classifier h(x) don’t change.</a:t>
            </a:r>
          </a:p>
          <a:p>
            <a:pPr marL="971550" lvl="1" indent="-514350">
              <a:buFont typeface="+mj-lt"/>
              <a:buAutoNum type="arabicPeriod"/>
            </a:pPr>
            <a:r>
              <a:rPr lang="en-US" dirty="0">
                <a:latin typeface="Calibri" panose="020F0502020204030204" pitchFamily="34" charset="0"/>
              </a:rPr>
              <a:t>So the only values of </a:t>
            </a:r>
            <a:r>
              <a:rPr lang="az-Cyrl-AZ" dirty="0">
                <a:latin typeface="Calibri" panose="020F0502020204030204" pitchFamily="34" charset="0"/>
              </a:rPr>
              <a:t>Ѳ</a:t>
            </a:r>
            <a:r>
              <a:rPr lang="en-US" dirty="0">
                <a:latin typeface="Calibri" panose="020F0502020204030204" pitchFamily="34" charset="0"/>
              </a:rPr>
              <a:t> that are meaningful are ϴ=f(i) for some index i.  In other words, we should just pick </a:t>
            </a:r>
            <a:r>
              <a:rPr lang="az-Cyrl-AZ" dirty="0">
                <a:latin typeface="Calibri" panose="020F0502020204030204" pitchFamily="34" charset="0"/>
              </a:rPr>
              <a:t>Ѳ</a:t>
            </a:r>
            <a:r>
              <a:rPr lang="en-US" dirty="0">
                <a:latin typeface="Calibri" panose="020F0502020204030204" pitchFamily="34" charset="0"/>
              </a:rPr>
              <a:t> equal to one of the training tokens --- whichever one minimizes the probability of error.</a:t>
            </a:r>
            <a:endParaRPr lang="en-US" dirty="0"/>
          </a:p>
          <a:p>
            <a:pPr marL="514350" indent="-514350">
              <a:buFont typeface="+mj-lt"/>
              <a:buAutoNum type="arabicPeriod"/>
            </a:pPr>
            <a:r>
              <a:rPr lang="en-US" dirty="0"/>
              <a:t>… re-arrange w and y into the same order as f, using w(</a:t>
            </a:r>
            <a:r>
              <a:rPr lang="en-US" dirty="0" err="1"/>
              <a:t>isort</a:t>
            </a:r>
            <a:r>
              <a:rPr lang="en-US" dirty="0"/>
              <a:t>) and y(</a:t>
            </a:r>
            <a:r>
              <a:rPr lang="en-US" dirty="0" err="1"/>
              <a:t>isort</a:t>
            </a:r>
            <a:r>
              <a:rPr lang="en-US" dirty="0"/>
              <a:t>).  Remember that w(i) is the “probability” of the </a:t>
            </a:r>
            <a:r>
              <a:rPr lang="en-US" dirty="0" err="1"/>
              <a:t>i’th</a:t>
            </a:r>
            <a:r>
              <a:rPr lang="en-US" dirty="0"/>
              <a:t> token, and y(i) is its label.  So from this information, we can compute the probability of error.  Let’s examine this… </a:t>
            </a:r>
          </a:p>
        </p:txBody>
      </p:sp>
    </p:spTree>
    <p:extLst>
      <p:ext uri="{BB962C8B-B14F-4D97-AF65-F5344CB8AC3E}">
        <p14:creationId xmlns:p14="http://schemas.microsoft.com/office/powerpoint/2010/main" val="178641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Today:</a:t>
            </a:r>
          </a:p>
          <a:p>
            <a:pPr lvl="1"/>
            <a:r>
              <a:rPr lang="en-US" dirty="0"/>
              <a:t>Integral Image</a:t>
            </a:r>
          </a:p>
          <a:p>
            <a:pPr lvl="1"/>
            <a:r>
              <a:rPr lang="en-US" dirty="0"/>
              <a:t>Scalar Classifier</a:t>
            </a:r>
          </a:p>
          <a:p>
            <a:pPr lvl="1"/>
            <a:r>
              <a:rPr lang="en-US" dirty="0" err="1"/>
              <a:t>Adaboost</a:t>
            </a:r>
            <a:endParaRPr lang="en-US" dirty="0"/>
          </a:p>
          <a:p>
            <a:r>
              <a:rPr lang="en-US" dirty="0"/>
              <a:t>Thursday:</a:t>
            </a:r>
          </a:p>
          <a:p>
            <a:pPr lvl="1"/>
            <a:r>
              <a:rPr lang="en-US" dirty="0"/>
              <a:t>Walk-through of MP6 with </a:t>
            </a:r>
            <a:r>
              <a:rPr lang="en-US" dirty="0" err="1"/>
              <a:t>matlab</a:t>
            </a:r>
            <a:r>
              <a:rPr lang="en-US" dirty="0"/>
              <a:t> open on screen</a:t>
            </a:r>
          </a:p>
          <a:p>
            <a:pPr lvl="1"/>
            <a:r>
              <a:rPr lang="en-US" dirty="0"/>
              <a:t>Some background theory of </a:t>
            </a:r>
            <a:r>
              <a:rPr lang="en-US" dirty="0" err="1"/>
              <a:t>adaboost</a:t>
            </a:r>
            <a:endParaRPr lang="en-US" dirty="0"/>
          </a:p>
          <a:p>
            <a:pPr lvl="1"/>
            <a:endParaRPr lang="en-US" dirty="0"/>
          </a:p>
        </p:txBody>
      </p:sp>
    </p:spTree>
    <p:extLst>
      <p:ext uri="{BB962C8B-B14F-4D97-AF65-F5344CB8AC3E}">
        <p14:creationId xmlns:p14="http://schemas.microsoft.com/office/powerpoint/2010/main" val="3093580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Analysis: the different types of error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06770"/>
                <a:ext cx="10740992" cy="4699907"/>
              </a:xfrm>
            </p:spPr>
            <p:txBody>
              <a:bodyPr>
                <a:normAutofit fontScale="92500"/>
              </a:bodyPr>
              <a:lstStyle/>
              <a:p>
                <a:pPr marL="0" indent="0">
                  <a:buNone/>
                </a:pPr>
                <a:r>
                  <a:rPr lang="en-US" dirty="0">
                    <a:latin typeface="Cambria Math" panose="02040503050406030204" pitchFamily="18" charset="0"/>
                    <a:ea typeface="Cambria Math" panose="02040503050406030204" pitchFamily="18" charset="0"/>
                  </a:rPr>
                  <a:t>The </a:t>
                </a:r>
                <a:r>
                  <a:rPr lang="en-US" i="1" dirty="0">
                    <a:latin typeface="Cambria Math" panose="02040503050406030204" pitchFamily="18" charset="0"/>
                    <a:ea typeface="Cambria Math" panose="02040503050406030204" pitchFamily="18" charset="0"/>
                  </a:rPr>
                  <a:t>a priori</a:t>
                </a:r>
                <a:r>
                  <a:rPr lang="en-US" dirty="0">
                    <a:latin typeface="Cambria Math" panose="02040503050406030204" pitchFamily="18" charset="0"/>
                    <a:ea typeface="Cambria Math" panose="02040503050406030204" pitchFamily="18" charset="0"/>
                  </a:rPr>
                  <a:t> class probabilities are: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Pr</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
                            <m:dPr>
                              <m:ctrlPr>
                                <a:rPr lang="en-US" b="0" i="1" smtClean="0">
                                  <a:latin typeface="Cambria Math" panose="02040503050406030204" pitchFamily="18" charset="0"/>
                                  <a:ea typeface="Cambria Math" panose="02040503050406030204" pitchFamily="18" charset="0"/>
                                </a:rPr>
                              </m:ctrlPr>
                            </m:dPr>
                            <m:e>
                              <m:r>
                                <m:rPr>
                                  <m:brk m:alnAt="7"/>
                                </m:rPr>
                                <a:rPr lang="en-US" b="0" i="1" smtClean="0">
                                  <a:latin typeface="Cambria Math" panose="02040503050406030204" pitchFamily="18" charset="0"/>
                                  <a:ea typeface="Cambria Math" panose="02040503050406030204" pitchFamily="18" charset="0"/>
                                </a:rPr>
                                <m:t>𝑖</m:t>
                              </m:r>
                            </m:e>
                          </m:d>
                          <m:r>
                            <m:rPr>
                              <m:brk m:alnAt="7"/>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b>
                        <m:sup/>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e>
                      </m:nary>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Pr</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=0</m:t>
                              </m:r>
                            </m:e>
                          </m:d>
                        </m:e>
                      </m:func>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
                            <m:dPr>
                              <m:ctrlPr>
                                <a:rPr lang="en-US" b="0" i="1" smtClean="0">
                                  <a:latin typeface="Cambria Math" panose="02040503050406030204" pitchFamily="18" charset="0"/>
                                  <a:ea typeface="Cambria Math" panose="02040503050406030204" pitchFamily="18" charset="0"/>
                                </a:rPr>
                              </m:ctrlPr>
                            </m:dPr>
                            <m:e>
                              <m:r>
                                <m:rPr>
                                  <m:brk m:alnAt="7"/>
                                </m:rPr>
                                <a:rPr lang="en-US" b="0" i="1" smtClean="0">
                                  <a:latin typeface="Cambria Math" panose="02040503050406030204" pitchFamily="18" charset="0"/>
                                  <a:ea typeface="Cambria Math" panose="02040503050406030204" pitchFamily="18" charset="0"/>
                                </a:rPr>
                                <m:t>𝑖</m:t>
                              </m:r>
                            </m:e>
                          </m:d>
                          <m:r>
                            <m:rPr>
                              <m:brk m:alnAt="7"/>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sub>
                        <m:sup/>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e>
                      </m:nary>
                    </m:oMath>
                  </m:oMathPara>
                </a14:m>
                <a:endParaRPr lang="en-US" dirty="0">
                  <a:ea typeface="Cambria Math" panose="02040503050406030204" pitchFamily="18" charset="0"/>
                </a:endParaRPr>
              </a:p>
              <a:p>
                <a:pPr marL="0" indent="0">
                  <a:buNone/>
                </a:pPr>
                <a:r>
                  <a:rPr lang="en-US" dirty="0">
                    <a:ea typeface="Cambria Math" panose="02040503050406030204" pitchFamily="18" charset="0"/>
                  </a:rPr>
                  <a:t>The different types of error probabilities are:</a:t>
                </a:r>
              </a:p>
              <a:p>
                <a:pPr marL="0" indent="0">
                  <a:buNone/>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𝐹𝐴</m:t>
                        </m:r>
                      </m:sub>
                    </m:sSub>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Pr</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e>
                        </m:d>
                      </m:e>
                    </m:func>
                  </m:oMath>
                </a14:m>
                <a:r>
                  <a:rPr lang="en-US" dirty="0">
                    <a:ea typeface="Cambria Math" panose="02040503050406030204" pitchFamily="18" charset="0"/>
                  </a:rPr>
                  <a:t>	false accept (false alarm) probability</a:t>
                </a:r>
              </a:p>
              <a:p>
                <a:pPr marL="0" indent="0">
                  <a:buNone/>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𝑇</m:t>
                        </m:r>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Pr</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e>
                        </m:d>
                      </m:e>
                    </m:func>
                  </m:oMath>
                </a14:m>
                <a:r>
                  <a:rPr lang="en-US" dirty="0">
                    <a:ea typeface="Cambria Math" panose="02040503050406030204" pitchFamily="18" charset="0"/>
                  </a:rPr>
                  <a:t>	true accept probability</a:t>
                </a:r>
              </a:p>
              <a:p>
                <a:pPr marL="0" indent="0">
                  <a:buNone/>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𝐹𝑅</m:t>
                        </m:r>
                      </m:sub>
                    </m:sSub>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Pr</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𝑇𝐴</m:t>
                            </m:r>
                          </m:sub>
                        </m:sSub>
                      </m:e>
                    </m:func>
                  </m:oMath>
                </a14:m>
                <a:r>
                  <a:rPr lang="en-US" dirty="0">
                    <a:ea typeface="Cambria Math" panose="02040503050406030204" pitchFamily="18" charset="0"/>
                  </a:rPr>
                  <a:t>	false reject (miss) probability</a:t>
                </a:r>
              </a:p>
              <a:p>
                <a:pPr marL="0" indent="0">
                  <a:buNone/>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Pr</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𝐹𝐴</m:t>
                            </m:r>
                          </m:sub>
                        </m:sSub>
                      </m:e>
                    </m:func>
                  </m:oMath>
                </a14:m>
                <a:r>
                  <a:rPr lang="en-US" b="0" dirty="0">
                    <a:ea typeface="Cambria Math" panose="02040503050406030204" pitchFamily="18" charset="0"/>
                  </a:rPr>
                  <a:t>	true reject probability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06770"/>
                <a:ext cx="10740992" cy="4699907"/>
              </a:xfrm>
              <a:blipFill rotWithShape="0">
                <a:blip r:embed="rId2"/>
                <a:stretch>
                  <a:fillRect l="-1022" t="-2075" b="-3113"/>
                </a:stretch>
              </a:blipFill>
            </p:spPr>
            <p:txBody>
              <a:bodyPr/>
              <a:lstStyle/>
              <a:p>
                <a:r>
                  <a:rPr lang="en-US">
                    <a:noFill/>
                  </a:rPr>
                  <a:t> </a:t>
                </a:r>
              </a:p>
            </p:txBody>
          </p:sp>
        </mc:Fallback>
      </mc:AlternateContent>
    </p:spTree>
    <p:extLst>
      <p:ext uri="{BB962C8B-B14F-4D97-AF65-F5344CB8AC3E}">
        <p14:creationId xmlns:p14="http://schemas.microsoft.com/office/powerpoint/2010/main" val="3622069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Classifier: Error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06771"/>
                <a:ext cx="105156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𝑓𝑟</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𝑓𝑟</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𝑣</m:t>
                                  </m:r>
                                </m:e>
                              </m:d>
                              <m:r>
                                <a:rPr lang="en-US" b="0" i="1" smtClean="0">
                                  <a:latin typeface="Cambria Math" panose="02040503050406030204" pitchFamily="18" charset="0"/>
                                </a:rPr>
                                <m:t>&lt;</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m:oMathPara>
                </a14:m>
                <a:endParaRPr lang="en-US" dirty="0"/>
              </a:p>
              <a:p>
                <a:pPr marL="0" indent="0">
                  <a:buNone/>
                </a:pPr>
                <a:endParaRPr lang="en-US" dirty="0"/>
              </a:p>
              <a:p>
                <a:pPr marL="0" indent="0">
                  <a:buNone/>
                </a:pPr>
                <a:r>
                  <a:rPr lang="en-US" dirty="0"/>
                  <a:t>So</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&lt;</m:t>
                          </m:r>
                          <m:r>
                            <m:rPr>
                              <m:sty m:val="p"/>
                            </m:rPr>
                            <a:rPr lang="el-GR" b="0" i="1"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𝐹𝐴</m:t>
                          </m:r>
                        </m:sub>
                      </m:sSub>
                      <m:d>
                        <m:dPr>
                          <m:ctrlPr>
                            <a:rPr lang="en-US" b="0" i="1" smtClean="0">
                              <a:latin typeface="Cambria Math" panose="02040503050406030204" pitchFamily="18" charset="0"/>
                              <a:ea typeface="Cambria Math" panose="02040503050406030204" pitchFamily="18" charset="0"/>
                            </a:rPr>
                          </m:ctrlPr>
                        </m:dPr>
                        <m:e>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𝑇𝑅</m:t>
                          </m:r>
                        </m:sub>
                      </m:sSub>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=−1)</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𝑃𝑟</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&lt;</m:t>
                          </m:r>
                          <m:r>
                            <m:rPr>
                              <m:sty m:val="p"/>
                            </m:rPr>
                            <a:rPr lang="el-GR" i="1" smtClean="0">
                              <a:latin typeface="Cambria Math" panose="02040503050406030204" pitchFamily="18" charset="0"/>
                            </a:rPr>
                            <m:t>ϴ</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=1</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𝑇𝐴</m:t>
                          </m:r>
                        </m:sub>
                      </m:sSub>
                      <m:d>
                        <m:dPr>
                          <m:ctrlPr>
                            <a:rPr lang="en-US"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=−1)</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06771"/>
                <a:ext cx="10515600" cy="4351338"/>
              </a:xfrm>
              <a:blipFill rotWithShape="0">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1189634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a:t>
            </a:r>
            <a:r>
              <a:rPr lang="en-US" dirty="0"/>
              <a:t>(x&lt;</a:t>
            </a:r>
            <a:r>
              <a:rPr lang="el-GR" dirty="0">
                <a:latin typeface="Calibri" panose="020F0502020204030204" pitchFamily="34" charset="0"/>
              </a:rPr>
              <a:t> ϴ</a:t>
            </a:r>
            <a:r>
              <a:rPr lang="en-US" dirty="0"/>
              <a:t>,y=1) and P(x&lt;</a:t>
            </a:r>
            <a:r>
              <a:rPr lang="el-GR" dirty="0">
                <a:latin typeface="Calibri" panose="020F0502020204030204" pitchFamily="34" charset="0"/>
              </a:rPr>
              <a:t>ϴ</a:t>
            </a:r>
            <a:r>
              <a:rPr lang="en-US" dirty="0">
                <a:latin typeface="Calibri" panose="020F0502020204030204" pitchFamily="34" charset="0"/>
              </a:rPr>
              <a:t>,y=0)</a:t>
            </a:r>
            <a:r>
              <a:rPr lang="en-US" dirty="0"/>
              <a:t>, every possible </a:t>
            </a:r>
            <a:r>
              <a:rPr lang="el-GR" dirty="0">
                <a:latin typeface="Calibri" panose="020F0502020204030204" pitchFamily="34" charset="0"/>
              </a:rPr>
              <a:t>ϴ</a:t>
            </a:r>
            <a:endParaRPr lang="en-US" dirty="0"/>
          </a:p>
        </p:txBody>
      </p:sp>
      <p:sp>
        <p:nvSpPr>
          <p:cNvPr id="5" name="TextBox 4"/>
          <p:cNvSpPr txBox="1"/>
          <p:nvPr/>
        </p:nvSpPr>
        <p:spPr>
          <a:xfrm>
            <a:off x="7239783" y="1366891"/>
            <a:ext cx="4628560" cy="4893647"/>
          </a:xfrm>
          <a:prstGeom prst="rect">
            <a:avLst/>
          </a:prstGeom>
          <a:noFill/>
        </p:spPr>
        <p:txBody>
          <a:bodyPr wrap="square" rtlCol="0">
            <a:spAutoFit/>
          </a:bodyPr>
          <a:lstStyle/>
          <a:p>
            <a:r>
              <a:rPr lang="en-US" sz="2400" dirty="0"/>
              <a:t>First plot: </a:t>
            </a:r>
          </a:p>
          <a:p>
            <a:r>
              <a:rPr lang="en-US" sz="2400" dirty="0"/>
              <a:t>[</a:t>
            </a:r>
            <a:r>
              <a:rPr lang="en-US" sz="2400" dirty="0" err="1"/>
              <a:t>f,isort</a:t>
            </a:r>
            <a:r>
              <a:rPr lang="en-US" sz="2400" dirty="0"/>
              <a:t>] = sort(f);</a:t>
            </a:r>
          </a:p>
          <a:p>
            <a:r>
              <a:rPr lang="en-US" sz="2400" dirty="0"/>
              <a:t>plot(1:1008,f);</a:t>
            </a:r>
          </a:p>
          <a:p>
            <a:endParaRPr lang="en-US" sz="2400" dirty="0"/>
          </a:p>
          <a:p>
            <a:r>
              <a:rPr lang="en-US" sz="2400" dirty="0"/>
              <a:t>Second plot:</a:t>
            </a:r>
          </a:p>
          <a:p>
            <a:r>
              <a:rPr lang="en-US" sz="2400" dirty="0" err="1"/>
              <a:t>cumsum</a:t>
            </a:r>
            <a:r>
              <a:rPr lang="en-US" sz="2400" dirty="0"/>
              <a:t>(max(0,w.*(2*y-1)));</a:t>
            </a:r>
          </a:p>
          <a:p>
            <a:r>
              <a:rPr lang="en-US" sz="2400" dirty="0"/>
              <a:t>Sums up </a:t>
            </a:r>
            <a:r>
              <a:rPr lang="en-US" sz="2400" dirty="0" err="1"/>
              <a:t>probs</a:t>
            </a:r>
            <a:r>
              <a:rPr lang="en-US" sz="2400" dirty="0"/>
              <a:t> of y==1 tokens with feature less than or equal to theta</a:t>
            </a:r>
          </a:p>
          <a:p>
            <a:endParaRPr lang="en-US" sz="2400" dirty="0"/>
          </a:p>
          <a:p>
            <a:r>
              <a:rPr lang="en-US" sz="2400" dirty="0"/>
              <a:t>Third plot:</a:t>
            </a:r>
          </a:p>
          <a:p>
            <a:r>
              <a:rPr lang="en-US" sz="2400" dirty="0" err="1"/>
              <a:t>cumsum</a:t>
            </a:r>
            <a:r>
              <a:rPr lang="en-US" sz="2400" dirty="0"/>
              <a:t>(max(0,w.*(1-2*y)));</a:t>
            </a:r>
          </a:p>
          <a:p>
            <a:r>
              <a:rPr lang="en-US" sz="2400" dirty="0"/>
              <a:t>Sums up </a:t>
            </a:r>
            <a:r>
              <a:rPr lang="en-US" sz="2400" dirty="0" err="1"/>
              <a:t>probs</a:t>
            </a:r>
            <a:r>
              <a:rPr lang="en-US" sz="2400" dirty="0"/>
              <a:t> of y==0 tokens with feature less than or equal to theta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1376397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Analysis: the different types of error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06771"/>
                <a:ext cx="10515600" cy="4351338"/>
              </a:xfrm>
            </p:spPr>
            <p:txBody>
              <a:bodyPr>
                <a:normAutofit/>
              </a:bodyPr>
              <a:lstStyle/>
              <a:p>
                <a:pPr marL="0" indent="0">
                  <a:buNone/>
                </a:pPr>
                <a:r>
                  <a:rPr lang="en-US" dirty="0">
                    <a:ea typeface="Cambria Math" panose="02040503050406030204" pitchFamily="18" charset="0"/>
                  </a:rPr>
                  <a:t>Probability of Error depends on polarity and theta:</a:t>
                </a:r>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𝐸</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r>
                        <m:rPr>
                          <m:sty m:val="p"/>
                        </m:rPr>
                        <a:rPr lang="en-US" i="0" smtClean="0">
                          <a:latin typeface="Cambria Math" panose="02040503050406030204" pitchFamily="18" charset="0"/>
                          <a:ea typeface="Cambria Math" panose="02040503050406030204" pitchFamily="18" charset="0"/>
                        </a:rPr>
                        <m:t>Pr</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=0)+</m:t>
                      </m:r>
                      <m:r>
                        <m:rPr>
                          <m:sty m:val="p"/>
                        </m:rPr>
                        <a:rPr lang="en-US" b="0" i="0" smtClean="0">
                          <a:latin typeface="Cambria Math" panose="02040503050406030204" pitchFamily="18" charset="0"/>
                          <a:ea typeface="Cambria Math" panose="02040503050406030204" pitchFamily="18" charset="0"/>
                        </a:rPr>
                        <m:t>Pr</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buNone/>
                </a:pPr>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𝐸</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Pr</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=0)+</m:t>
                      </m:r>
                      <m:r>
                        <m:rPr>
                          <m:sty m:val="p"/>
                        </m:rPr>
                        <a:rPr lang="en-US">
                          <a:latin typeface="Cambria Math" panose="02040503050406030204" pitchFamily="18" charset="0"/>
                          <a:ea typeface="Cambria Math" panose="02040503050406030204" pitchFamily="18" charset="0"/>
                        </a:rPr>
                        <m:t>Pr</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=1)</m:t>
                      </m:r>
                    </m:oMath>
                  </m:oMathPara>
                </a14:m>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m:oMathPara>
                </a14:m>
                <a:endParaRPr lang="en-US" dirty="0">
                  <a:ea typeface="Cambria Math" panose="02040503050406030204" pitchFamily="18" charset="0"/>
                </a:endParaRPr>
              </a:p>
              <a:p>
                <a:pPr marL="0" indent="0">
                  <a:buNone/>
                </a:pPr>
                <a:endParaRPr lang="en-US" dirty="0"/>
              </a:p>
              <a:p>
                <a:pPr marL="0" indent="0">
                  <a:buNone/>
                </a:pPr>
                <a:r>
                  <a:rPr lang="en-US" dirty="0"/>
                  <a:t>… but both of them are just …</a:t>
                </a:r>
              </a:p>
              <a:p>
                <a:pPr marL="0" indent="0">
                  <a:buNone/>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𝑃𝑟</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&lt;</m:t>
                          </m:r>
                          <m:r>
                            <m:rPr>
                              <m:sty m:val="p"/>
                            </m:rPr>
                            <a:rPr lang="el-GR" i="1">
                              <a:latin typeface="Cambria Math" panose="02040503050406030204" pitchFamily="18" charset="0"/>
                            </a:rPr>
                            <m:t>ϴ</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𝑃𝑟</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&lt;</m:t>
                          </m:r>
                          <m:r>
                            <m:rPr>
                              <m:sty m:val="p"/>
                            </m:rPr>
                            <a:rPr lang="el-GR" i="1">
                              <a:latin typeface="Cambria Math" panose="02040503050406030204" pitchFamily="18" charset="0"/>
                            </a:rPr>
                            <m:t>ϴ</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=0</m:t>
                          </m:r>
                        </m:e>
                      </m:d>
                    </m:oMath>
                  </m:oMathPara>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06771"/>
                <a:ext cx="10515600" cy="4351338"/>
              </a:xfrm>
              <a:blipFill rotWithShape="0">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714065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error, for every possible theta</a:t>
            </a:r>
          </a:p>
        </p:txBody>
      </p:sp>
      <p:sp>
        <p:nvSpPr>
          <p:cNvPr id="5" name="TextBox 4"/>
          <p:cNvSpPr txBox="1"/>
          <p:nvPr/>
        </p:nvSpPr>
        <p:spPr>
          <a:xfrm>
            <a:off x="7239783" y="1366891"/>
            <a:ext cx="4628560" cy="4893647"/>
          </a:xfrm>
          <a:prstGeom prst="rect">
            <a:avLst/>
          </a:prstGeom>
          <a:noFill/>
        </p:spPr>
        <p:txBody>
          <a:bodyPr wrap="square" rtlCol="0">
            <a:spAutoFit/>
          </a:bodyPr>
          <a:lstStyle/>
          <a:p>
            <a:r>
              <a:rPr lang="en-US" sz="2400" dirty="0"/>
              <a:t>Second and third plots: same as before.</a:t>
            </a:r>
          </a:p>
          <a:p>
            <a:endParaRPr lang="en-US" sz="2400" dirty="0"/>
          </a:p>
          <a:p>
            <a:endParaRPr lang="en-US" sz="2400" dirty="0"/>
          </a:p>
          <a:p>
            <a:r>
              <a:rPr lang="en-US" sz="2400" dirty="0"/>
              <a:t>First plot:</a:t>
            </a:r>
          </a:p>
          <a:p>
            <a:r>
              <a:rPr lang="en-US" sz="2400" dirty="0"/>
              <a:t>Probability of error, as a function of theta, for polarity p=-1</a:t>
            </a:r>
          </a:p>
          <a:p>
            <a:endParaRPr lang="en-US" sz="2400" dirty="0"/>
          </a:p>
          <a:p>
            <a:r>
              <a:rPr lang="en-US" sz="2400" dirty="0"/>
              <a:t>PE = pi0 + </a:t>
            </a:r>
            <a:r>
              <a:rPr lang="en-US" sz="2400" dirty="0" err="1"/>
              <a:t>DeltaP</a:t>
            </a:r>
            <a:endParaRPr lang="en-US" sz="2400" dirty="0"/>
          </a:p>
          <a:p>
            <a:endParaRPr lang="en-US" sz="2400" dirty="0"/>
          </a:p>
          <a:p>
            <a:r>
              <a:rPr lang="en-US" sz="2400" dirty="0"/>
              <a:t>If the minimum in this curve is less than the minimum of pi1 – </a:t>
            </a:r>
            <a:r>
              <a:rPr lang="en-US" sz="2400" dirty="0" err="1"/>
              <a:t>DeltaP</a:t>
            </a:r>
            <a:r>
              <a:rPr lang="en-US" sz="2400" dirty="0"/>
              <a:t>, then p=-1 is best.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924838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Recap: finding the best scalar classifier out of a set containing tens of thousands of possible scalar classifiers</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For every possible feature (</a:t>
            </a:r>
            <a:r>
              <a:rPr lang="en-US" dirty="0" err="1"/>
              <a:t>fx,fy,fw,fh,q,v</a:t>
            </a:r>
            <a:r>
              <a:rPr lang="en-US" dirty="0"/>
              <a:t>),</a:t>
            </a:r>
          </a:p>
          <a:p>
            <a:pPr marL="514350" indent="-514350">
              <a:buFont typeface="+mj-lt"/>
              <a:buAutoNum type="arabicPeriod"/>
            </a:pPr>
            <a:r>
              <a:rPr lang="en-US" dirty="0"/>
              <a:t>… compute the feature for the whole database…</a:t>
            </a:r>
          </a:p>
          <a:p>
            <a:pPr marL="514350" indent="-514350">
              <a:buFont typeface="+mj-lt"/>
              <a:buAutoNum type="arabicPeriod"/>
            </a:pPr>
            <a:r>
              <a:rPr lang="en-US" dirty="0"/>
              <a:t>… sort the feature, f, in ascending order.  Now you have an ordered list of all of the possible “threshold values” that make sense</a:t>
            </a:r>
          </a:p>
          <a:p>
            <a:pPr marL="514350" indent="-514350">
              <a:buFont typeface="+mj-lt"/>
              <a:buAutoNum type="arabicPeriod"/>
            </a:pPr>
            <a:r>
              <a:rPr lang="en-US" dirty="0"/>
              <a:t>… re-arrange w and y into the same order as f.  Now, using </a:t>
            </a:r>
            <a:r>
              <a:rPr lang="en-US" dirty="0" err="1"/>
              <a:t>cumsum</a:t>
            </a:r>
            <a:r>
              <a:rPr lang="en-US" dirty="0"/>
              <a:t>, you can quickly find the probability of error for any given “threshold value” and “polarity.”</a:t>
            </a:r>
          </a:p>
          <a:p>
            <a:pPr marL="514350" indent="-514350">
              <a:buFont typeface="+mj-lt"/>
              <a:buAutoNum type="arabicPeriod"/>
            </a:pPr>
            <a:r>
              <a:rPr lang="en-US" dirty="0"/>
              <a:t>… find [pmin1,imin1]=min(pi1-DeltaP) and [pmin0,imin0]=min(pi0+DeltaP).  If pmin1 is smaller, then f(imin1) is the threshold, and p=1 is the polarity.  Otherwise f(imin0) is the threshold, and p=-1 is the polarity.</a:t>
            </a:r>
          </a:p>
          <a:p>
            <a:pPr marL="514350" indent="-514350">
              <a:buFont typeface="+mj-lt"/>
              <a:buAutoNum type="arabicPeriod"/>
            </a:pPr>
            <a:r>
              <a:rPr lang="en-US" dirty="0"/>
              <a:t>… if the answer to #5 is the best one you’ve found so far, keep it.</a:t>
            </a:r>
          </a:p>
        </p:txBody>
      </p:sp>
    </p:spTree>
    <p:extLst>
      <p:ext uri="{BB962C8B-B14F-4D97-AF65-F5344CB8AC3E}">
        <p14:creationId xmlns:p14="http://schemas.microsoft.com/office/powerpoint/2010/main" val="3679599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Adaboost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Suppose somebody told you: I’m going to take a whole bunch of scalar classifiers.  Let’s use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to mean the classifier computed in the </a:t>
                </a:r>
                <a:r>
                  <a:rPr lang="en-US" dirty="0" err="1"/>
                  <a:t>t’th</a:t>
                </a:r>
                <a:r>
                  <a:rPr lang="en-US" dirty="0"/>
                  <a:t> training iteration; remember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is either 0 or 1.  Then I’m going to add them all together, and the final classifier will be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𝑡</m:t>
                                  </m:r>
                                </m:sub>
                                <m:sup/>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b="0" i="1" smtClean="0">
                                          <a:latin typeface="Cambria Math" panose="02040503050406030204" pitchFamily="18" charset="0"/>
                                        </a:rPr>
                                        <m:t>(2</m:t>
                                      </m:r>
                                      <m:r>
                                        <a:rPr lang="en-US" i="1">
                                          <a:latin typeface="Cambria Math" panose="02040503050406030204" pitchFamily="18" charset="0"/>
                                        </a:rPr>
                                        <m:t>h</m:t>
                                      </m:r>
                                    </m:e>
                                    <m:sub>
                                      <m:r>
                                        <a:rPr lang="en-US" i="1">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−1) &gt;0</m:t>
                                  </m:r>
                                </m:e>
                              </m:nary>
                            </m:e>
                            <m:e>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𝑡</m:t>
                                  </m:r>
                                </m:sub>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(2</m:t>
                                      </m:r>
                                      <m:r>
                                        <a:rPr lang="en-US" i="1">
                                          <a:latin typeface="Cambria Math" panose="02040503050406030204" pitchFamily="18" charset="0"/>
                                        </a:rPr>
                                        <m:t>h</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−1)</m:t>
                                  </m:r>
                                  <m:r>
                                    <a:rPr lang="en-US" b="0" i="1" smtClean="0">
                                      <a:latin typeface="Cambria Math" panose="02040503050406030204" pitchFamily="18" charset="0"/>
                                    </a:rPr>
                                    <m:t>&lt;</m:t>
                                  </m:r>
                                  <m:r>
                                    <a:rPr lang="en-US" i="1">
                                      <a:latin typeface="Cambria Math" panose="02040503050406030204" pitchFamily="18" charset="0"/>
                                    </a:rPr>
                                    <m:t>0</m:t>
                                  </m:r>
                                </m:e>
                              </m:nary>
                            </m:e>
                          </m:eqArr>
                        </m:e>
                      </m:d>
                    </m:oMath>
                  </m:oMathPara>
                </a14:m>
                <a:endParaRPr lang="en-US" dirty="0"/>
              </a:p>
              <a:p>
                <a:pPr marL="0" indent="0">
                  <a:buNone/>
                </a:pPr>
                <a:r>
                  <a:rPr lang="en-US" dirty="0"/>
                  <a:t>How would you choose the classifiers?  How would you choose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𝑡</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r="-1101"/>
                </a:stretch>
              </a:blipFill>
            </p:spPr>
            <p:txBody>
              <a:bodyPr/>
              <a:lstStyle/>
              <a:p>
                <a:r>
                  <a:rPr lang="en-US">
                    <a:noFill/>
                  </a:rPr>
                  <a:t> </a:t>
                </a:r>
              </a:p>
            </p:txBody>
          </p:sp>
        </mc:Fallback>
      </mc:AlternateContent>
    </p:spTree>
    <p:extLst>
      <p:ext uri="{BB962C8B-B14F-4D97-AF65-F5344CB8AC3E}">
        <p14:creationId xmlns:p14="http://schemas.microsoft.com/office/powerpoint/2010/main" val="395884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Which scalar classifiers should you choose?</a:t>
            </a:r>
          </a:p>
        </p:txBody>
      </p:sp>
      <p:sp>
        <p:nvSpPr>
          <p:cNvPr id="3" name="Content Placeholder 2"/>
          <p:cNvSpPr>
            <a:spLocks noGrp="1"/>
          </p:cNvSpPr>
          <p:nvPr>
            <p:ph idx="1"/>
          </p:nvPr>
        </p:nvSpPr>
        <p:spPr/>
        <p:txBody>
          <a:bodyPr/>
          <a:lstStyle/>
          <a:p>
            <a:r>
              <a:rPr lang="en-US" dirty="0"/>
              <a:t>At each training iteration, you have “weights” w(</a:t>
            </a:r>
            <a:r>
              <a:rPr lang="en-US" dirty="0" err="1"/>
              <a:t>t,i</a:t>
            </a:r>
            <a:r>
              <a:rPr lang="en-US" dirty="0"/>
              <a:t>) that tell you the importance of the </a:t>
            </a:r>
            <a:r>
              <a:rPr lang="en-US" dirty="0" err="1"/>
              <a:t>i’th</a:t>
            </a:r>
            <a:r>
              <a:rPr lang="en-US" dirty="0"/>
              <a:t> training token.</a:t>
            </a:r>
          </a:p>
          <a:p>
            <a:r>
              <a:rPr lang="en-US" dirty="0"/>
              <a:t>The probability of error is the sum of w(</a:t>
            </a:r>
            <a:r>
              <a:rPr lang="en-US" dirty="0" err="1"/>
              <a:t>t,i</a:t>
            </a:r>
            <a:r>
              <a:rPr lang="en-US" dirty="0"/>
              <a:t>), over all tokens for which the classifier is wrong.</a:t>
            </a:r>
          </a:p>
          <a:p>
            <a:r>
              <a:rPr lang="en-US" dirty="0"/>
              <a:t>Choose the classifier with minimum probability of error.</a:t>
            </a:r>
          </a:p>
          <a:p>
            <a:r>
              <a:rPr lang="en-US" dirty="0"/>
              <a:t>Now you want the (t+1)</a:t>
            </a:r>
            <a:r>
              <a:rPr lang="en-US" dirty="0" err="1"/>
              <a:t>st</a:t>
            </a:r>
            <a:r>
              <a:rPr lang="en-US" dirty="0"/>
              <a:t> classifier to “fix” the errors made by the (t)</a:t>
            </a:r>
            <a:r>
              <a:rPr lang="en-US" dirty="0" err="1"/>
              <a:t>th</a:t>
            </a:r>
            <a:r>
              <a:rPr lang="en-US" dirty="0"/>
              <a:t> classifier.</a:t>
            </a:r>
          </a:p>
          <a:p>
            <a:r>
              <a:rPr lang="en-US" dirty="0"/>
              <a:t>So for every token that </a:t>
            </a:r>
            <a:r>
              <a:rPr lang="en-US" dirty="0" err="1"/>
              <a:t>ht</a:t>
            </a:r>
            <a:r>
              <a:rPr lang="en-US" dirty="0"/>
              <a:t>(x) got wrong, you make w(t+1,i)&gt;w(</a:t>
            </a:r>
            <a:r>
              <a:rPr lang="en-US" dirty="0" err="1"/>
              <a:t>t,i</a:t>
            </a:r>
            <a:r>
              <a:rPr lang="en-US" dirty="0"/>
              <a:t>)</a:t>
            </a:r>
          </a:p>
          <a:p>
            <a:r>
              <a:rPr lang="en-US" dirty="0"/>
              <a:t>… and for every token that </a:t>
            </a:r>
            <a:r>
              <a:rPr lang="en-US" dirty="0" err="1"/>
              <a:t>ht</a:t>
            </a:r>
            <a:r>
              <a:rPr lang="en-US" dirty="0"/>
              <a:t>(x) got right, you make w(</a:t>
            </a:r>
            <a:r>
              <a:rPr lang="en-US" dirty="0" err="1"/>
              <a:t>t,i</a:t>
            </a:r>
            <a:r>
              <a:rPr lang="en-US" dirty="0"/>
              <a:t>)&lt;w(t+1,i)</a:t>
            </a:r>
          </a:p>
        </p:txBody>
      </p:sp>
    </p:spTree>
    <p:extLst>
      <p:ext uri="{BB962C8B-B14F-4D97-AF65-F5344CB8AC3E}">
        <p14:creationId xmlns:p14="http://schemas.microsoft.com/office/powerpoint/2010/main" val="3795617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Which scalar classifiers should you choose?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a:t>If the probability of error is always less than ½, the goals on the previous slide can be met by choosing w(t+1,i) so that</a:t>
                </a:r>
              </a:p>
              <a:p>
                <a:pPr marL="0" indent="0">
                  <a:buNone/>
                </a:pPr>
                <a:r>
                  <a:rPr lang="en-US" dirty="0"/>
                  <a:t>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𝑥</m:t>
                              </m:r>
                            </m:e>
                          </m:d>
                          <m:r>
                            <m:rPr>
                              <m:brk m:alnAt="7"/>
                            </m:rPr>
                            <a:rPr lang="en-US" b="0" i="1" smtClean="0">
                              <a:latin typeface="Cambria Math" panose="02040503050406030204" pitchFamily="18" charset="0"/>
                            </a:rPr>
                            <m:t> </m:t>
                          </m:r>
                          <m:r>
                            <a:rPr lang="en-US" b="0" i="1" smtClean="0">
                              <a:latin typeface="Cambria Math" panose="02040503050406030204" pitchFamily="18" charset="0"/>
                            </a:rPr>
                            <m:t>𝑤𝑟𝑜𝑛𝑔</m:t>
                          </m:r>
                        </m:sub>
                        <m:sup/>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𝑥</m:t>
                              </m:r>
                            </m:e>
                          </m:d>
                          <m:r>
                            <m:rPr>
                              <m:brk m:alnAt="7"/>
                            </m:rPr>
                            <a:rPr lang="en-US" b="0" i="1" smtClean="0">
                              <a:latin typeface="Cambria Math" panose="02040503050406030204" pitchFamily="18" charset="0"/>
                            </a:rPr>
                            <m:t> </m:t>
                          </m:r>
                          <m:r>
                            <a:rPr lang="en-US" b="0" i="1" smtClean="0">
                              <a:latin typeface="Cambria Math" panose="02040503050406030204" pitchFamily="18" charset="0"/>
                            </a:rPr>
                            <m:t>𝑟𝑖𝑔h𝑡</m:t>
                          </m:r>
                        </m:sub>
                        <m:sup/>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e>
                      </m:nary>
                    </m:oMath>
                  </m:oMathPara>
                </a14:m>
                <a:endParaRPr lang="en-US" dirty="0"/>
              </a:p>
              <a:p>
                <a:pPr marL="0" indent="0">
                  <a:buNone/>
                </a:pPr>
                <a:endParaRPr lang="en-US" dirty="0"/>
              </a:p>
              <a:p>
                <a:pPr marL="0" indent="0">
                  <a:buNone/>
                </a:pPr>
                <a:r>
                  <a:rPr lang="en-US" dirty="0"/>
                  <a:t>We can do this by, first, changing only the ones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got _right_, to</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𝑖</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den>
                          </m:f>
                        </m:e>
                      </m:d>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And then renormalizing, </a:t>
                </a:r>
                <a14:m>
                  <m:oMath xmlns:m="http://schemas.openxmlformats.org/officeDocument/2006/math">
                    <m:r>
                      <a:rPr lang="en-US" b="0" i="1" smtClean="0">
                        <a:latin typeface="Cambria Math" panose="02040503050406030204" pitchFamily="18" charset="0"/>
                      </a:rPr>
                      <m:t>𝑤</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𝑖</m:t>
                        </m:r>
                      </m:e>
                    </m:d>
                  </m:oMath>
                </a14:m>
                <a:r>
                  <a:rPr lang="en-US" dirty="0"/>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𝑤</m:t>
                        </m:r>
                      </m:e>
                    </m:acc>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𝑖</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acc>
                          <m:accPr>
                            <m:chr m:val="̃"/>
                            <m:ctrlPr>
                              <a:rPr lang="en-US" i="1">
                                <a:latin typeface="Cambria Math" panose="02040503050406030204" pitchFamily="18" charset="0"/>
                              </a:rPr>
                            </m:ctrlPr>
                          </m:accPr>
                          <m:e>
                            <m:r>
                              <a:rPr lang="en-US" i="1">
                                <a:latin typeface="Cambria Math" panose="02040503050406030204" pitchFamily="18" charset="0"/>
                              </a:rPr>
                              <m:t>𝑤</m:t>
                            </m:r>
                          </m:e>
                        </m:acc>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𝑗</m:t>
                            </m:r>
                          </m:e>
                        </m:d>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3221" r="-1217" b="-15546"/>
                </a:stretch>
              </a:blipFill>
            </p:spPr>
            <p:txBody>
              <a:bodyPr/>
              <a:lstStyle/>
              <a:p>
                <a:r>
                  <a:rPr lang="en-US">
                    <a:noFill/>
                  </a:rPr>
                  <a:t> </a:t>
                </a:r>
              </a:p>
            </p:txBody>
          </p:sp>
        </mc:Fallback>
      </mc:AlternateContent>
    </p:spTree>
    <p:extLst>
      <p:ext uri="{BB962C8B-B14F-4D97-AF65-F5344CB8AC3E}">
        <p14:creationId xmlns:p14="http://schemas.microsoft.com/office/powerpoint/2010/main" val="248442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(2)  What are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𝑡</m:t>
                        </m:r>
                      </m:sub>
                    </m:sSub>
                  </m:oMath>
                </a14:m>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We generally want to give more weight to classifiers that have a lower probability of error.  So we want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𝑡</m:t>
                        </m:r>
                      </m:sub>
                    </m:sSub>
                  </m:oMath>
                </a14:m>
                <a:r>
                  <a:rPr lang="en-US" dirty="0"/>
                  <a:t> to be a monotonically decreasing function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oMath>
                </a14:m>
                <a:r>
                  <a:rPr lang="en-US" dirty="0"/>
                  <a:t>.    </a:t>
                </a:r>
              </a:p>
              <a:p>
                <a:r>
                  <a:rPr lang="en-US" dirty="0"/>
                  <a:t>In fact, traditional logic would say that we only pick the _one_ classifier with the _lowest_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rPr>
                          <m:t>𝐸</m:t>
                        </m:r>
                      </m:sub>
                    </m:sSub>
                  </m:oMath>
                </a14:m>
                <a:r>
                  <a:rPr lang="en-US" dirty="0"/>
                  <a:t>.</a:t>
                </a:r>
              </a:p>
              <a:p>
                <a:r>
                  <a:rPr lang="en-US" dirty="0"/>
                  <a:t>We’re not going to do that.  We want the ones with higher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rPr>
                          <m:t>𝐸</m:t>
                        </m:r>
                      </m:sub>
                    </m:sSub>
                  </m:oMath>
                </a14:m>
                <a:r>
                  <a:rPr lang="en-US" dirty="0"/>
                  <a:t> to hang around, so that they can fix the few errors that the other ones can’t fix.  But we’re going to _really_ scale them down.  In fact, we’ll _exponentially_ scale them down, like this: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𝑡</m:t>
                          </m:r>
                        </m:sub>
                      </m:sSub>
                      <m:r>
                        <a:rPr lang="en-US" i="1" smtClean="0">
                          <a:latin typeface="Cambria Math" panose="02040503050406030204" pitchFamily="18" charset="0"/>
                        </a:rPr>
                        <m:t>=</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den>
                          </m:f>
                          <m:r>
                            <a:rPr lang="en-US" b="0" i="1" smtClean="0">
                              <a:latin typeface="Cambria Math" panose="02040503050406030204" pitchFamily="18" charset="0"/>
                            </a:rPr>
                            <m:t>)</m:t>
                          </m:r>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3081" r="-1565"/>
                </a:stretch>
              </a:blipFill>
            </p:spPr>
            <p:txBody>
              <a:bodyPr/>
              <a:lstStyle/>
              <a:p>
                <a:r>
                  <a:rPr lang="en-US">
                    <a:noFill/>
                  </a:rPr>
                  <a:t> </a:t>
                </a:r>
              </a:p>
            </p:txBody>
          </p:sp>
        </mc:Fallback>
      </mc:AlternateContent>
    </p:spTree>
    <p:extLst>
      <p:ext uri="{BB962C8B-B14F-4D97-AF65-F5344CB8AC3E}">
        <p14:creationId xmlns:p14="http://schemas.microsoft.com/office/powerpoint/2010/main" val="322735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AVICAR database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35" y="1331151"/>
            <a:ext cx="7381188" cy="5535892"/>
          </a:xfrm>
        </p:spPr>
      </p:pic>
      <p:sp>
        <p:nvSpPr>
          <p:cNvPr id="5" name="TextBox 4"/>
          <p:cNvSpPr txBox="1"/>
          <p:nvPr/>
        </p:nvSpPr>
        <p:spPr>
          <a:xfrm>
            <a:off x="7239783" y="1074660"/>
            <a:ext cx="4628560" cy="4893647"/>
          </a:xfrm>
          <a:prstGeom prst="rect">
            <a:avLst/>
          </a:prstGeom>
          <a:noFill/>
        </p:spPr>
        <p:txBody>
          <a:bodyPr wrap="square" rtlCol="0">
            <a:spAutoFit/>
          </a:bodyPr>
          <a:lstStyle/>
          <a:p>
            <a:r>
              <a:rPr lang="en-US" sz="2400" dirty="0"/>
              <a:t>r</a:t>
            </a:r>
            <a:r>
              <a:rPr lang="en-US" sz="2400" kern="1200" dirty="0">
                <a:solidFill>
                  <a:schemeClr val="tx1"/>
                </a:solidFill>
              </a:rPr>
              <a:t>ects.txt:</a:t>
            </a:r>
          </a:p>
          <a:p>
            <a:r>
              <a:rPr lang="en-US" sz="2400" dirty="0"/>
              <a:t>12 rectangles per line: lips, face, other</a:t>
            </a:r>
          </a:p>
          <a:p>
            <a:r>
              <a:rPr lang="en-US" sz="2400" dirty="0"/>
              <a:t>4 </a:t>
            </a:r>
            <a:r>
              <a:rPr lang="en-US" sz="2400" dirty="0" err="1"/>
              <a:t>ints</a:t>
            </a:r>
            <a:r>
              <a:rPr lang="en-US" sz="2400" dirty="0"/>
              <a:t>/rectangle: [</a:t>
            </a:r>
            <a:r>
              <a:rPr lang="en-US" sz="2400"/>
              <a:t>xmin,ymin,width,height</a:t>
            </a:r>
            <a:r>
              <a:rPr lang="en-US" sz="2400" dirty="0"/>
              <a:t>]</a:t>
            </a:r>
          </a:p>
          <a:p>
            <a:endParaRPr lang="en-US" sz="2400" dirty="0"/>
          </a:p>
          <a:p>
            <a:r>
              <a:rPr lang="en-US" sz="2400" dirty="0" err="1"/>
              <a:t>showrects.m</a:t>
            </a:r>
            <a:r>
              <a:rPr lang="en-US" sz="2400" dirty="0"/>
              <a:t> plots</a:t>
            </a:r>
          </a:p>
          <a:p>
            <a:r>
              <a:rPr lang="en-US" sz="2400" dirty="0"/>
              <a:t>Yellow: lips (first 4/line)</a:t>
            </a:r>
          </a:p>
          <a:p>
            <a:r>
              <a:rPr lang="en-US" sz="2400" dirty="0"/>
              <a:t>Cyan: face (next 4/line)</a:t>
            </a:r>
          </a:p>
          <a:p>
            <a:r>
              <a:rPr lang="en-US" sz="2400" dirty="0"/>
              <a:t>Red: other (next 4/line)</a:t>
            </a:r>
          </a:p>
          <a:p>
            <a:endParaRPr lang="en-US" sz="2400" dirty="0"/>
          </a:p>
          <a:p>
            <a:r>
              <a:rPr lang="en-US" sz="2400" dirty="0"/>
              <a:t>MP:</a:t>
            </a:r>
          </a:p>
          <a:p>
            <a:r>
              <a:rPr lang="en-US" sz="2400" dirty="0"/>
              <a:t>Discriminate face vs. other</a:t>
            </a:r>
          </a:p>
        </p:txBody>
      </p:sp>
    </p:spTree>
    <p:extLst>
      <p:ext uri="{BB962C8B-B14F-4D97-AF65-F5344CB8AC3E}">
        <p14:creationId xmlns:p14="http://schemas.microsoft.com/office/powerpoint/2010/main" val="2245643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(2)  What are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𝑡</m:t>
                        </m:r>
                      </m:sub>
                    </m:sSub>
                  </m:oMath>
                </a14:m>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59868"/>
                <a:ext cx="10702491" cy="5171938"/>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𝑡</m:t>
                          </m:r>
                        </m:sub>
                      </m:sSub>
                      <m:r>
                        <a:rPr lang="en-US" i="1" smtClean="0">
                          <a:latin typeface="Cambria Math" panose="02040503050406030204" pitchFamily="18" charset="0"/>
                        </a:rPr>
                        <m:t>=</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den>
                          </m:f>
                          <m:r>
                            <a:rPr lang="en-US" b="0" i="1" smtClean="0">
                              <a:latin typeface="Cambria Math" panose="02040503050406030204" pitchFamily="18" charset="0"/>
                            </a:rPr>
                            <m:t>)</m:t>
                          </m:r>
                        </m:e>
                      </m:func>
                    </m:oMath>
                  </m:oMathPara>
                </a14:m>
                <a:endParaRPr lang="en-US" dirty="0"/>
              </a:p>
              <a:p>
                <a:pPr marL="0" indent="0">
                  <a:buNone/>
                </a:pPr>
                <a:r>
                  <a:rPr lang="en-US" dirty="0"/>
                  <a:t>Notice some nice properties:</a:t>
                </a:r>
              </a:p>
              <a:p>
                <a:r>
                  <a:rPr lang="en-US" dirty="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𝑡</m:t>
                        </m:r>
                      </m:sub>
                    </m:sSub>
                    <m:r>
                      <a:rPr lang="en-US" b="0" i="1" smtClean="0">
                        <a:latin typeface="Cambria Math" panose="02040503050406030204" pitchFamily="18" charset="0"/>
                      </a:rPr>
                      <m:t>=0</m:t>
                    </m:r>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rPr>
                          <m:t>𝐸</m:t>
                        </m:r>
                      </m:sub>
                    </m:sSub>
                    <m:r>
                      <a:rPr lang="en-US" b="0" i="1" smtClean="0">
                        <a:latin typeface="Cambria Math" panose="02040503050406030204" pitchFamily="18" charset="0"/>
                      </a:rPr>
                      <m:t>=0.5</m:t>
                    </m:r>
                  </m:oMath>
                </a14:m>
                <a:r>
                  <a:rPr lang="en-US" dirty="0"/>
                  <a:t>.   So if your training ever gets to the point where it’s impossible to find any more classifiers with error less than 50%, that’s OK!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𝑡</m:t>
                        </m:r>
                      </m:sub>
                    </m:sSub>
                  </m:oMath>
                </a14:m>
                <a:r>
                  <a:rPr lang="en-US" dirty="0"/>
                  <a:t> for those classifiers will be automatically set to 0.  </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𝑡</m:t>
                        </m:r>
                      </m:sub>
                    </m:sSub>
                    <m:r>
                      <a:rPr lang="en-US" b="0" i="1" smtClean="0">
                        <a:latin typeface="Cambria Math" panose="02040503050406030204" pitchFamily="18" charset="0"/>
                      </a:rPr>
                      <m:t>&gt;</m:t>
                    </m:r>
                    <m:r>
                      <a:rPr lang="en-US" i="1">
                        <a:latin typeface="Cambria Math" panose="02040503050406030204" pitchFamily="18" charset="0"/>
                      </a:rPr>
                      <m:t>0</m:t>
                    </m:r>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rPr>
                          <m:t>𝐸</m:t>
                        </m:r>
                      </m:sub>
                    </m:sSub>
                    <m:r>
                      <a:rPr lang="en-US" b="0" i="1" smtClean="0">
                        <a:latin typeface="Cambria Math" panose="02040503050406030204" pitchFamily="18" charset="0"/>
                      </a:rPr>
                      <m:t>&lt;</m:t>
                    </m:r>
                    <m:r>
                      <a:rPr lang="en-US" i="1">
                        <a:latin typeface="Cambria Math" panose="02040503050406030204" pitchFamily="18" charset="0"/>
                      </a:rPr>
                      <m:t>0.5</m:t>
                    </m:r>
                  </m:oMath>
                </a14:m>
                <a:r>
                  <a:rPr lang="en-US" dirty="0"/>
                  <a:t>.</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𝑡</m:t>
                        </m:r>
                      </m:sub>
                    </m:sSub>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rPr>
                          <m:t>𝐸</m:t>
                        </m:r>
                      </m:sub>
                    </m:sSub>
                    <m:r>
                      <a:rPr lang="en-US" i="1">
                        <a:latin typeface="Cambria Math" panose="02040503050406030204" pitchFamily="18" charset="0"/>
                      </a:rPr>
                      <m:t>=0</m:t>
                    </m:r>
                  </m:oMath>
                </a14:m>
                <a:r>
                  <a:rPr lang="en-US" dirty="0"/>
                  <a:t>.  So if you somehow find a classifier that gets every token correct, then </a:t>
                </a:r>
                <a:r>
                  <a:rPr lang="en-US" dirty="0" err="1"/>
                  <a:t>Adaboost</a:t>
                </a:r>
                <a:r>
                  <a:rPr lang="en-US" dirty="0"/>
                  <a:t> will only use that classifier --- none of the others will matter.</a:t>
                </a:r>
              </a:p>
              <a:p>
                <a:r>
                  <a:rPr lang="en-US" dirty="0"/>
                  <a:t>This formula has other nice properties that I’m not going to talk about today, because you don’t need to know them for either the exam or the MP.  But trust me, it’s pretty cool.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59868"/>
                <a:ext cx="10702491" cy="5171938"/>
              </a:xfrm>
              <a:blipFill rotWithShape="0">
                <a:blip r:embed="rId3"/>
                <a:stretch>
                  <a:fillRect l="-968" r="-1367"/>
                </a:stretch>
              </a:blipFill>
            </p:spPr>
            <p:txBody>
              <a:bodyPr/>
              <a:lstStyle/>
              <a:p>
                <a:r>
                  <a:rPr lang="en-US">
                    <a:noFill/>
                  </a:rPr>
                  <a:t> </a:t>
                </a:r>
              </a:p>
            </p:txBody>
          </p:sp>
        </mc:Fallback>
      </mc:AlternateContent>
    </p:spTree>
    <p:extLst>
      <p:ext uri="{BB962C8B-B14F-4D97-AF65-F5344CB8AC3E}">
        <p14:creationId xmlns:p14="http://schemas.microsoft.com/office/powerpoint/2010/main" val="2217082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MP6 recap</a:t>
            </a:r>
          </a:p>
        </p:txBody>
      </p:sp>
      <p:sp>
        <p:nvSpPr>
          <p:cNvPr id="3" name="Content Placeholder 2"/>
          <p:cNvSpPr>
            <a:spLocks noGrp="1"/>
          </p:cNvSpPr>
          <p:nvPr>
            <p:ph idx="1"/>
          </p:nvPr>
        </p:nvSpPr>
        <p:spPr/>
        <p:txBody>
          <a:bodyPr>
            <a:normAutofit fontScale="92500" lnSpcReduction="10000"/>
          </a:bodyPr>
          <a:lstStyle/>
          <a:p>
            <a:r>
              <a:rPr lang="en-US" dirty="0"/>
              <a:t>For every training iteration t=1:40,…</a:t>
            </a:r>
          </a:p>
          <a:p>
            <a:r>
              <a:rPr lang="en-US" dirty="0"/>
              <a:t>    for every possible feature,…</a:t>
            </a:r>
          </a:p>
          <a:p>
            <a:r>
              <a:rPr lang="en-US" dirty="0"/>
              <a:t>         Compute that feature for every training token in the database.</a:t>
            </a:r>
          </a:p>
          <a:p>
            <a:r>
              <a:rPr lang="en-US" dirty="0"/>
              <a:t>         Find the </a:t>
            </a:r>
            <a:r>
              <a:rPr lang="az-Cyrl-AZ" dirty="0">
                <a:latin typeface="Calibri" panose="020F0502020204030204" pitchFamily="34" charset="0"/>
              </a:rPr>
              <a:t>Ѳ</a:t>
            </a:r>
            <a:r>
              <a:rPr lang="en-US" dirty="0"/>
              <a:t> and p that minimize the weighted error.</a:t>
            </a:r>
          </a:p>
          <a:p>
            <a:r>
              <a:rPr lang="en-US" dirty="0"/>
              <a:t>         If this feature gives a better classifier than any so far, keep it.</a:t>
            </a:r>
          </a:p>
          <a:p>
            <a:r>
              <a:rPr lang="en-US" dirty="0"/>
              <a:t>    end</a:t>
            </a:r>
          </a:p>
          <a:p>
            <a:r>
              <a:rPr lang="en-US" dirty="0"/>
              <a:t>    alpha(t) = -log(PE(t)/(1-PE(t)))</a:t>
            </a:r>
          </a:p>
          <a:p>
            <a:r>
              <a:rPr lang="en-US" dirty="0"/>
              <a:t>end</a:t>
            </a:r>
          </a:p>
          <a:p>
            <a:r>
              <a:rPr lang="en-US" dirty="0"/>
              <a:t>Now your complete classifier is sum(alpha(t)(2*h(</a:t>
            </a:r>
            <a:r>
              <a:rPr lang="en-US" dirty="0" err="1"/>
              <a:t>t,x</a:t>
            </a:r>
            <a:r>
              <a:rPr lang="en-US" dirty="0"/>
              <a:t>)-1)).  Test this completed classifier on the testing data.</a:t>
            </a:r>
          </a:p>
        </p:txBody>
      </p:sp>
    </p:spTree>
    <p:extLst>
      <p:ext uri="{BB962C8B-B14F-4D97-AF65-F5344CB8AC3E}">
        <p14:creationId xmlns:p14="http://schemas.microsoft.com/office/powerpoint/2010/main" val="1928791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Grayscale image</a:t>
            </a:r>
          </a:p>
        </p:txBody>
      </p:sp>
      <p:sp>
        <p:nvSpPr>
          <p:cNvPr id="5" name="TextBox 4"/>
          <p:cNvSpPr txBox="1"/>
          <p:nvPr/>
        </p:nvSpPr>
        <p:spPr>
          <a:xfrm>
            <a:off x="7239783" y="1074660"/>
            <a:ext cx="4628560" cy="830997"/>
          </a:xfrm>
          <a:prstGeom prst="rect">
            <a:avLst/>
          </a:prstGeom>
          <a:noFill/>
        </p:spPr>
        <p:txBody>
          <a:bodyPr wrap="square" rtlCol="0">
            <a:spAutoFit/>
          </a:bodyPr>
          <a:lstStyle/>
          <a:p>
            <a:r>
              <a:rPr lang="en-US" sz="2400" dirty="0"/>
              <a:t>i = sum(a,3);</a:t>
            </a:r>
          </a:p>
          <a:p>
            <a:r>
              <a:rPr lang="en-US" sz="2400" dirty="0" err="1"/>
              <a:t>imagesc</a:t>
            </a:r>
            <a:r>
              <a:rPr lang="en-US" sz="2400" dirty="0"/>
              <a:t>(i);</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218271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Integral image</a:t>
            </a:r>
          </a:p>
        </p:txBody>
      </p:sp>
      <mc:AlternateContent xmlns:mc="http://schemas.openxmlformats.org/markup-compatibility/2006" xmlns:a14="http://schemas.microsoft.com/office/drawing/2010/main">
        <mc:Choice Requires="a14">
          <p:sp>
            <p:nvSpPr>
              <p:cNvPr id="5" name="TextBox 4"/>
              <p:cNvSpPr txBox="1"/>
              <p:nvPr/>
            </p:nvSpPr>
            <p:spPr>
              <a:xfrm>
                <a:off x="7239783" y="1074660"/>
                <a:ext cx="4628560" cy="23249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𝑖𝑖</m:t>
                      </m:r>
                      <m:d>
                        <m:dPr>
                          <m:ctrlPr>
                            <a:rPr lang="pt-BR" sz="240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𝑥</m:t>
                          </m:r>
                        </m:e>
                      </m:d>
                      <m:r>
                        <a:rPr lang="pt-BR" sz="2400" i="1" smtClean="0">
                          <a:latin typeface="Cambria Math" panose="02040503050406030204" pitchFamily="18" charset="0"/>
                        </a:rPr>
                        <m:t>=</m:t>
                      </m:r>
                      <m:nary>
                        <m:naryPr>
                          <m:chr m:val="∑"/>
                          <m:ctrlPr>
                            <a:rPr lang="pt-BR" sz="2400" i="1" smtClean="0">
                              <a:latin typeface="Cambria Math" panose="02040503050406030204" pitchFamily="18" charset="0"/>
                            </a:rPr>
                          </m:ctrlPr>
                        </m:naryPr>
                        <m: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𝑦</m:t>
                          </m:r>
                        </m:sub>
                        <m:sup/>
                        <m:e>
                          <m:r>
                            <a:rPr lang="en-US" sz="2400" b="0" i="1" smtClean="0">
                              <a:latin typeface="Cambria Math" panose="02040503050406030204" pitchFamily="18" charset="0"/>
                            </a:rPr>
                            <m:t>𝑖</m:t>
                          </m:r>
                          <m:d>
                            <m:dPr>
                              <m:ctrlPr>
                                <a:rPr lang="pt-BR" sz="240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e>
                      </m:nary>
                    </m:oMath>
                  </m:oMathPara>
                </a14:m>
                <a:endParaRPr lang="en-US" sz="2400" dirty="0"/>
              </a:p>
              <a:p>
                <a:endParaRPr lang="en-US" sz="2400" dirty="0"/>
              </a:p>
              <a:p>
                <a:r>
                  <a:rPr lang="en-US" sz="2400" dirty="0"/>
                  <a:t>ii = </a:t>
                </a:r>
                <a:r>
                  <a:rPr lang="en-US" sz="2400" dirty="0" err="1"/>
                  <a:t>cumsum</a:t>
                </a:r>
                <a:r>
                  <a:rPr lang="en-US" sz="2400" dirty="0"/>
                  <a:t>(</a:t>
                </a:r>
                <a:r>
                  <a:rPr lang="en-US" sz="2400" dirty="0" err="1"/>
                  <a:t>cumsum</a:t>
                </a:r>
                <a:r>
                  <a:rPr lang="en-US" sz="2400" dirty="0"/>
                  <a:t>(i,2),1);</a:t>
                </a:r>
              </a:p>
              <a:p>
                <a:r>
                  <a:rPr lang="en-US" sz="2400" dirty="0" err="1"/>
                  <a:t>imagesc</a:t>
                </a:r>
                <a:r>
                  <a:rPr lang="en-US" sz="2400" dirty="0"/>
                  <a:t>(ii);</a:t>
                </a:r>
              </a:p>
            </p:txBody>
          </p:sp>
        </mc:Choice>
        <mc:Fallback xmlns="">
          <p:sp>
            <p:nvSpPr>
              <p:cNvPr id="5" name="TextBox 4"/>
              <p:cNvSpPr txBox="1">
                <a:spLocks noRot="1" noChangeAspect="1" noMove="1" noResize="1" noEditPoints="1" noAdjustHandles="1" noChangeArrowheads="1" noChangeShapeType="1" noTextEdit="1"/>
              </p:cNvSpPr>
              <p:nvPr/>
            </p:nvSpPr>
            <p:spPr>
              <a:xfrm>
                <a:off x="7239783" y="1074660"/>
                <a:ext cx="4628560" cy="2324995"/>
              </a:xfrm>
              <a:prstGeom prst="rect">
                <a:avLst/>
              </a:prstGeom>
              <a:blipFill rotWithShape="0">
                <a:blip r:embed="rId2"/>
                <a:stretch>
                  <a:fillRect l="-2108" b="-4974"/>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3084563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features: </a:t>
            </a:r>
            <a:r>
              <a:rPr lang="en-US" dirty="0" err="1"/>
              <a:t>subrectangles</a:t>
            </a:r>
            <a:endParaRPr lang="en-US" dirty="0"/>
          </a:p>
        </p:txBody>
      </p:sp>
      <p:sp>
        <p:nvSpPr>
          <p:cNvPr id="5" name="TextBox 4"/>
          <p:cNvSpPr txBox="1"/>
          <p:nvPr/>
        </p:nvSpPr>
        <p:spPr>
          <a:xfrm>
            <a:off x="7239783" y="1366891"/>
            <a:ext cx="4628560" cy="5262979"/>
          </a:xfrm>
          <a:prstGeom prst="rect">
            <a:avLst/>
          </a:prstGeom>
          <a:noFill/>
        </p:spPr>
        <p:txBody>
          <a:bodyPr wrap="square" rtlCol="0">
            <a:spAutoFit/>
          </a:bodyPr>
          <a:lstStyle/>
          <a:p>
            <a:r>
              <a:rPr lang="en-US" sz="2400" dirty="0"/>
              <a:t>The small cyan rectangle is a sub-rectangle of the big cyan rectangle.</a:t>
            </a:r>
          </a:p>
          <a:p>
            <a:endParaRPr lang="en-US" sz="2400" dirty="0"/>
          </a:p>
          <a:p>
            <a:r>
              <a:rPr lang="en-US" sz="2400" dirty="0"/>
              <a:t>Small rectangle: r’=[</a:t>
            </a:r>
            <a:r>
              <a:rPr lang="en-US" sz="2400" dirty="0" err="1"/>
              <a:t>xm</a:t>
            </a:r>
            <a:r>
              <a:rPr lang="en-US" sz="2400" dirty="0"/>
              <a:t>’,</a:t>
            </a:r>
            <a:r>
              <a:rPr lang="en-US" sz="2400" dirty="0" err="1"/>
              <a:t>ym</a:t>
            </a:r>
            <a:r>
              <a:rPr lang="en-US" sz="2400" dirty="0"/>
              <a:t>’,</a:t>
            </a:r>
            <a:r>
              <a:rPr lang="en-US" sz="2400" dirty="0" err="1"/>
              <a:t>w’,h</a:t>
            </a:r>
            <a:r>
              <a:rPr lang="en-US" sz="2400" dirty="0"/>
              <a:t>’]</a:t>
            </a:r>
          </a:p>
          <a:p>
            <a:r>
              <a:rPr lang="en-US" sz="2400" dirty="0"/>
              <a:t>Big rectangle: r=[</a:t>
            </a:r>
            <a:r>
              <a:rPr lang="en-US" sz="2400" dirty="0" err="1"/>
              <a:t>xm,ym,w,h</a:t>
            </a:r>
            <a:r>
              <a:rPr lang="en-US" sz="2400" dirty="0"/>
              <a:t>]</a:t>
            </a:r>
          </a:p>
          <a:p>
            <a:endParaRPr lang="en-US" sz="2400" dirty="0"/>
          </a:p>
          <a:p>
            <a:r>
              <a:rPr lang="en-US" sz="2400" dirty="0"/>
              <a:t>Relationship:</a:t>
            </a:r>
          </a:p>
          <a:p>
            <a:r>
              <a:rPr lang="en-US" sz="2400" dirty="0" err="1"/>
              <a:t>xm</a:t>
            </a:r>
            <a:r>
              <a:rPr lang="en-US" sz="2400" dirty="0"/>
              <a:t>’ = </a:t>
            </a:r>
            <a:r>
              <a:rPr lang="en-US" sz="2400" dirty="0" err="1"/>
              <a:t>xm</a:t>
            </a:r>
            <a:r>
              <a:rPr lang="en-US" sz="2400" dirty="0"/>
              <a:t> + </a:t>
            </a:r>
            <a:r>
              <a:rPr lang="en-US" sz="2400" dirty="0" err="1"/>
              <a:t>fx</a:t>
            </a:r>
            <a:r>
              <a:rPr lang="en-US" sz="2400" dirty="0"/>
              <a:t>*w</a:t>
            </a:r>
          </a:p>
          <a:p>
            <a:r>
              <a:rPr lang="en-US" sz="2400" dirty="0" err="1"/>
              <a:t>ym</a:t>
            </a:r>
            <a:r>
              <a:rPr lang="en-US" sz="2400" dirty="0"/>
              <a:t>’ = </a:t>
            </a:r>
            <a:r>
              <a:rPr lang="en-US" sz="2400" dirty="0" err="1"/>
              <a:t>ym</a:t>
            </a:r>
            <a:r>
              <a:rPr lang="en-US" sz="2400" dirty="0"/>
              <a:t> + </a:t>
            </a:r>
            <a:r>
              <a:rPr lang="en-US" sz="2400" dirty="0" err="1"/>
              <a:t>fy</a:t>
            </a:r>
            <a:r>
              <a:rPr lang="en-US" sz="2400" dirty="0"/>
              <a:t>*h</a:t>
            </a:r>
          </a:p>
          <a:p>
            <a:r>
              <a:rPr lang="en-US" sz="2400" dirty="0"/>
              <a:t>w’ = </a:t>
            </a:r>
            <a:r>
              <a:rPr lang="en-US" sz="2400" dirty="0" err="1"/>
              <a:t>fw</a:t>
            </a:r>
            <a:r>
              <a:rPr lang="en-US" sz="2400" dirty="0"/>
              <a:t>*w</a:t>
            </a:r>
          </a:p>
          <a:p>
            <a:r>
              <a:rPr lang="en-US" sz="2400" dirty="0"/>
              <a:t>h’ = </a:t>
            </a:r>
            <a:r>
              <a:rPr lang="en-US" sz="2400" dirty="0" err="1"/>
              <a:t>fh</a:t>
            </a:r>
            <a:r>
              <a:rPr lang="en-US" sz="2400" dirty="0"/>
              <a:t>*h</a:t>
            </a:r>
          </a:p>
          <a:p>
            <a:endParaRPr lang="en-US" sz="2400" dirty="0"/>
          </a:p>
          <a:p>
            <a:r>
              <a:rPr lang="en-US" sz="2400" dirty="0"/>
              <a:t>The “fractional </a:t>
            </a:r>
            <a:r>
              <a:rPr lang="en-US" sz="2400" dirty="0" err="1"/>
              <a:t>subrectangle</a:t>
            </a:r>
            <a:r>
              <a:rPr lang="en-US" sz="2400" dirty="0"/>
              <a:t>” is</a:t>
            </a:r>
          </a:p>
          <a:p>
            <a:r>
              <a:rPr lang="en-US" sz="2400" dirty="0" err="1"/>
              <a:t>fr</a:t>
            </a:r>
            <a:r>
              <a:rPr lang="en-US" sz="2400" dirty="0"/>
              <a:t> = [</a:t>
            </a:r>
            <a:r>
              <a:rPr lang="en-US" sz="2400" dirty="0" err="1"/>
              <a:t>fx,fy,fw,fh</a:t>
            </a:r>
            <a:r>
              <a:rPr lang="en-US" sz="2400" dirty="0"/>
              <a:t>]=[1,1,4,1]/6;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83022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Efficiently computing the sum</a:t>
            </a:r>
          </a:p>
        </p:txBody>
      </p:sp>
      <p:sp>
        <p:nvSpPr>
          <p:cNvPr id="5" name="TextBox 4"/>
          <p:cNvSpPr txBox="1"/>
          <p:nvPr/>
        </p:nvSpPr>
        <p:spPr>
          <a:xfrm>
            <a:off x="7239783" y="1366891"/>
            <a:ext cx="4628560" cy="4524315"/>
          </a:xfrm>
          <a:prstGeom prst="rect">
            <a:avLst/>
          </a:prstGeom>
          <a:noFill/>
        </p:spPr>
        <p:txBody>
          <a:bodyPr wrap="square" rtlCol="0">
            <a:spAutoFit/>
          </a:bodyPr>
          <a:lstStyle/>
          <a:p>
            <a:r>
              <a:rPr lang="en-US" sz="2400" dirty="0"/>
              <a:t>The sum within the </a:t>
            </a:r>
            <a:r>
              <a:rPr lang="en-US" sz="2400" dirty="0" err="1"/>
              <a:t>subrectangle</a:t>
            </a:r>
            <a:r>
              <a:rPr lang="en-US" sz="2400" dirty="0"/>
              <a:t> is:</a:t>
            </a:r>
          </a:p>
          <a:p>
            <a:endParaRPr lang="en-US" sz="2400" dirty="0"/>
          </a:p>
          <a:p>
            <a:r>
              <a:rPr lang="en-US" sz="2400" dirty="0"/>
              <a:t>sum(open pixels) –</a:t>
            </a:r>
          </a:p>
          <a:p>
            <a:r>
              <a:rPr lang="en-US" sz="2400" dirty="0"/>
              <a:t>sum(/// pixels) –</a:t>
            </a:r>
          </a:p>
          <a:p>
            <a:r>
              <a:rPr lang="en-US" sz="2400" dirty="0"/>
              <a:t>sum(\\\ pixels) + </a:t>
            </a:r>
          </a:p>
          <a:p>
            <a:r>
              <a:rPr lang="en-US" sz="2400" dirty="0"/>
              <a:t>sum(### pixels)</a:t>
            </a:r>
          </a:p>
          <a:p>
            <a:endParaRPr lang="en-US" sz="2400" dirty="0"/>
          </a:p>
          <a:p>
            <a:r>
              <a:rPr lang="en-US" sz="2400" dirty="0"/>
              <a:t>The last term is necessary because, by subtracting the two previous terms, we have subtracted the ### pixels twice; it is necessary to compensate.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4119731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Efficiently computing the sum</a:t>
            </a:r>
          </a:p>
        </p:txBody>
      </p:sp>
      <p:sp>
        <p:nvSpPr>
          <p:cNvPr id="5" name="TextBox 4"/>
          <p:cNvSpPr txBox="1"/>
          <p:nvPr/>
        </p:nvSpPr>
        <p:spPr>
          <a:xfrm>
            <a:off x="7239783" y="1366891"/>
            <a:ext cx="4628560" cy="3046988"/>
          </a:xfrm>
          <a:prstGeom prst="rect">
            <a:avLst/>
          </a:prstGeom>
          <a:noFill/>
        </p:spPr>
        <p:txBody>
          <a:bodyPr wrap="square" rtlCol="0">
            <a:spAutoFit/>
          </a:bodyPr>
          <a:lstStyle/>
          <a:p>
            <a:r>
              <a:rPr lang="en-US" sz="2400" dirty="0"/>
              <a:t>In the integral image, each point is a sum!  Thus the feature we want is just</a:t>
            </a:r>
          </a:p>
          <a:p>
            <a:endParaRPr lang="en-US" sz="2400" dirty="0"/>
          </a:p>
          <a:p>
            <a:r>
              <a:rPr lang="en-US" sz="2400" dirty="0"/>
              <a:t>ii(y2,x2) –</a:t>
            </a:r>
          </a:p>
          <a:p>
            <a:r>
              <a:rPr lang="en-US" sz="2400" dirty="0"/>
              <a:t>ii(y1,x2) –</a:t>
            </a:r>
          </a:p>
          <a:p>
            <a:r>
              <a:rPr lang="en-US" sz="2400" dirty="0"/>
              <a:t>ii(y2,x1) +</a:t>
            </a:r>
          </a:p>
          <a:p>
            <a:r>
              <a:rPr lang="en-US" sz="2400" dirty="0"/>
              <a:t>ii(y1,x1)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128544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features: order 2, horizontal</a:t>
            </a:r>
          </a:p>
        </p:txBody>
      </p:sp>
      <p:sp>
        <p:nvSpPr>
          <p:cNvPr id="5" name="TextBox 4"/>
          <p:cNvSpPr txBox="1"/>
          <p:nvPr/>
        </p:nvSpPr>
        <p:spPr>
          <a:xfrm>
            <a:off x="7239783" y="1366891"/>
            <a:ext cx="4628560" cy="1938992"/>
          </a:xfrm>
          <a:prstGeom prst="rect">
            <a:avLst/>
          </a:prstGeom>
          <a:noFill/>
        </p:spPr>
        <p:txBody>
          <a:bodyPr wrap="square" rtlCol="0">
            <a:spAutoFit/>
          </a:bodyPr>
          <a:lstStyle/>
          <a:p>
            <a:r>
              <a:rPr lang="en-US" sz="2400" dirty="0"/>
              <a:t>Feature f(</a:t>
            </a:r>
            <a:r>
              <a:rPr lang="en-US" sz="2400" dirty="0" err="1"/>
              <a:t>x;fr,q</a:t>
            </a:r>
            <a:r>
              <a:rPr lang="en-US" sz="2400" dirty="0"/>
              <a:t>=2,v=0)</a:t>
            </a:r>
          </a:p>
          <a:p>
            <a:endParaRPr lang="en-US" sz="2400" dirty="0"/>
          </a:p>
          <a:p>
            <a:r>
              <a:rPr lang="en-US" sz="2400" dirty="0"/>
              <a:t>An order-2 horizontal feature is the sum of the right half, minus the sum of the left half.</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27564"/>
            <a:ext cx="7314595" cy="5485946"/>
          </a:xfrm>
          <a:prstGeom prst="rect">
            <a:avLst/>
          </a:prstGeom>
        </p:spPr>
      </p:pic>
    </p:spTree>
    <p:extLst>
      <p:ext uri="{BB962C8B-B14F-4D97-AF65-F5344CB8AC3E}">
        <p14:creationId xmlns:p14="http://schemas.microsoft.com/office/powerpoint/2010/main" val="2412572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2430</Words>
  <Application>Microsoft Macintosh PowerPoint</Application>
  <PresentationFormat>Widescreen</PresentationFormat>
  <Paragraphs>234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Cambria Math</vt:lpstr>
      <vt:lpstr>Office Theme</vt:lpstr>
      <vt:lpstr>ECE 417 Adaboost Face Detection</vt:lpstr>
      <vt:lpstr>Outline</vt:lpstr>
      <vt:lpstr>AVICAR database</vt:lpstr>
      <vt:lpstr>Grayscale image</vt:lpstr>
      <vt:lpstr>Integral image</vt:lpstr>
      <vt:lpstr>Scalar features: subrectangles</vt:lpstr>
      <vt:lpstr>Efficiently computing the sum</vt:lpstr>
      <vt:lpstr>Efficiently computing the sum</vt:lpstr>
      <vt:lpstr>Other useful features: order 2, horizontal</vt:lpstr>
      <vt:lpstr>Other useful features: order 2, vertical</vt:lpstr>
      <vt:lpstr>Other useful features: order 3, horizontal</vt:lpstr>
      <vt:lpstr>Other useful features: order 3, vertical</vt:lpstr>
      <vt:lpstr>Other useful features: order 4</vt:lpstr>
      <vt:lpstr>Scalar Classifier</vt:lpstr>
      <vt:lpstr>How to find fx,fy,fw,fh,q,v: Exhaustive search!!!!!!</vt:lpstr>
      <vt:lpstr>How to find p,Ѳ: find the minimum error</vt:lpstr>
      <vt:lpstr>“Signed weight” = weight times “sign” of label</vt:lpstr>
      <vt:lpstr>“Signed weight” = weight times “sign” of label</vt:lpstr>
      <vt:lpstr>Finding the best scalar classifier out of a set containing tens of thousands of possible scalar classifiers: what I’ve shown you so far.</vt:lpstr>
      <vt:lpstr>Detailed Analysis: the different types of error probabilities</vt:lpstr>
      <vt:lpstr>Scalar Classifier: Error Probabilities</vt:lpstr>
      <vt:lpstr>Pr(x&lt; ϴ,y=1) and P(x&lt;ϴ,y=0), every possible ϴ</vt:lpstr>
      <vt:lpstr>Detailed Analysis: the different types of error probabilities</vt:lpstr>
      <vt:lpstr>Probability of error, for every possible theta</vt:lpstr>
      <vt:lpstr>Recap: finding the best scalar classifier out of a set containing tens of thousands of possible scalar classifiers</vt:lpstr>
      <vt:lpstr>Adaboost</vt:lpstr>
      <vt:lpstr>(1)  Which scalar classifiers should you choose?</vt:lpstr>
      <vt:lpstr>(1)  Which scalar classifiers should you choose?</vt:lpstr>
      <vt:lpstr>(2)  What are the α_t?</vt:lpstr>
      <vt:lpstr>(2)  What are the α_t?</vt:lpstr>
      <vt:lpstr>MP6 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417 Adaboost Face Detection</dc:title>
  <dc:creator>Mark Hasegawa-Johnson</dc:creator>
  <cp:lastModifiedBy>Hasegawa-Johnson, Mark Allan</cp:lastModifiedBy>
  <cp:revision>47</cp:revision>
  <cp:lastPrinted>2017-11-02T21:31:19Z</cp:lastPrinted>
  <dcterms:created xsi:type="dcterms:W3CDTF">2016-04-11T09:18:49Z</dcterms:created>
  <dcterms:modified xsi:type="dcterms:W3CDTF">2023-09-13T16:29:48Z</dcterms:modified>
</cp:coreProperties>
</file>