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7" r:id="rId9"/>
    <p:sldId id="292" r:id="rId10"/>
    <p:sldId id="268" r:id="rId11"/>
    <p:sldId id="269" r:id="rId12"/>
    <p:sldId id="293" r:id="rId13"/>
    <p:sldId id="270" r:id="rId14"/>
    <p:sldId id="271" r:id="rId15"/>
    <p:sldId id="272" r:id="rId16"/>
    <p:sldId id="294" r:id="rId17"/>
    <p:sldId id="276" r:id="rId18"/>
    <p:sldId id="266" r:id="rId19"/>
    <p:sldId id="277" r:id="rId20"/>
    <p:sldId id="278" r:id="rId21"/>
    <p:sldId id="295" r:id="rId22"/>
    <p:sldId id="280" r:id="rId23"/>
    <p:sldId id="265" r:id="rId24"/>
    <p:sldId id="281" r:id="rId25"/>
    <p:sldId id="282" r:id="rId26"/>
    <p:sldId id="283" r:id="rId27"/>
    <p:sldId id="284" r:id="rId28"/>
    <p:sldId id="285" r:id="rId29"/>
    <p:sldId id="291" r:id="rId30"/>
    <p:sldId id="296" r:id="rId31"/>
    <p:sldId id="286" r:id="rId32"/>
    <p:sldId id="287" r:id="rId33"/>
    <p:sldId id="288" r:id="rId34"/>
    <p:sldId id="289" r:id="rId35"/>
    <p:sldId id="290" r:id="rId36"/>
    <p:sldId id="297" r:id="rId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13FC-0374-4FEF-AEB3-7D2137AAF970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84BF-7C99-468B-82B3-99F3AF958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65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13FC-0374-4FEF-AEB3-7D2137AAF970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84BF-7C99-468B-82B3-99F3AF958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48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13FC-0374-4FEF-AEB3-7D2137AAF970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84BF-7C99-468B-82B3-99F3AF958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21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13FC-0374-4FEF-AEB3-7D2137AAF970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84BF-7C99-468B-82B3-99F3AF958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38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13FC-0374-4FEF-AEB3-7D2137AAF970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84BF-7C99-468B-82B3-99F3AF958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15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13FC-0374-4FEF-AEB3-7D2137AAF970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84BF-7C99-468B-82B3-99F3AF958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1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13FC-0374-4FEF-AEB3-7D2137AAF970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84BF-7C99-468B-82B3-99F3AF958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4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13FC-0374-4FEF-AEB3-7D2137AAF970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84BF-7C99-468B-82B3-99F3AF958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70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13FC-0374-4FEF-AEB3-7D2137AAF970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84BF-7C99-468B-82B3-99F3AF958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62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13FC-0374-4FEF-AEB3-7D2137AAF970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84BF-7C99-468B-82B3-99F3AF958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37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13FC-0374-4FEF-AEB3-7D2137AAF970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84BF-7C99-468B-82B3-99F3AF958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98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C13FC-0374-4FEF-AEB3-7D2137AAF970}" type="datetimeFigureOut">
              <a:rPr kumimoji="1" lang="ja-JP" altLang="en-US" smtClean="0"/>
              <a:t>2021/9/17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84BF-7C99-468B-82B3-99F3AF9582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94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ECE 417 Lecture 8:</a:t>
            </a:r>
            <a:br>
              <a:rPr kumimoji="1" lang="en-US" altLang="ja-JP" dirty="0"/>
            </a:br>
            <a:r>
              <a:rPr lang="en-US" altLang="ja-JP" dirty="0"/>
              <a:t>Gaussians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Mark Hasegawa-Johnson</a:t>
            </a:r>
          </a:p>
          <a:p>
            <a:r>
              <a:rPr lang="en-US" altLang="ja-JP" dirty="0"/>
              <a:t>9/21/2021</a:t>
            </a:r>
          </a:p>
          <a:p>
            <a:r>
              <a:rPr kumimoji="1" lang="en-US" altLang="ja-JP" dirty="0"/>
              <a:t>CC-BY 4.0: You may remix or redistribute if you cite the source.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674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Gaussian Noise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24513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Sound = air pressure fluctuations caused by velocity of air molecules</a:t>
            </a:r>
          </a:p>
          <a:p>
            <a:r>
              <a:rPr lang="en-US" altLang="ja-JP" dirty="0"/>
              <a:t>Velocity of warm air molecules without any external sound source = Gaussian</a:t>
            </a:r>
          </a:p>
          <a:p>
            <a:pPr marL="0" indent="0">
              <a:buNone/>
            </a:pPr>
            <a:r>
              <a:rPr lang="en-US" altLang="ja-JP" dirty="0"/>
              <a:t>Therefore:</a:t>
            </a:r>
          </a:p>
          <a:p>
            <a:r>
              <a:rPr lang="en-US" altLang="ja-JP" dirty="0"/>
              <a:t>Sound produced by warm air molecules without any external sound source = Gaussian noise</a:t>
            </a:r>
          </a:p>
          <a:p>
            <a:r>
              <a:rPr lang="en-US" altLang="ja-JP" dirty="0"/>
              <a:t>Electrical signals: same.  </a:t>
            </a:r>
          </a:p>
          <a:p>
            <a:pPr marL="0" indent="0" algn="ctr">
              <a:buNone/>
            </a:pPr>
            <a:endParaRPr lang="en-US" altLang="ja-JP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76" y="1300898"/>
            <a:ext cx="5417271" cy="4062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06394" y="6287679"/>
            <a:ext cx="79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Attribution Morn</a:t>
            </a:r>
            <a:r>
              <a:rPr lang="en-US" altLang="ja-JP" dirty="0"/>
              <a:t>, https://commons.wikimedia.org/wiki/File:White_noise.svg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337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White Noise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852476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ja-JP" dirty="0"/>
                  <a:t>White Noise = noise in which each sample of the signal,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ja-JP" dirty="0"/>
                  <a:t>, is </a:t>
                </a:r>
                <a:r>
                  <a:rPr lang="en-US" altLang="ja-JP" dirty="0" err="1"/>
                  <a:t>i.i.d</a:t>
                </a:r>
                <a:r>
                  <a:rPr lang="en-US" altLang="ja-JP" dirty="0"/>
                  <a:t>.</a:t>
                </a:r>
              </a:p>
              <a:p>
                <a:r>
                  <a:rPr lang="en-US" altLang="ja-JP" dirty="0"/>
                  <a:t>Why “white”?  Because the Fourier transform,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, is a zero-mean random variable whose variance is independent of frequency (“white”)</a:t>
                </a:r>
              </a:p>
              <a:p>
                <a:r>
                  <a:rPr lang="en-US" altLang="ja-JP" b="1" i="1" dirty="0"/>
                  <a:t>Gaussian White Noise</a:t>
                </a:r>
                <a:r>
                  <a:rPr lang="en-US" altLang="ja-JP" dirty="0"/>
                  <a:t>: x[n] are </a:t>
                </a:r>
                <a:r>
                  <a:rPr lang="en-US" altLang="ja-JP" dirty="0" err="1"/>
                  <a:t>i.i.d</a:t>
                </a:r>
                <a:r>
                  <a:rPr lang="en-US" altLang="ja-JP" dirty="0"/>
                  <a:t>. and Gaussian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852476" cy="4351338"/>
              </a:xfrm>
              <a:blipFill>
                <a:blip r:embed="rId2"/>
                <a:stretch>
                  <a:fillRect l="-173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006394" y="5891751"/>
            <a:ext cx="795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Attribution Morn</a:t>
            </a:r>
            <a:r>
              <a:rPr lang="en-US" altLang="ja-JP" dirty="0"/>
              <a:t>, https://commons.wikimedia.org/wiki/File:White_noise.svg</a:t>
            </a:r>
            <a:endParaRPr kumimoji="1" lang="ja-JP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76" y="1300898"/>
            <a:ext cx="5417271" cy="40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2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Gaussian pdf; Central limit theorem, Brownian motion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White Noise</a:t>
            </a:r>
          </a:p>
          <a:p>
            <a:r>
              <a:rPr kumimoji="1" lang="en-US" altLang="ja-JP" dirty="0"/>
              <a:t>Vector of </a:t>
            </a:r>
            <a:r>
              <a:rPr kumimoji="1" lang="en-US" altLang="ja-JP" dirty="0" err="1"/>
              <a:t>i.i.d</a:t>
            </a:r>
            <a:r>
              <a:rPr kumimoji="1" lang="en-US" altLang="ja-JP" dirty="0"/>
              <a:t>. Gaussians</a:t>
            </a:r>
          </a:p>
          <a:p>
            <a:r>
              <a:rPr lang="en-US" altLang="ja-JP" dirty="0"/>
              <a:t>Vector of Gaussians that are independent but not identical</a:t>
            </a:r>
          </a:p>
          <a:p>
            <a:r>
              <a:rPr kumimoji="1" lang="en-US" altLang="ja-JP" dirty="0"/>
              <a:t>Facts about linear algebra</a:t>
            </a:r>
          </a:p>
          <a:p>
            <a:r>
              <a:rPr lang="en-US" altLang="ja-JP" dirty="0"/>
              <a:t>Vector of Gaussians that are neither independent nor identical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788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Vector of Independent Gaussian Variables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84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Suppose we have a frame containing D samples from a Gaussian white noise process,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r>
                  <a:rPr kumimoji="1" lang="en-US" altLang="ja-JP" dirty="0"/>
                  <a:t>Let’s stack them up to make a vector: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∶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:r>
                  <a:rPr lang="en-US" altLang="ja-JP" dirty="0"/>
                  <a:t>This whole frame is random.  In fact, we could say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is a sample value for a Gaussian random vector called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whose elements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kumimoji="1" lang="en-US" altLang="ja-JP" dirty="0"/>
                  <a:t>:</a:t>
                </a:r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∶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0" indent="0" algn="ctr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8425"/>
                <a:ext cx="10515600" cy="4351338"/>
              </a:xfrm>
              <a:blipFill>
                <a:blip r:embed="rId2"/>
                <a:stretch>
                  <a:fillRect l="-965" t="-3801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47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Vector of Independent Gaussian Variables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Suppose that the N samples are </a:t>
                </a:r>
                <a:r>
                  <a:rPr kumimoji="1" lang="en-US" altLang="ja-JP" dirty="0" err="1"/>
                  <a:t>i.i.d</a:t>
                </a:r>
                <a:r>
                  <a:rPr kumimoji="1" lang="en-US" altLang="ja-JP" dirty="0"/>
                  <a:t>., each one has the same mean, </a:t>
                </a:r>
                <a14:m>
                  <m:oMath xmlns:m="http://schemas.openxmlformats.org/officeDocument/2006/math"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1" lang="en-US" altLang="ja-JP" dirty="0"/>
                  <a:t>, and the same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dirty="0"/>
                  <a:t>.  Then the pdf of this random vector is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ja-JP" alt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ja-JP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num>
                                        <m:den>
                                          <m:r>
                                            <a:rPr lang="ja-JP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The class label,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/>
                  <a:t>, determines the mean and/or the variance of the Gaussian.  For example, suppose that the label,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/>
                  <a:t>, is for a scene classifier.  Traffic noise (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/>
                  <a:t>“outside”) has much higher energy (much higher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) than the background noise in an office building (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/>
                  <a:t>“inside”).  So we assume that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 depend on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dirty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6725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05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Vector of Independent Gaussian Variables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115" y="1690688"/>
            <a:ext cx="43748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For example, here’s an example from Wikipedia with mean of 50 and standard deviation of abou</a:t>
            </a:r>
            <a:r>
              <a:rPr lang="en-US" altLang="ja-JP" dirty="0"/>
              <a:t>t 12.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53" y="1690688"/>
            <a:ext cx="7431464" cy="46446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6394" y="6042581"/>
            <a:ext cx="795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Attribution: </a:t>
            </a:r>
            <a:r>
              <a:rPr kumimoji="1" lang="en-US" altLang="ja-JP" dirty="0" err="1"/>
              <a:t>Piotrg</a:t>
            </a:r>
            <a:r>
              <a:rPr lang="en-US" altLang="ja-JP" dirty="0"/>
              <a:t>, https://commons.wikimedia.org/wiki/File:Multivariate_Gaussian.png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74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Gaussian pdf; Central limit theorem, Brownian motion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White Noise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Vector of </a:t>
            </a:r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i.i.d</a:t>
            </a: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. Gaussians</a:t>
            </a:r>
          </a:p>
          <a:p>
            <a:r>
              <a:rPr lang="en-US" altLang="ja-JP" dirty="0"/>
              <a:t>Vector of Gaussians that are independent but not identical</a:t>
            </a:r>
          </a:p>
          <a:p>
            <a:r>
              <a:rPr kumimoji="1" lang="en-US" altLang="ja-JP" dirty="0"/>
              <a:t>Facts about linear algebra</a:t>
            </a:r>
          </a:p>
          <a:p>
            <a:r>
              <a:rPr lang="en-US" altLang="ja-JP" dirty="0"/>
              <a:t>Vector of Gaussians that are neither independent nor identical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3330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Independent Gaussians that aren’t identically distributed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Suppose that the N samples are independent Gaussians that aren’t identically distributed,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ja-JP" dirty="0"/>
                  <a:t> has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ja-JP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ja-JP" dirty="0"/>
                  <a:t>.  The pdf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ja-JP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ja-JP" altLang="en-US" dirty="0"/>
              </a:p>
              <a:p>
                <a:pPr marL="0" indent="0">
                  <a:buNone/>
                </a:pPr>
                <a:r>
                  <a:rPr lang="en-US" altLang="ja-JP" dirty="0"/>
                  <a:t>T</a:t>
                </a:r>
                <a:r>
                  <a:rPr kumimoji="1" lang="en-US" altLang="ja-JP" dirty="0"/>
                  <a:t>he pdf of this random vector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ja-JP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21" b="-35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0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Independent Gaussians that aren’t identically distributed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Another useful form is: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ja-JP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nary>
                            <m:naryPr>
                              <m:chr m:val="∏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ja-JP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323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Example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kumimoji="1" lang="en-US" altLang="ja-JP" dirty="0"/>
                  <a:t>. 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ja-JP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b="0" dirty="0"/>
              </a:p>
              <a:p>
                <a:pPr marL="0" indent="0">
                  <a:buNone/>
                </a:pPr>
                <a:r>
                  <a:rPr lang="en-US" altLang="ja-JP" dirty="0"/>
                  <a:t>The pdf has its maximum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altLang="ja-JP" b="0" dirty="0"/>
                  <a:t>, 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b="0" dirty="0"/>
                  <a:t>.  </a:t>
                </a:r>
              </a:p>
              <a:p>
                <a:pPr marL="0" indent="0">
                  <a:buNone/>
                </a:pPr>
                <a:r>
                  <a:rPr lang="en-US" altLang="ja-JP" b="0" dirty="0"/>
                  <a:t>It drops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ja-JP" b="0" dirty="0"/>
                  <a:t> 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b="0" dirty="0"/>
                  <a:t> and 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b="0" dirty="0"/>
                  <a:t>.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It drops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ja-JP" b="0" dirty="0"/>
                  <a:t> 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b="0" dirty="0"/>
                  <a:t> and 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b="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75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Gaussian pdf; Central limit theorem, Brownian motion</a:t>
            </a:r>
            <a:endParaRPr kumimoji="1" lang="en-US" altLang="ja-JP" dirty="0"/>
          </a:p>
          <a:p>
            <a:r>
              <a:rPr lang="en-US" altLang="ja-JP" dirty="0"/>
              <a:t>White Noise</a:t>
            </a:r>
          </a:p>
          <a:p>
            <a:r>
              <a:rPr kumimoji="1" lang="en-US" altLang="ja-JP" dirty="0"/>
              <a:t>Vector of </a:t>
            </a:r>
            <a:r>
              <a:rPr kumimoji="1" lang="en-US" altLang="ja-JP" dirty="0" err="1"/>
              <a:t>i.i.d</a:t>
            </a:r>
            <a:r>
              <a:rPr kumimoji="1" lang="en-US" altLang="ja-JP" dirty="0"/>
              <a:t>. Gaussians</a:t>
            </a:r>
          </a:p>
          <a:p>
            <a:r>
              <a:rPr lang="en-US" altLang="ja-JP" dirty="0"/>
              <a:t>Vector of Gaussians that are independent but not identical</a:t>
            </a:r>
          </a:p>
          <a:p>
            <a:r>
              <a:rPr kumimoji="1" lang="en-US" altLang="ja-JP" dirty="0"/>
              <a:t>Facts about linear algebra</a:t>
            </a:r>
          </a:p>
          <a:p>
            <a:r>
              <a:rPr lang="en-US" altLang="ja-JP" dirty="0"/>
              <a:t>Vector of Gaussians that are neither independent nor identical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8219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Example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89" y="1366293"/>
            <a:ext cx="7383786" cy="5399393"/>
          </a:xfrm>
        </p:spPr>
      </p:pic>
    </p:spTree>
    <p:extLst>
      <p:ext uri="{BB962C8B-B14F-4D97-AF65-F5344CB8AC3E}">
        <p14:creationId xmlns:p14="http://schemas.microsoft.com/office/powerpoint/2010/main" val="1231297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Gaussian pdf; Central limit theorem, Brownian motion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White Noise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Vector of </a:t>
            </a:r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i.i.d</a:t>
            </a: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. Gaussians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Vector of Gaussians that are independent but not identical</a:t>
            </a:r>
          </a:p>
          <a:p>
            <a:r>
              <a:rPr kumimoji="1" lang="en-US" altLang="ja-JP" dirty="0"/>
              <a:t>Facts about linear algebra</a:t>
            </a:r>
          </a:p>
          <a:p>
            <a:r>
              <a:rPr lang="en-US" altLang="ja-JP" dirty="0"/>
              <a:t>Vector of Gaussians that are neither independent nor identical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9348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Facts about linear algebra #1: determinant of a diagonal matrix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ja-JP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ja-JP" dirty="0"/>
                  <a:t> is a diagonal matrix, with variances on the diagonal: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dirty="0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Then the determinant is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dirty="0"/>
                  <a:t>So we can write the Gaussian pdf as</a:t>
                </a:r>
              </a:p>
              <a:p>
                <a:pPr marL="0" indent="0">
                  <a:buNone/>
                </a:pP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ja-JP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ja-JP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ja-JP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ja-JP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4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Facts about linear algebra #2: inner product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/>
                  <a:t>Suppose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∶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∶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Then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ja-JP" dirty="0" smtClean="0"/>
                            <m:t> 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729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Facts about linear algebra #3: inverse of a diagonal matrix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ja-JP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ja-JP" dirty="0"/>
                  <a:t> is a diagonal matrix, with variances on the diagonal: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dirty="0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Then its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ja-JP" dirty="0"/>
                  <a:t>, is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ja-JP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ja-JP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ja-JP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69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Facts about linear algebra #4: squared </a:t>
            </a:r>
            <a:r>
              <a:rPr lang="en-US" altLang="ja-JP" dirty="0" err="1"/>
              <a:t>Mahalanobis</a:t>
            </a:r>
            <a:r>
              <a:rPr lang="en-US" altLang="ja-JP" dirty="0"/>
              <a:t> distance with a diagonal covariance matrix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60157" cy="494292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ja-JP" dirty="0"/>
                  <a:t>Suppose that all of the things on the previous slides are true. 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Then the squared </a:t>
                </a:r>
                <a:r>
                  <a:rPr lang="en-US" altLang="ja-JP" dirty="0" err="1"/>
                  <a:t>Mahalanobis</a:t>
                </a:r>
                <a:r>
                  <a:rPr lang="en-US" altLang="ja-JP" dirty="0"/>
                  <a:t> distance is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ja-JP" dirty="0" smtClean="0"/>
                            <m:t> </m:t>
                          </m:r>
                          <m:sSubSup>
                            <m:sSubSupPr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ja-JP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ja-JP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ja-JP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∶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ja-JP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dirty="0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60157" cy="4942923"/>
              </a:xfrm>
              <a:blipFill rotWithShape="0">
                <a:blip r:embed="rId2"/>
                <a:stretch>
                  <a:fillRect l="-673" t="-24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971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Mahalanobis</a:t>
            </a:r>
            <a:r>
              <a:rPr kumimoji="1" lang="en-US" altLang="ja-JP" dirty="0"/>
              <a:t> form of the multivariate Gaussian, independent dimensions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/>
                  <a:t>So we can write the multivariate Gaussian as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ja-JP" dirty="0" smtClean="0"/>
                                <m:t> </m:t>
                              </m:r>
                              <m:d>
                                <m:d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ja-JP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ja-JP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l-GR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d>
                        </m:sup>
                      </m:sSup>
                    </m:oMath>
                  </m:oMathPara>
                </a14:m>
                <a:endParaRPr lang="ja-JP" altLang="en-US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i="1" dirty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d>
                        </m:sup>
                      </m:sSup>
                    </m:oMath>
                  </m:oMathPara>
                </a14:m>
                <a:endParaRPr lang="ja-JP" altLang="en-US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467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Facts about linear algebra #5: ellipses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60157" cy="49429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/>
                  <a:t>The formula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dirty="0"/>
                  <a:t>… or equivalently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b="0" dirty="0"/>
              </a:p>
              <a:p>
                <a:pPr marL="0" indent="0">
                  <a:buNone/>
                </a:pPr>
                <a:r>
                  <a:rPr kumimoji="1" lang="en-US" altLang="ja-JP" dirty="0"/>
                  <a:t>… is the formula for an ellipsoid (an ellips</a:t>
                </a:r>
                <a:r>
                  <a:rPr lang="en-US" altLang="ja-JP" dirty="0"/>
                  <a:t>e in two dimensions; a football shaped object in three dimensions; etc.)</a:t>
                </a:r>
                <a:r>
                  <a:rPr kumimoji="1" lang="en-US" altLang="ja-JP" dirty="0"/>
                  <a:t>.  Th</a:t>
                </a:r>
                <a:r>
                  <a:rPr lang="en-US" altLang="ja-JP" dirty="0"/>
                  <a:t>e ellipse is centered at the point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kumimoji="1" lang="en-US" altLang="ja-JP" dirty="0"/>
                  <a:t>, and it has a volume proportional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kumimoji="1" lang="en-US" altLang="ja-JP" dirty="0"/>
                  <a:t>.  (In 2D the area of an ellipse is </a:t>
                </a:r>
                <a14:m>
                  <m:oMath xmlns:m="http://schemas.openxmlformats.org/officeDocument/2006/math"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kumimoji="1" lang="en-US" altLang="ja-JP" dirty="0"/>
                  <a:t>, in 3D it’s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kumimoji="1" lang="en-US" altLang="ja-JP" dirty="0"/>
                  <a:t>, etc.)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60157" cy="4942923"/>
              </a:xfrm>
              <a:blipFill rotWithShape="0">
                <a:blip r:embed="rId2"/>
                <a:stretch>
                  <a:fillRect l="-1122" t="-19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146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Gaussian contour plots = ellipses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60157" cy="49429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ja-JP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dirty="0"/>
                  <a:t>… is equivalent to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altLang="ja-JP" b="0" dirty="0"/>
              </a:p>
              <a:p>
                <a:pPr marL="0" indent="0">
                  <a:buNone/>
                </a:pPr>
                <a:r>
                  <a:rPr kumimoji="1" lang="en-US" altLang="ja-JP" dirty="0"/>
                  <a:t>Therefore the contour plot of a Gaussian pdf --- the curves of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en-US" altLang="ja-JP" dirty="0"/>
                  <a:t> --- are ellipses.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en-US" altLang="ja-JP" dirty="0"/>
                  <a:t> is diagonal, the main axes of the ellipse are parallel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/>
                  <a:t>, etc. axes.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ja-JP" dirty="0"/>
                  <a:t> is NOT diagonal, the main axes of the ellipse are tilted.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60157" cy="4942923"/>
              </a:xfrm>
              <a:blipFill>
                <a:blip r:embed="rId2"/>
                <a:stretch>
                  <a:fillRect l="-1051" r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93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Example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89" y="1366293"/>
            <a:ext cx="7383786" cy="5399393"/>
          </a:xfrm>
        </p:spPr>
      </p:pic>
    </p:spTree>
    <p:extLst>
      <p:ext uri="{BB962C8B-B14F-4D97-AF65-F5344CB8AC3E}">
        <p14:creationId xmlns:p14="http://schemas.microsoft.com/office/powerpoint/2010/main" val="23108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Review: Bayesian Classifier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/>
                  <a:t>A Bayesian classifier computes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i="0">
                          <a:latin typeface="Cambria Math" panose="02040503050406030204" pitchFamily="18" charset="0"/>
                        </a:rPr>
                        <m:t>argmax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i="0">
                          <a:latin typeface="Cambria Math" panose="02040503050406030204" pitchFamily="18" charset="0"/>
                        </a:rPr>
                        <m:t>argmax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r>
                  <a:rPr lang="en-US" altLang="ja-JP" dirty="0"/>
                  <a:t>The prior,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ja-JP" dirty="0"/>
                  <a:t>is just a lookup table, but…</a:t>
                </a:r>
              </a:p>
              <a:p>
                <a:r>
                  <a:rPr lang="en-US" altLang="ja-JP" dirty="0"/>
                  <a:t>The likelihood,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, usually needs to be some kind of parameterized pdf.  A Gaussian is often an excellent choice.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968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Gaussian pdf; Central limit theorem, Brownian motion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White Noise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Vector of </a:t>
            </a:r>
            <a:r>
              <a:rPr kumimoji="1" lang="en-US" altLang="ja-JP" dirty="0" err="1">
                <a:solidFill>
                  <a:schemeClr val="bg1">
                    <a:lumMod val="75000"/>
                  </a:schemeClr>
                </a:solidFill>
              </a:rPr>
              <a:t>i.i.d</a:t>
            </a: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. Gaussians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Vector of Gaussians that are independent but not identical</a:t>
            </a: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Facts about linear algebra</a:t>
            </a:r>
          </a:p>
          <a:p>
            <a:r>
              <a:rPr lang="en-US" altLang="ja-JP" dirty="0"/>
              <a:t>Vector of Gaussians that are neither independent nor identical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359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Mahalanobis</a:t>
            </a:r>
            <a:r>
              <a:rPr kumimoji="1" lang="en-US" altLang="ja-JP" dirty="0"/>
              <a:t> form of the multivariate Gaussian, dependent dimensions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/>
                  <a:t>If the dimensions are dependent, and jointly Gaussian, then we can still write the multivariate Gaussian as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ja-JP" dirty="0" smtClean="0"/>
                                <m:t> </m:t>
                              </m:r>
                              <m:d>
                                <m:d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ja-JP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ja-JP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l-GR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d>
                        </m:sup>
                      </m:sSup>
                    </m:oMath>
                  </m:oMathPara>
                </a14:m>
                <a:endParaRPr lang="ja-JP" altLang="en-US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0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Example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dirty="0"/>
                  <a:t> are linearly correlated Gaussians with means 1 and -1, respectively, and with variances 1 and 4, and covariance 1.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dirty="0"/>
                  <a:t> 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Remember the definitions of variance and covariance: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ja-JP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en-US" altLang="ja-JP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r="-4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608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Determinant and inverse of a 2x2 matrix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7026"/>
                <a:ext cx="10515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ja-JP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You should know the determinant and inverse of a 2x2 matrix.  If</a:t>
                </a:r>
              </a:p>
              <a:p>
                <a:pPr marL="0" indent="0">
                  <a:buNone/>
                </a:pPr>
                <a:endParaRPr lang="en-US" altLang="ja-JP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lang="en-US" altLang="ja-JP" dirty="0"/>
                  <a:t> and 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You should be able to verify the inverse, for yourself, by multiplying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ΣΣ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ja-JP" dirty="0"/>
                  <a:t> and discovering that the result is the identity matrix.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7026"/>
                <a:ext cx="10515600" cy="5032375"/>
              </a:xfrm>
              <a:blipFill>
                <a:blip r:embed="rId2"/>
                <a:stretch>
                  <a:fillRect l="-1086" t="-2771" b="-2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05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Example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>
                    <a:latin typeface="Cambria Math" panose="02040503050406030204" pitchFamily="18" charset="0"/>
                  </a:rPr>
                  <a:t>Therefore the contour lines of this Gaussian are ellipses centered 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dirty="0"/>
                  <a:t>.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The contour lines are ellipses that satisfy this equation.  Each different value of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ja-JP" dirty="0"/>
                  <a:t> gives a different ellipse: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ja-JP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701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Example</a:t>
            </a:r>
            <a:endParaRPr kumimoji="1" lang="ja-JP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238" y="1387629"/>
            <a:ext cx="7440029" cy="5289395"/>
          </a:xfrm>
        </p:spPr>
      </p:pic>
    </p:spTree>
    <p:extLst>
      <p:ext uri="{BB962C8B-B14F-4D97-AF65-F5344CB8AC3E}">
        <p14:creationId xmlns:p14="http://schemas.microsoft.com/office/powerpoint/2010/main" val="3319398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Conclusion: Summary of Today’s Lecture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4000" y="1487488"/>
                <a:ext cx="7683500" cy="149701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⃗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ja-JP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altLang="ja-JP" dirty="0" smtClean="0"/>
                                <m:t> </m:t>
                              </m:r>
                              <m:d>
                                <m:d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ja-JP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ja-JP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ja-JP" altLang="en-US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l-GR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ja-JP" alt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ja-JP" altLang="en-US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</m:d>
                        </m:sup>
                      </m:sSup>
                    </m:oMath>
                  </m:oMathPara>
                </a14:m>
                <a:endParaRPr lang="ja-JP" altLang="en-US" dirty="0"/>
              </a:p>
              <a:p>
                <a:pPr marL="0" indent="0" algn="ctr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487488"/>
                <a:ext cx="7683500" cy="14970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2869FF-BFA2-144F-92D9-864D8D0B2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69" y="2503198"/>
            <a:ext cx="5797531" cy="412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Gaussian (Normal) pdf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/>
                  <a:t>Gauss considered this problem: under what circumstances does it make sense to estimate the mean of a distribution,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dirty="0"/>
                  <a:t>, by taking the average of the experimental values,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ja-JP" dirty="0"/>
                  <a:t>?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He demonstrated that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ja-JP" dirty="0"/>
                  <a:t> is the maximum likelihood estimate of </a:t>
                </a:r>
                <a14:m>
                  <m:oMath xmlns:m="http://schemas.openxmlformats.org/officeDocument/2006/math"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dirty="0"/>
                  <a:t> if (not only if!) X is distributed with the following probability density: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ja-JP" alt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70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Gaussian pdf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748" y="4116339"/>
            <a:ext cx="2941949" cy="2397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Attribution: </a:t>
            </a:r>
            <a:r>
              <a:rPr lang="en-US" altLang="ja-JP" dirty="0" err="1"/>
              <a:t>jhguch</a:t>
            </a:r>
            <a:r>
              <a:rPr lang="en-US" altLang="ja-JP" dirty="0"/>
              <a:t>, https://commons.wikimedia.org/wiki/File:Boxplot_vs_PDF.svg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02" y="0"/>
            <a:ext cx="6293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0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Unit Normal pdf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/>
                  <a:t>Suppose that X is normal with mean </a:t>
                </a:r>
                <a14:m>
                  <m:oMath xmlns:m="http://schemas.openxmlformats.org/officeDocument/2006/math"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dirty="0"/>
                  <a:t> and standard deviation </a:t>
                </a:r>
                <a14:m>
                  <m:oMath xmlns:m="http://schemas.openxmlformats.org/officeDocument/2006/math"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ja-JP" dirty="0"/>
                  <a:t> (variance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ja-JP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ja-JP" alt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ja-JP" alt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Then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ja-JP" dirty="0"/>
                  <a:t> is normal with mean 0 and standard deviation 1: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;0,1 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ja-JP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 algn="ctr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74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Central Limit Theorem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dirty="0"/>
                  <a:t>The Gaussian pdf is important because of the Central Limit Theorem. 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dirty="0"/>
                  <a:t> are </a:t>
                </a:r>
                <a:r>
                  <a:rPr lang="en-US" altLang="ja-JP" dirty="0" err="1"/>
                  <a:t>i.i.d</a:t>
                </a:r>
                <a:r>
                  <a:rPr lang="en-US" altLang="ja-JP" dirty="0"/>
                  <a:t>. (independent and identically distributed), each having mean </a:t>
                </a:r>
                <a14:m>
                  <m:oMath xmlns:m="http://schemas.openxmlformats.org/officeDocument/2006/math"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ja-JP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dirty="0"/>
                  <a:t>.  Then</a:t>
                </a:r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127" y="3101419"/>
            <a:ext cx="6174556" cy="347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1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Brownian motion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319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The Central Limit Theorem matters because Einstein showed that the movement of molecules, in a liquid or gas, is the sum of n </a:t>
            </a:r>
            <a:r>
              <a:rPr lang="en-US" altLang="ja-JP" dirty="0" err="1"/>
              <a:t>i.i.d</a:t>
            </a:r>
            <a:r>
              <a:rPr lang="en-US" altLang="ja-JP" dirty="0"/>
              <a:t>. molecular collisions.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In other words, the position after t seconds is Gaussian, with mean 0, and with a variance of Dt, where D is some constant.</a:t>
            </a:r>
          </a:p>
          <a:p>
            <a:pPr marL="0" indent="0" algn="ctr">
              <a:buNone/>
            </a:pPr>
            <a:endParaRPr lang="en-US" altLang="ja-JP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677" y="855319"/>
            <a:ext cx="4499106" cy="4499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6394" y="5891751"/>
            <a:ext cx="795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Attribution: </a:t>
            </a:r>
            <a:r>
              <a:rPr kumimoji="1" lang="en-US" altLang="ja-JP" dirty="0" err="1"/>
              <a:t>lookang</a:t>
            </a:r>
            <a:r>
              <a:rPr lang="en-US" altLang="ja-JP" dirty="0"/>
              <a:t>, https://commons.wikimedia.org/wiki/File:Brownianmotion5particles150frame.gif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814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Gaussian pdf; Central limit theorem, Brownian motion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dirty="0"/>
              <a:t>White Noise</a:t>
            </a:r>
          </a:p>
          <a:p>
            <a:r>
              <a:rPr kumimoji="1" lang="en-US" altLang="ja-JP" dirty="0"/>
              <a:t>Vector of </a:t>
            </a:r>
            <a:r>
              <a:rPr kumimoji="1" lang="en-US" altLang="ja-JP" dirty="0" err="1"/>
              <a:t>i.i.d</a:t>
            </a:r>
            <a:r>
              <a:rPr kumimoji="1" lang="en-US" altLang="ja-JP" dirty="0"/>
              <a:t>. Gaussians</a:t>
            </a:r>
          </a:p>
          <a:p>
            <a:r>
              <a:rPr lang="en-US" altLang="ja-JP" dirty="0"/>
              <a:t>Vector of Gaussians that are independent but not identical</a:t>
            </a:r>
          </a:p>
          <a:p>
            <a:r>
              <a:rPr kumimoji="1" lang="en-US" altLang="ja-JP" dirty="0"/>
              <a:t>Facts about linear algebra</a:t>
            </a:r>
          </a:p>
          <a:p>
            <a:r>
              <a:rPr lang="en-US" altLang="ja-JP" dirty="0"/>
              <a:t>Vector of Gaussians that are neither independent nor identical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31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1730</Words>
  <Application>Microsoft Macintosh PowerPoint</Application>
  <PresentationFormat>Widescreen</PresentationFormat>
  <Paragraphs>197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ECE 417 Lecture 8: Gaussians</vt:lpstr>
      <vt:lpstr>Contents</vt:lpstr>
      <vt:lpstr>Review: Bayesian Classifier</vt:lpstr>
      <vt:lpstr>Gaussian (Normal) pdf</vt:lpstr>
      <vt:lpstr>Gaussian pdf</vt:lpstr>
      <vt:lpstr>Unit Normal pdf</vt:lpstr>
      <vt:lpstr>Central Limit Theorem</vt:lpstr>
      <vt:lpstr>Brownian motion</vt:lpstr>
      <vt:lpstr>Contents</vt:lpstr>
      <vt:lpstr>Gaussian Noise</vt:lpstr>
      <vt:lpstr>White Noise</vt:lpstr>
      <vt:lpstr>Contents</vt:lpstr>
      <vt:lpstr>Vector of Independent Gaussian Variables</vt:lpstr>
      <vt:lpstr>Vector of Independent Gaussian Variables</vt:lpstr>
      <vt:lpstr>Vector of Independent Gaussian Variables</vt:lpstr>
      <vt:lpstr>Contents</vt:lpstr>
      <vt:lpstr>Independent Gaussians that aren’t identically distributed</vt:lpstr>
      <vt:lpstr>Independent Gaussians that aren’t identically distributed</vt:lpstr>
      <vt:lpstr>Example</vt:lpstr>
      <vt:lpstr>Example</vt:lpstr>
      <vt:lpstr>Contents</vt:lpstr>
      <vt:lpstr>Facts about linear algebra #1: determinant of a diagonal matrix</vt:lpstr>
      <vt:lpstr>Facts about linear algebra #2: inner product</vt:lpstr>
      <vt:lpstr>Facts about linear algebra #3: inverse of a diagonal matrix</vt:lpstr>
      <vt:lpstr>Facts about linear algebra #4: squared Mahalanobis distance with a diagonal covariance matrix</vt:lpstr>
      <vt:lpstr>Mahalanobis form of the multivariate Gaussian, independent dimensions</vt:lpstr>
      <vt:lpstr>Facts about linear algebra #5: ellipses</vt:lpstr>
      <vt:lpstr>Gaussian contour plots = ellipses</vt:lpstr>
      <vt:lpstr>Example</vt:lpstr>
      <vt:lpstr>Contents</vt:lpstr>
      <vt:lpstr>Mahalanobis form of the multivariate Gaussian, dependent dimensions</vt:lpstr>
      <vt:lpstr>Example</vt:lpstr>
      <vt:lpstr>Determinant and inverse of a 2x2 matrix</vt:lpstr>
      <vt:lpstr>Example</vt:lpstr>
      <vt:lpstr>Example</vt:lpstr>
      <vt:lpstr>Conclusion: Summary of Today’s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417 Lecture 3: 1-D Gaussians</dc:title>
  <dc:creator>Mark Hasegawa-Johnson</dc:creator>
  <cp:lastModifiedBy>Hasegawa-Johnson, Mark Allan</cp:lastModifiedBy>
  <cp:revision>19</cp:revision>
  <dcterms:created xsi:type="dcterms:W3CDTF">2017-09-04T19:59:26Z</dcterms:created>
  <dcterms:modified xsi:type="dcterms:W3CDTF">2021-09-18T04:43:41Z</dcterms:modified>
</cp:coreProperties>
</file>