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22"/>
  </p:notesMasterIdLst>
  <p:sldIdLst>
    <p:sldId id="256" r:id="rId2"/>
    <p:sldId id="263" r:id="rId3"/>
    <p:sldId id="296" r:id="rId4"/>
    <p:sldId id="275" r:id="rId5"/>
    <p:sldId id="262" r:id="rId6"/>
    <p:sldId id="301" r:id="rId7"/>
    <p:sldId id="302" r:id="rId8"/>
    <p:sldId id="303" r:id="rId9"/>
    <p:sldId id="304" r:id="rId10"/>
    <p:sldId id="305" r:id="rId11"/>
    <p:sldId id="289" r:id="rId12"/>
    <p:sldId id="290" r:id="rId13"/>
    <p:sldId id="297" r:id="rId14"/>
    <p:sldId id="292" r:id="rId15"/>
    <p:sldId id="260" r:id="rId16"/>
    <p:sldId id="279" r:id="rId17"/>
    <p:sldId id="299" r:id="rId18"/>
    <p:sldId id="300" r:id="rId19"/>
    <p:sldId id="294" r:id="rId20"/>
    <p:sldId id="26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E2"/>
    <a:srgbClr val="C91C2A"/>
    <a:srgbClr val="FFA2F9"/>
    <a:srgbClr val="D16EFF"/>
    <a:srgbClr val="AD27FF"/>
    <a:srgbClr val="FF99E4"/>
    <a:srgbClr val="C2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815" autoAdjust="0"/>
  </p:normalViewPr>
  <p:slideViewPr>
    <p:cSldViewPr snapToObjects="1">
      <p:cViewPr>
        <p:scale>
          <a:sx n="85" d="100"/>
          <a:sy n="85" d="100"/>
        </p:scale>
        <p:origin x="-1184" y="-3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1D75B-C0DB-4144-A869-1B23D4AD618E}" type="datetimeFigureOut">
              <a:rPr lang="en-US" smtClean="0"/>
              <a:pPr/>
              <a:t>4/14/13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5014C-31EA-4C4E-9497-C09D479A7B40}" type="slidenum">
              <a:rPr lang="en-US" smtClean="0"/>
              <a:pPr/>
              <a:t>‹#›</a:t>
            </a:fld>
            <a:endParaRPr lang="en-US"/>
          </a:p>
        </p:txBody>
      </p:sp>
    </p:spTree>
    <p:extLst>
      <p:ext uri="{BB962C8B-B14F-4D97-AF65-F5344CB8AC3E}">
        <p14:creationId xmlns:p14="http://schemas.microsoft.com/office/powerpoint/2010/main" val="38494415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are an app, but we are also a business</a:t>
            </a:r>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Rewards</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16</a:t>
            </a:fld>
            <a:endParaRPr lang="en-US"/>
          </a:p>
        </p:txBody>
      </p:sp>
    </p:spTree>
    <p:extLst>
      <p:ext uri="{BB962C8B-B14F-4D97-AF65-F5344CB8AC3E}">
        <p14:creationId xmlns:p14="http://schemas.microsoft.com/office/powerpoint/2010/main" val="403978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Lack of ability to find places to volunteer</a:t>
            </a:r>
          </a:p>
          <a:p>
            <a:r>
              <a:rPr lang="en-US" dirty="0" smtClean="0"/>
              <a:t>Lack of ability to find dedicated, high quality volunteers</a:t>
            </a:r>
          </a:p>
          <a:p>
            <a:r>
              <a:rPr lang="en-US" dirty="0" smtClean="0"/>
              <a:t>Ambiguity about certain volunteer opportunities</a:t>
            </a:r>
          </a:p>
          <a:p>
            <a:endParaRPr lang="en-US" dirty="0" smtClean="0"/>
          </a:p>
          <a:p>
            <a:endParaRPr lang="en-US" dirty="0" smtClean="0"/>
          </a:p>
          <a:p>
            <a:r>
              <a:rPr lang="en-US" dirty="0" smtClean="0"/>
              <a:t>divide</a:t>
            </a:r>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17</a:t>
            </a:fld>
            <a:endParaRPr lang="en-US"/>
          </a:p>
        </p:txBody>
      </p:sp>
    </p:spTree>
    <p:extLst>
      <p:ext uri="{BB962C8B-B14F-4D97-AF65-F5344CB8AC3E}">
        <p14:creationId xmlns:p14="http://schemas.microsoft.com/office/powerpoint/2010/main" val="2179793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Lack of ability to find places to volunteer</a:t>
            </a:r>
          </a:p>
          <a:p>
            <a:r>
              <a:rPr lang="en-US" dirty="0" smtClean="0"/>
              <a:t>Lack of ability to find dedicated, high quality volunteers</a:t>
            </a:r>
          </a:p>
          <a:p>
            <a:r>
              <a:rPr lang="en-US" dirty="0" smtClean="0"/>
              <a:t>Ambiguity about certain volunteer opportunities</a:t>
            </a:r>
          </a:p>
          <a:p>
            <a:endParaRPr lang="en-US" dirty="0" smtClean="0"/>
          </a:p>
          <a:p>
            <a:endParaRPr lang="en-US" dirty="0" smtClean="0"/>
          </a:p>
          <a:p>
            <a:r>
              <a:rPr lang="en-US" dirty="0" smtClean="0"/>
              <a:t>divide</a:t>
            </a:r>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2</a:t>
            </a:fld>
            <a:endParaRPr lang="en-US"/>
          </a:p>
        </p:txBody>
      </p:sp>
    </p:spTree>
    <p:extLst>
      <p:ext uri="{BB962C8B-B14F-4D97-AF65-F5344CB8AC3E}">
        <p14:creationId xmlns:p14="http://schemas.microsoft.com/office/powerpoint/2010/main" val="2179793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Our mission is to encompass the entire volunteer experience, in a mobile app, making it an easy, rewarding, and social experience.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an app, but we are also a business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bg2">
                    <a:lumMod val="25000"/>
                  </a:schemeClr>
                </a:solidFill>
              </a:rPr>
              <a:t>We will revolutionize the volunteering experience, helping organizations find the best possible volunteers that they need, and helping volunteers find the opportunities that they want to pursue.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We all love volunteering, and community service.  As a college student I often found it hard to find volunteer opportunities.  As I sat there, thinking of places to volunteer, it hit me.  Why not create a mobile app to simplify the volunteer experience.  Here we are 3 months later with a hardworking, passionate team.  We all bring a different piece to the puzzle, just like volunteers at non-profit organizations and events.  </a:t>
            </a:r>
          </a:p>
          <a:p>
            <a:pPr lvl="0"/>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We are all social entrepreneurs who want to change the world.  We believe that Volunteer Buddy is the key to endless doors of volunteer opportunities.  It will increase volunteering across the board, thus increasing the help provided for many people.  </a:t>
            </a:r>
          </a:p>
          <a:p>
            <a:pPr lvl="0" rtl="0"/>
            <a:r>
              <a:rPr lang="en-US" b="1" dirty="0" smtClean="0"/>
              <a:t>Joshua </a:t>
            </a:r>
            <a:r>
              <a:rPr lang="en-US" b="1" dirty="0" err="1" smtClean="0"/>
              <a:t>Upfal</a:t>
            </a:r>
            <a:endParaRPr lang="en-US" dirty="0" smtClean="0"/>
          </a:p>
          <a:p>
            <a:pPr lvl="1" rtl="0"/>
            <a:r>
              <a:rPr lang="en-US" dirty="0" smtClean="0"/>
              <a:t>Communication Studies, Entrepreneurship, &amp; Performing Arts Management/Pre-Law</a:t>
            </a:r>
          </a:p>
          <a:p>
            <a:pPr lvl="0" rtl="0"/>
            <a:r>
              <a:rPr lang="en-US" b="1" dirty="0" smtClean="0"/>
              <a:t>Chloe Prince</a:t>
            </a:r>
            <a:endParaRPr lang="en-US" dirty="0" smtClean="0"/>
          </a:p>
          <a:p>
            <a:pPr lvl="1" rtl="0"/>
            <a:r>
              <a:rPr lang="en-US" dirty="0" smtClean="0"/>
              <a:t>Informatics &amp; Computing Services, Entrepreneurship</a:t>
            </a:r>
          </a:p>
          <a:p>
            <a:pPr lvl="0" rtl="0"/>
            <a:r>
              <a:rPr lang="en-US" b="1" dirty="0" smtClean="0"/>
              <a:t>Robby Greenfield</a:t>
            </a:r>
            <a:endParaRPr lang="en-US" dirty="0" smtClean="0"/>
          </a:p>
          <a:p>
            <a:pPr lvl="1" rtl="0"/>
            <a:r>
              <a:rPr lang="en-US" dirty="0" smtClean="0"/>
              <a:t>Computer Science &amp; IOE</a:t>
            </a:r>
          </a:p>
          <a:p>
            <a:pPr lvl="0" rtl="0"/>
            <a:r>
              <a:rPr lang="en-US" b="1" dirty="0" smtClean="0"/>
              <a:t>Jake Hash</a:t>
            </a:r>
            <a:endParaRPr lang="en-US" dirty="0" smtClean="0"/>
          </a:p>
          <a:p>
            <a:pPr lvl="1" rtl="0"/>
            <a:r>
              <a:rPr lang="en-US" dirty="0" smtClean="0"/>
              <a:t>Computer Science &amp; Entrepreneurship  </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t>https://www.fluidui.com/editor/live/preview/p_BSbtvmQbRV7EiEQu6rdpDlKDvAQieIWw.1363984877598</a:t>
            </a:r>
          </a:p>
          <a:p>
            <a:r>
              <a:rPr lang="en-US" b="1" u="sng" dirty="0" smtClean="0"/>
              <a:t>User Features</a:t>
            </a:r>
          </a:p>
          <a:p>
            <a:endParaRPr lang="en-US" sz="1200" b="1" u="sng" dirty="0" smtClean="0"/>
          </a:p>
          <a:p>
            <a:r>
              <a:rPr lang="en-US" sz="1200" dirty="0" smtClean="0"/>
              <a:t>-Locate organizations</a:t>
            </a:r>
          </a:p>
          <a:p>
            <a:r>
              <a:rPr lang="en-US" sz="1200" dirty="0" smtClean="0"/>
              <a:t>-Find events and opportunities	</a:t>
            </a:r>
          </a:p>
          <a:p>
            <a:r>
              <a:rPr lang="en-US" sz="1200" dirty="0" smtClean="0"/>
              <a:t>-Easy access to information on organizations and events (necessary skills, location, time and date, contact information, reviews)</a:t>
            </a:r>
          </a:p>
          <a:p>
            <a:r>
              <a:rPr lang="en-US" sz="1200" dirty="0" smtClean="0"/>
              <a:t>-Sign up for events and opportunities through the click of a button, ability to cancel through the click of a button (notifies the organization)</a:t>
            </a:r>
          </a:p>
          <a:p>
            <a:r>
              <a:rPr lang="en-US" sz="1200" dirty="0" smtClean="0"/>
              <a:t>-Subscribe to organizations for updates</a:t>
            </a:r>
          </a:p>
          <a:p>
            <a:r>
              <a:rPr lang="en-US" sz="1200" dirty="0" smtClean="0"/>
              <a:t>- </a:t>
            </a:r>
            <a:r>
              <a:rPr lang="en-US" sz="1200" dirty="0" smtClean="0">
                <a:latin typeface="Zapf Dingbats"/>
                <a:ea typeface="Zapf Dingbats"/>
                <a:cs typeface="Zapf Dingbats"/>
                <a:sym typeface="Zapf Dingbats"/>
              </a:rPr>
              <a:t>check</a:t>
            </a:r>
            <a:r>
              <a:rPr lang="en-US" sz="1200" dirty="0" smtClean="0"/>
              <a:t> </a:t>
            </a:r>
            <a:r>
              <a:rPr lang="en-US" sz="1200" dirty="0" smtClean="0"/>
              <a:t>in at events</a:t>
            </a:r>
          </a:p>
          <a:p>
            <a:r>
              <a:rPr lang="en-US" sz="1200" dirty="0" smtClean="0"/>
              <a:t>-Profile page with hours gained, skills and interests, volunteer history, and favorite places to volunteer</a:t>
            </a:r>
          </a:p>
          <a:p>
            <a:r>
              <a:rPr lang="en-US" sz="1200" dirty="0" smtClean="0"/>
              <a:t>-Chat system to connect with organizations and friends</a:t>
            </a:r>
          </a:p>
          <a:p>
            <a:r>
              <a:rPr lang="en-US" sz="1200" dirty="0" smtClean="0"/>
              <a:t>-Ability to create events and invite friends</a:t>
            </a:r>
          </a:p>
          <a:p>
            <a:r>
              <a:rPr lang="en-US" sz="1200" dirty="0" smtClean="0"/>
              <a:t>-Share experience through social media</a:t>
            </a:r>
          </a:p>
          <a:p>
            <a:r>
              <a:rPr lang="en-US" sz="1200" dirty="0" smtClean="0"/>
              <a:t>-Calendar to keep track of events and opportunities</a:t>
            </a:r>
          </a:p>
          <a:p>
            <a:r>
              <a:rPr lang="en-US" sz="1200" dirty="0" smtClean="0"/>
              <a:t>-Leader boards</a:t>
            </a:r>
          </a:p>
          <a:p>
            <a:r>
              <a:rPr lang="en-US" sz="1200" b="1" dirty="0" smtClean="0"/>
              <a:t>-Google Maps, Facebook, Twitter, Foursquare, Calendar (</a:t>
            </a:r>
            <a:r>
              <a:rPr lang="en-US" sz="1200" b="1" dirty="0" err="1" smtClean="0"/>
              <a:t>Iphone/Gmail</a:t>
            </a:r>
            <a:r>
              <a:rPr lang="en-US" sz="1200" b="1" dirty="0" smtClean="0"/>
              <a:t>)</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u="sng" dirty="0" smtClean="0"/>
              <a:t>Organization Features</a:t>
            </a:r>
          </a:p>
          <a:p>
            <a:r>
              <a:rPr lang="en-US" dirty="0" smtClean="0"/>
              <a:t>-Separate Log-in portal</a:t>
            </a:r>
          </a:p>
          <a:p>
            <a:r>
              <a:rPr lang="en-US" dirty="0" smtClean="0"/>
              <a:t>-Create events and invite volunteers</a:t>
            </a:r>
          </a:p>
          <a:p>
            <a:r>
              <a:rPr lang="en-US" dirty="0" smtClean="0"/>
              <a:t>-Create events and invite volunteers</a:t>
            </a:r>
          </a:p>
          <a:p>
            <a:r>
              <a:rPr lang="en-US" dirty="0" smtClean="0"/>
              <a:t>-Invite volunteers based on skills, age, interests, hours, and past experiences </a:t>
            </a:r>
          </a:p>
          <a:p>
            <a:r>
              <a:rPr lang="en-US" dirty="0" smtClean="0"/>
              <a:t>-Ability to see who is coming to the event and how many people</a:t>
            </a:r>
          </a:p>
          <a:p>
            <a:r>
              <a:rPr lang="en-US" dirty="0" smtClean="0"/>
              <a:t>-Ability to connect with volunteers prior to events/volunteer opportunities</a:t>
            </a:r>
          </a:p>
          <a:p>
            <a:r>
              <a:rPr lang="en-US" dirty="0" smtClean="0"/>
              <a:t>-Ability to see who has checked in at the event, and who has not</a:t>
            </a:r>
          </a:p>
          <a:p>
            <a:r>
              <a:rPr lang="en-US" dirty="0" smtClean="0"/>
              <a:t>-Ability to give hours to volunteers who have checked in</a:t>
            </a:r>
          </a:p>
          <a:p>
            <a:endParaRPr lang="en-US" sz="1200" b="1" dirty="0" smtClean="0"/>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We are still still working on customer discovery.  It is a continuous process</a:t>
            </a:r>
          </a:p>
          <a:p>
            <a:endParaRPr lang="en-US" baseline="0" dirty="0" smtClean="0"/>
          </a:p>
          <a:p>
            <a:pPr lvl="0" rtl="0"/>
            <a:r>
              <a:rPr lang="en-US" dirty="0" smtClean="0"/>
              <a:t>United Way, The Friendship Circle,, The Ann Arbor Arts Center, The Food Gatherers</a:t>
            </a:r>
          </a:p>
          <a:p>
            <a:pPr lvl="0" rtl="0"/>
            <a:r>
              <a:rPr lang="en-US" dirty="0" smtClean="0"/>
              <a:t>Dexter High School, Pioneer High School, Skyline High School</a:t>
            </a:r>
          </a:p>
          <a:p>
            <a:pPr lvl="0" rtl="0"/>
            <a:r>
              <a:rPr lang="en-US" dirty="0" smtClean="0"/>
              <a:t>PO Officer</a:t>
            </a:r>
          </a:p>
          <a:p>
            <a:pPr lvl="0" rtl="0"/>
            <a:r>
              <a:rPr lang="en-US" dirty="0" smtClean="0"/>
              <a:t>The St. Mary’s Fair</a:t>
            </a:r>
          </a:p>
          <a:p>
            <a:endParaRPr lang="en-US" baseline="0" dirty="0" smtClean="0"/>
          </a:p>
          <a:p>
            <a:endParaRPr lang="en-US" baseline="0" dirty="0" smtClean="0"/>
          </a:p>
          <a:p>
            <a:r>
              <a:rPr lang="en-US" baseline="0" dirty="0" smtClean="0"/>
              <a:t>-Mention how we started as an app for </a:t>
            </a:r>
            <a:r>
              <a:rPr lang="en-US" baseline="0" dirty="0" err="1" smtClean="0"/>
              <a:t>gamifying</a:t>
            </a:r>
            <a:r>
              <a:rPr lang="en-US" baseline="0" dirty="0" smtClean="0"/>
              <a:t> volunteering and rewards,</a:t>
            </a:r>
          </a:p>
          <a:p>
            <a:r>
              <a:rPr lang="en-US" baseline="0" dirty="0" smtClean="0"/>
              <a:t>But through customer discovery we recognized that people do not volunteer for rewards,</a:t>
            </a:r>
          </a:p>
          <a:p>
            <a:r>
              <a:rPr lang="en-US" baseline="0" dirty="0" smtClean="0"/>
              <a:t>But more so for the social benefit of volunteering, and helping others, and also for school requirements</a:t>
            </a:r>
          </a:p>
          <a:p>
            <a:endParaRPr lang="en-US" baseline="0" dirty="0" smtClean="0"/>
          </a:p>
          <a:p>
            <a:r>
              <a:rPr lang="en-US" baseline="0" dirty="0" smtClean="0"/>
              <a:t>-Also organizations are not thrilled about volunteers coming just to get coupons, they would</a:t>
            </a:r>
          </a:p>
          <a:p>
            <a:r>
              <a:rPr lang="en-US" baseline="0" dirty="0" smtClean="0"/>
              <a:t>Rather volunteers be sincere, high quality and authentic, which is something that Volunteer Buddy can provide,</a:t>
            </a:r>
          </a:p>
          <a:p>
            <a:r>
              <a:rPr lang="en-US" baseline="0" dirty="0" smtClean="0"/>
              <a:t>As well as large amounts of valuable </a:t>
            </a:r>
            <a:r>
              <a:rPr lang="en-US" baseline="0" dirty="0" smtClean="0"/>
              <a:t>information</a:t>
            </a:r>
          </a:p>
          <a:p>
            <a:endParaRPr lang="en-US" baseline="0" dirty="0" smtClean="0"/>
          </a:p>
          <a:p>
            <a:r>
              <a:rPr lang="en-US" dirty="0" smtClean="0"/>
              <a:t>High School Students, initially students in National Honors Society</a:t>
            </a:r>
          </a:p>
          <a:p>
            <a:r>
              <a:rPr lang="en-US" dirty="0" smtClean="0"/>
              <a:t>Students and people involved in community service based organizations</a:t>
            </a:r>
          </a:p>
          <a:p>
            <a:r>
              <a:rPr lang="en-US" dirty="0" smtClean="0"/>
              <a:t>Anyone who wants/needs community service hours</a:t>
            </a:r>
          </a:p>
          <a:p>
            <a:r>
              <a:rPr lang="en-US" dirty="0" smtClean="0"/>
              <a:t>Non-profit organizations</a:t>
            </a:r>
          </a:p>
          <a:p>
            <a:r>
              <a:rPr lang="en-US" dirty="0" smtClean="0"/>
              <a:t>Festivals and events</a:t>
            </a:r>
          </a:p>
          <a:p>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-Within</a:t>
            </a:r>
            <a:r>
              <a:rPr lang="en-US" baseline="0" dirty="0" smtClean="0"/>
              <a:t> High Schools NHS Organizations would use our app,</a:t>
            </a:r>
          </a:p>
          <a:p>
            <a:r>
              <a:rPr lang="en-US" baseline="0" dirty="0" smtClean="0"/>
              <a:t>Because…..</a:t>
            </a:r>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primary focus</a:t>
            </a:r>
            <a:r>
              <a:rPr lang="en-US" baseline="0" dirty="0" smtClean="0"/>
              <a:t> is to create the app, then we will test it with certain organizations, to validate that we can bring more volunteers to organizations through the app</a:t>
            </a:r>
            <a:endParaRPr lang="en-US" dirty="0"/>
          </a:p>
        </p:txBody>
      </p:sp>
      <p:sp>
        <p:nvSpPr>
          <p:cNvPr id="4" name="Slide Number Placeholder 3"/>
          <p:cNvSpPr>
            <a:spLocks noGrp="1"/>
          </p:cNvSpPr>
          <p:nvPr>
            <p:ph type="sldNum" sz="quarter" idx="10"/>
          </p:nvPr>
        </p:nvSpPr>
        <p:spPr/>
        <p:txBody>
          <a:bodyPr/>
          <a:lstStyle/>
          <a:p>
            <a:fld id="{FC35014C-31EA-4C4E-9497-C09D479A7B40}"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8" name="Slide Number Placeholder 7"/>
          <p:cNvSpPr>
            <a:spLocks noGrp="1"/>
          </p:cNvSpPr>
          <p:nvPr>
            <p:ph type="sldNum" sz="quarter" idx="11"/>
          </p:nvPr>
        </p:nvSpPr>
        <p:spPr>
          <a:xfrm>
            <a:off x="8543278" y="6356350"/>
            <a:ext cx="561975" cy="365125"/>
          </a:xfrm>
          <a:prstGeom prst="rect">
            <a:avLst/>
          </a:prstGeom>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a:xfrm>
            <a:off x="659165" y="6356350"/>
            <a:ext cx="2847975" cy="365125"/>
          </a:xfrm>
          <a:prstGeom prst="rect">
            <a:avLst/>
          </a:prstGeo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43278" y="6356350"/>
            <a:ext cx="561975" cy="365125"/>
          </a:xfrm>
          <a:prstGeom prst="rect">
            <a:avLst/>
          </a:prstGeom>
        </p:spPr>
        <p:txBody>
          <a:bodyPr/>
          <a:lstStyle/>
          <a:p>
            <a:fld id="{96652B35-718D-4E28-AFEB-B694A3B357E8}" type="slidenum">
              <a:rPr kumimoji="0" lang="en-US" smtClean="0"/>
              <a:pPr/>
              <a:t>‹#›</a:t>
            </a:fld>
            <a:endParaRPr kumimoji="0"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8" name="Footer Placeholder 7"/>
          <p:cNvSpPr>
            <a:spLocks noGrp="1"/>
          </p:cNvSpPr>
          <p:nvPr>
            <p:ph type="ftr" sz="quarter" idx="11"/>
          </p:nvPr>
        </p:nvSpPr>
        <p:spPr>
          <a:xfrm>
            <a:off x="659165" y="6356350"/>
            <a:ext cx="284797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4" name="Footer Placeholder 3"/>
          <p:cNvSpPr>
            <a:spLocks noGrp="1"/>
          </p:cNvSpPr>
          <p:nvPr>
            <p:ph type="ftr" sz="quarter" idx="11"/>
          </p:nvPr>
        </p:nvSpPr>
        <p:spPr>
          <a:xfrm>
            <a:off x="659165" y="6356350"/>
            <a:ext cx="284797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3" name="Footer Placeholder 2"/>
          <p:cNvSpPr>
            <a:spLocks noGrp="1"/>
          </p:cNvSpPr>
          <p:nvPr>
            <p:ph type="ftr" sz="quarter" idx="11"/>
          </p:nvPr>
        </p:nvSpPr>
        <p:spPr>
          <a:xfrm>
            <a:off x="659165" y="6356350"/>
            <a:ext cx="284797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63347" y="6356350"/>
            <a:ext cx="2085975" cy="365125"/>
          </a:xfrm>
          <a:prstGeom prst="rect">
            <a:avLst/>
          </a:prstGeom>
        </p:spPr>
        <p:txBody>
          <a:bodyPr/>
          <a:lstStyle/>
          <a:p>
            <a:fld id="{08621C43-535E-C34C-965A-E1ABB096705D}" type="datetimeFigureOut">
              <a:rPr lang="en-US" smtClean="0"/>
              <a:pPr/>
              <a:t>4/14/13</a:t>
            </a:fld>
            <a:endParaRPr 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43278" y="6356350"/>
            <a:ext cx="561975" cy="365125"/>
          </a:xfrm>
          <a:prstGeom prst="rect">
            <a:avLst/>
          </a:prstGeom>
        </p:spPr>
        <p:txBody>
          <a:bodyPr/>
          <a:lstStyle/>
          <a:p>
            <a:fld id="{6C1803B8-49E6-E247-B61C-2D0DFD34BC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tint val="80000"/>
                <a:satMod val="250000"/>
              </a:schemeClr>
            </a:gs>
            <a:gs pos="76000">
              <a:schemeClr val="bg1">
                <a:tint val="90000"/>
                <a:shade val="90000"/>
                <a:satMod val="200000"/>
              </a:schemeClr>
            </a:gs>
            <a:gs pos="92000">
              <a:schemeClr val="accent6">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hyperlink" Target="https://www.fluidui.com/editor/live/preview/p_BSbtvmQbRV7EiEQu6rdpDlKDvAQieIWw.1363984877598" TargetMode="External"/><Relationship Id="rId7" Type="http://schemas.openxmlformats.org/officeDocument/2006/relationships/hyperlink" Target="http://www.fluidui.com/editor/live/preview/p_BSbtvmQbRV7EiEQu6rdpDIKDvAQielWw.1363984877598"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1" Type="http://schemas.openxmlformats.org/officeDocument/2006/relationships/image" Target="../media/image26.gif"/><Relationship Id="rId12" Type="http://schemas.openxmlformats.org/officeDocument/2006/relationships/image" Target="../media/image27.png"/><Relationship Id="rId13"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jpg"/><Relationship Id="rId7" Type="http://schemas.openxmlformats.org/officeDocument/2006/relationships/image" Target="../media/image22.jpg"/><Relationship Id="rId8" Type="http://schemas.openxmlformats.org/officeDocument/2006/relationships/image" Target="../media/image23.png"/><Relationship Id="rId9" Type="http://schemas.openxmlformats.org/officeDocument/2006/relationships/image" Target="../media/image24.jpeg"/><Relationship Id="rId10" Type="http://schemas.openxmlformats.org/officeDocument/2006/relationships/image" Target="../media/image2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microsoft.com/office/2007/relationships/hdphoto" Target="../media/hdphoto1.wdp"/><Relationship Id="rId6" Type="http://schemas.openxmlformats.org/officeDocument/2006/relationships/image" Target="../media/image30.gif"/><Relationship Id="rId7" Type="http://schemas.microsoft.com/office/2007/relationships/hdphoto" Target="../media/hdphoto2.wdp"/><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19.png"/><Relationship Id="rId8" Type="http://schemas.openxmlformats.org/officeDocument/2006/relationships/image" Target="../media/image37.png"/><Relationship Id="rId9"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g"/><Relationship Id="rId5"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VolunteerBuddy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889000"/>
            <a:ext cx="5080000" cy="508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52400"/>
            <a:ext cx="1435112"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4</a:t>
            </a:r>
            <a:endParaRPr lang="en-US" sz="19900" dirty="0">
              <a:solidFill>
                <a:srgbClr val="6A1BB4"/>
              </a:solidFill>
              <a:latin typeface="Poiret One"/>
              <a:cs typeface="Poiret One"/>
            </a:endParaRPr>
          </a:p>
        </p:txBody>
      </p:sp>
      <p:sp>
        <p:nvSpPr>
          <p:cNvPr id="5" name="TextBox 4"/>
          <p:cNvSpPr txBox="1"/>
          <p:nvPr/>
        </p:nvSpPr>
        <p:spPr>
          <a:xfrm>
            <a:off x="3733800" y="6096000"/>
            <a:ext cx="2159390" cy="523220"/>
          </a:xfrm>
          <a:prstGeom prst="rect">
            <a:avLst/>
          </a:prstGeom>
          <a:noFill/>
        </p:spPr>
        <p:txBody>
          <a:bodyPr wrap="none" rtlCol="0">
            <a:spAutoFit/>
          </a:bodyPr>
          <a:lstStyle/>
          <a:p>
            <a:r>
              <a:rPr lang="en-US" sz="2800" b="1" dirty="0" smtClean="0">
                <a:solidFill>
                  <a:schemeClr val="accent4">
                    <a:lumMod val="75000"/>
                  </a:schemeClr>
                </a:solidFill>
              </a:rPr>
              <a:t>Information</a:t>
            </a:r>
            <a:endParaRPr lang="en-US" sz="2800" b="1" dirty="0">
              <a:solidFill>
                <a:schemeClr val="accent4">
                  <a:lumMod val="75000"/>
                </a:schemeClr>
              </a:solidFill>
            </a:endParaRPr>
          </a:p>
        </p:txBody>
      </p:sp>
    </p:spTree>
    <p:extLst>
      <p:ext uri="{BB962C8B-B14F-4D97-AF65-F5344CB8AC3E}">
        <p14:creationId xmlns:p14="http://schemas.microsoft.com/office/powerpoint/2010/main" val="1928066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4-02 at 9.01.48 PM.png"/>
          <p:cNvPicPr>
            <a:picLocks noChangeAspect="1"/>
          </p:cNvPicPr>
          <p:nvPr/>
        </p:nvPicPr>
        <p:blipFill>
          <a:blip r:embed="rId3"/>
          <a:stretch>
            <a:fillRect/>
          </a:stretch>
        </p:blipFill>
        <p:spPr>
          <a:xfrm>
            <a:off x="3048000" y="1278724"/>
            <a:ext cx="2819400" cy="4207678"/>
          </a:xfrm>
          <a:prstGeom prst="rect">
            <a:avLst/>
          </a:prstGeom>
        </p:spPr>
      </p:pic>
      <p:pic>
        <p:nvPicPr>
          <p:cNvPr id="6" name="Picture 5" descr="Screen Shot 2013-04-02 at 9.02.15 PM.png"/>
          <p:cNvPicPr>
            <a:picLocks noChangeAspect="1"/>
          </p:cNvPicPr>
          <p:nvPr/>
        </p:nvPicPr>
        <p:blipFill>
          <a:blip r:embed="rId4"/>
          <a:stretch>
            <a:fillRect/>
          </a:stretch>
        </p:blipFill>
        <p:spPr>
          <a:xfrm>
            <a:off x="6096000" y="1278724"/>
            <a:ext cx="2862720" cy="4207678"/>
          </a:xfrm>
          <a:prstGeom prst="rect">
            <a:avLst/>
          </a:prstGeom>
        </p:spPr>
      </p:pic>
      <p:pic>
        <p:nvPicPr>
          <p:cNvPr id="7" name="Picture 6" descr="Screen Shot 2013-04-02 at 9.09.52 PM.png"/>
          <p:cNvPicPr>
            <a:picLocks noChangeAspect="1"/>
          </p:cNvPicPr>
          <p:nvPr/>
        </p:nvPicPr>
        <p:blipFill>
          <a:blip r:embed="rId5"/>
          <a:stretch>
            <a:fillRect/>
          </a:stretch>
        </p:blipFill>
        <p:spPr>
          <a:xfrm>
            <a:off x="228600" y="1278724"/>
            <a:ext cx="2614405" cy="4178716"/>
          </a:xfrm>
          <a:prstGeom prst="rect">
            <a:avLst/>
          </a:prstGeom>
        </p:spPr>
      </p:pic>
      <p:sp>
        <p:nvSpPr>
          <p:cNvPr id="5" name="TextBox 4">
            <a:hlinkClick r:id="rId6"/>
          </p:cNvPr>
          <p:cNvSpPr txBox="1"/>
          <p:nvPr/>
        </p:nvSpPr>
        <p:spPr>
          <a:xfrm>
            <a:off x="3048000" y="6019800"/>
            <a:ext cx="3581400" cy="369332"/>
          </a:xfrm>
          <a:prstGeom prst="rect">
            <a:avLst/>
          </a:prstGeom>
          <a:noFill/>
        </p:spPr>
        <p:txBody>
          <a:bodyPr wrap="square" rtlCol="0">
            <a:spAutoFit/>
          </a:bodyPr>
          <a:lstStyle/>
          <a:p>
            <a:r>
              <a:rPr lang="en-US" b="1" dirty="0" smtClean="0">
                <a:hlinkClick r:id="rId7"/>
              </a:rPr>
              <a:t>Mobile App Demonstration</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4-02 at 8.58.39 PM.png"/>
          <p:cNvPicPr>
            <a:picLocks noChangeAspect="1"/>
          </p:cNvPicPr>
          <p:nvPr/>
        </p:nvPicPr>
        <p:blipFill>
          <a:blip r:embed="rId3"/>
          <a:stretch>
            <a:fillRect/>
          </a:stretch>
        </p:blipFill>
        <p:spPr>
          <a:xfrm>
            <a:off x="6019800" y="1295400"/>
            <a:ext cx="2746573" cy="4038600"/>
          </a:xfrm>
          <a:prstGeom prst="rect">
            <a:avLst/>
          </a:prstGeom>
        </p:spPr>
      </p:pic>
      <p:pic>
        <p:nvPicPr>
          <p:cNvPr id="5" name="Picture 4" descr="Screen Shot 2013-04-02 at 8.59.58 PM.png"/>
          <p:cNvPicPr>
            <a:picLocks noChangeAspect="1"/>
          </p:cNvPicPr>
          <p:nvPr/>
        </p:nvPicPr>
        <p:blipFill>
          <a:blip r:embed="rId4"/>
          <a:stretch>
            <a:fillRect/>
          </a:stretch>
        </p:blipFill>
        <p:spPr>
          <a:xfrm>
            <a:off x="3103444" y="1295400"/>
            <a:ext cx="2719541" cy="4038601"/>
          </a:xfrm>
          <a:prstGeom prst="rect">
            <a:avLst/>
          </a:prstGeom>
        </p:spPr>
      </p:pic>
      <p:pic>
        <p:nvPicPr>
          <p:cNvPr id="6" name="Picture 5" descr="Screen Shot 2013-04-02 at 8.59.32 PM.png"/>
          <p:cNvPicPr>
            <a:picLocks noChangeAspect="1"/>
          </p:cNvPicPr>
          <p:nvPr/>
        </p:nvPicPr>
        <p:blipFill>
          <a:blip r:embed="rId5"/>
          <a:stretch>
            <a:fillRect/>
          </a:stretch>
        </p:blipFill>
        <p:spPr>
          <a:xfrm>
            <a:off x="304800" y="1295400"/>
            <a:ext cx="2550016" cy="403860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600200"/>
          </a:xfrm>
        </p:spPr>
        <p:txBody>
          <a:bodyPr/>
          <a:lstStyle/>
          <a:p>
            <a:r>
              <a:rPr lang="en-US" dirty="0" smtClean="0"/>
              <a:t>Customer Discovery</a:t>
            </a:r>
            <a:endParaRPr lang="en-US" dirty="0"/>
          </a:p>
        </p:txBody>
      </p:sp>
      <p:pic>
        <p:nvPicPr>
          <p:cNvPr id="15" name="Picture 14"/>
          <p:cNvPicPr>
            <a:picLocks noChangeAspect="1"/>
          </p:cNvPicPr>
          <p:nvPr/>
        </p:nvPicPr>
        <p:blipFill>
          <a:blip r:embed="rId3">
            <a:clrChange>
              <a:clrFrom>
                <a:srgbClr val="FFFFFF"/>
              </a:clrFrom>
              <a:clrTo>
                <a:srgbClr val="FFFFFF">
                  <a:alpha val="0"/>
                </a:srgbClr>
              </a:clrTo>
            </a:clrChange>
          </a:blip>
          <a:stretch>
            <a:fillRect/>
          </a:stretch>
        </p:blipFill>
        <p:spPr>
          <a:xfrm>
            <a:off x="885966" y="503767"/>
            <a:ext cx="1323834" cy="1325033"/>
          </a:xfrm>
          <a:prstGeom prst="rect">
            <a:avLst/>
          </a:prstGeom>
        </p:spPr>
      </p:pic>
      <p:pic>
        <p:nvPicPr>
          <p:cNvPr id="17" name="Picture 16"/>
          <p:cNvPicPr>
            <a:picLocks noChangeAspect="1"/>
          </p:cNvPicPr>
          <p:nvPr/>
        </p:nvPicPr>
        <p:blipFill>
          <a:blip r:embed="rId4">
            <a:clrChange>
              <a:clrFrom>
                <a:srgbClr val="FFFFFF"/>
              </a:clrFrom>
              <a:clrTo>
                <a:srgbClr val="FFFFFF">
                  <a:alpha val="0"/>
                </a:srgbClr>
              </a:clrTo>
            </a:clrChange>
          </a:blip>
          <a:stretch>
            <a:fillRect/>
          </a:stretch>
        </p:blipFill>
        <p:spPr>
          <a:xfrm>
            <a:off x="2613566" y="253506"/>
            <a:ext cx="1577434" cy="1499094"/>
          </a:xfrm>
          <a:prstGeom prst="rect">
            <a:avLst/>
          </a:prstGeom>
        </p:spPr>
      </p:pic>
      <p:pic>
        <p:nvPicPr>
          <p:cNvPr id="16" name="Picture 15"/>
          <p:cNvPicPr>
            <a:picLocks noChangeAspect="1"/>
          </p:cNvPicPr>
          <p:nvPr/>
        </p:nvPicPr>
        <p:blipFill>
          <a:blip r:embed="rId5">
            <a:clrChange>
              <a:clrFrom>
                <a:srgbClr val="FFFFFF"/>
              </a:clrFrom>
              <a:clrTo>
                <a:srgbClr val="FFFFFF">
                  <a:alpha val="0"/>
                </a:srgbClr>
              </a:clrTo>
            </a:clrChange>
          </a:blip>
          <a:stretch>
            <a:fillRect/>
          </a:stretch>
        </p:blipFill>
        <p:spPr>
          <a:xfrm>
            <a:off x="457200" y="1981200"/>
            <a:ext cx="1340747" cy="1333500"/>
          </a:xfrm>
          <a:prstGeom prst="rect">
            <a:avLst/>
          </a:prstGeom>
        </p:spPr>
      </p:pic>
      <p:pic>
        <p:nvPicPr>
          <p:cNvPr id="20" name="Picture 19" descr="aapolic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1200" y="838200"/>
            <a:ext cx="1905000" cy="1905000"/>
          </a:xfrm>
          <a:prstGeom prst="rect">
            <a:avLst/>
          </a:prstGeom>
        </p:spPr>
      </p:pic>
      <p:pic>
        <p:nvPicPr>
          <p:cNvPr id="21" name="Picture 20" descr="DexterLogo-149x160.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1147" y="4477444"/>
            <a:ext cx="1166919" cy="1253067"/>
          </a:xfrm>
          <a:prstGeom prst="rect">
            <a:avLst/>
          </a:prstGeom>
        </p:spPr>
      </p:pic>
      <p:pic>
        <p:nvPicPr>
          <p:cNvPr id="23" name="Picture 22" descr="aashseagle250.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67771" y="4199467"/>
            <a:ext cx="1536700" cy="1401471"/>
          </a:xfrm>
          <a:prstGeom prst="rect">
            <a:avLst/>
          </a:prstGeom>
        </p:spPr>
      </p:pic>
      <p:cxnSp>
        <p:nvCxnSpPr>
          <p:cNvPr id="24" name="Straight Connector 23"/>
          <p:cNvCxnSpPr/>
          <p:nvPr/>
        </p:nvCxnSpPr>
        <p:spPr>
          <a:xfrm>
            <a:off x="47244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57200" y="3581400"/>
            <a:ext cx="8229600" cy="0"/>
          </a:xfrm>
          <a:prstGeom prst="line">
            <a:avLst/>
          </a:prstGeom>
          <a:ln w="38100" cmpd="sng"/>
        </p:spPr>
        <p:style>
          <a:lnRef idx="2">
            <a:schemeClr val="accent1"/>
          </a:lnRef>
          <a:fillRef idx="0">
            <a:schemeClr val="accent1"/>
          </a:fillRef>
          <a:effectRef idx="1">
            <a:schemeClr val="accent1"/>
          </a:effectRef>
          <a:fontRef idx="minor">
            <a:schemeClr val="tx1"/>
          </a:fontRef>
        </p:style>
      </p:cxnSp>
      <p:pic>
        <p:nvPicPr>
          <p:cNvPr id="34" name="Picture 33" descr="stmarys.jpe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71800" y="4279900"/>
            <a:ext cx="1135625" cy="1955799"/>
          </a:xfrm>
          <a:prstGeom prst="rect">
            <a:avLst/>
          </a:prstGeom>
        </p:spPr>
      </p:pic>
      <p:pic>
        <p:nvPicPr>
          <p:cNvPr id="35" name="Picture 34" descr="orange logo for web.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06700" y="1761315"/>
            <a:ext cx="1460500" cy="1439085"/>
          </a:xfrm>
          <a:prstGeom prst="rect">
            <a:avLst/>
          </a:prstGeom>
        </p:spPr>
      </p:pic>
      <p:pic>
        <p:nvPicPr>
          <p:cNvPr id="36" name="Picture 35" descr="festifools.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2819" y="4724400"/>
            <a:ext cx="2005731" cy="690045"/>
          </a:xfrm>
          <a:prstGeom prst="rect">
            <a:avLst/>
          </a:prstGeom>
        </p:spPr>
      </p:pic>
      <p:pic>
        <p:nvPicPr>
          <p:cNvPr id="22" name="Picture 21" descr="A2PioneerLogo.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55858" y="5257800"/>
            <a:ext cx="1511742" cy="1465227"/>
          </a:xfrm>
          <a:prstGeom prst="rect">
            <a:avLst/>
          </a:prstGeom>
        </p:spPr>
      </p:pic>
      <p:sp>
        <p:nvSpPr>
          <p:cNvPr id="37" name="TextBox 36"/>
          <p:cNvSpPr txBox="1"/>
          <p:nvPr/>
        </p:nvSpPr>
        <p:spPr>
          <a:xfrm>
            <a:off x="5985049" y="3745468"/>
            <a:ext cx="1592766" cy="369332"/>
          </a:xfrm>
          <a:prstGeom prst="rect">
            <a:avLst/>
          </a:prstGeom>
          <a:noFill/>
        </p:spPr>
        <p:txBody>
          <a:bodyPr wrap="none" rtlCol="0">
            <a:spAutoFit/>
          </a:bodyPr>
          <a:lstStyle/>
          <a:p>
            <a:r>
              <a:rPr lang="en-US" b="1" dirty="0" smtClean="0">
                <a:solidFill>
                  <a:schemeClr val="accent6">
                    <a:lumMod val="75000"/>
                  </a:schemeClr>
                </a:solidFill>
              </a:rPr>
              <a:t>High schools</a:t>
            </a:r>
            <a:endParaRPr lang="en-US" b="1" dirty="0">
              <a:solidFill>
                <a:schemeClr val="accent6">
                  <a:lumMod val="75000"/>
                </a:schemeClr>
              </a:solidFill>
            </a:endParaRPr>
          </a:p>
        </p:txBody>
      </p:sp>
      <p:sp>
        <p:nvSpPr>
          <p:cNvPr id="38" name="TextBox 37"/>
          <p:cNvSpPr txBox="1"/>
          <p:nvPr/>
        </p:nvSpPr>
        <p:spPr>
          <a:xfrm>
            <a:off x="6108066" y="3048000"/>
            <a:ext cx="1367231" cy="369332"/>
          </a:xfrm>
          <a:prstGeom prst="rect">
            <a:avLst/>
          </a:prstGeom>
          <a:noFill/>
        </p:spPr>
        <p:txBody>
          <a:bodyPr wrap="none" rtlCol="0">
            <a:spAutoFit/>
          </a:bodyPr>
          <a:lstStyle/>
          <a:p>
            <a:r>
              <a:rPr lang="en-US" b="1" dirty="0" smtClean="0">
                <a:solidFill>
                  <a:schemeClr val="accent6">
                    <a:lumMod val="75000"/>
                  </a:schemeClr>
                </a:solidFill>
              </a:rPr>
              <a:t>PO Offices</a:t>
            </a:r>
            <a:endParaRPr lang="en-US" b="1" dirty="0">
              <a:solidFill>
                <a:schemeClr val="accent6">
                  <a:lumMod val="75000"/>
                </a:schemeClr>
              </a:solidFill>
            </a:endParaRPr>
          </a:p>
        </p:txBody>
      </p:sp>
      <p:sp>
        <p:nvSpPr>
          <p:cNvPr id="39" name="TextBox 38"/>
          <p:cNvSpPr txBox="1"/>
          <p:nvPr/>
        </p:nvSpPr>
        <p:spPr>
          <a:xfrm>
            <a:off x="1849840" y="3048000"/>
            <a:ext cx="1380193" cy="369332"/>
          </a:xfrm>
          <a:prstGeom prst="rect">
            <a:avLst/>
          </a:prstGeom>
          <a:noFill/>
        </p:spPr>
        <p:txBody>
          <a:bodyPr wrap="none" rtlCol="0">
            <a:spAutoFit/>
          </a:bodyPr>
          <a:lstStyle/>
          <a:p>
            <a:r>
              <a:rPr lang="en-US" b="1" dirty="0" smtClean="0">
                <a:solidFill>
                  <a:schemeClr val="accent6">
                    <a:lumMod val="75000"/>
                  </a:schemeClr>
                </a:solidFill>
              </a:rPr>
              <a:t>Non-Profits</a:t>
            </a:r>
            <a:endParaRPr lang="en-US" b="1" dirty="0">
              <a:solidFill>
                <a:schemeClr val="accent6">
                  <a:lumMod val="75000"/>
                </a:schemeClr>
              </a:solidFill>
            </a:endParaRPr>
          </a:p>
        </p:txBody>
      </p:sp>
      <p:sp>
        <p:nvSpPr>
          <p:cNvPr id="40" name="TextBox 39"/>
          <p:cNvSpPr txBox="1"/>
          <p:nvPr/>
        </p:nvSpPr>
        <p:spPr>
          <a:xfrm>
            <a:off x="1600200" y="3745468"/>
            <a:ext cx="1887957" cy="369332"/>
          </a:xfrm>
          <a:prstGeom prst="rect">
            <a:avLst/>
          </a:prstGeom>
          <a:noFill/>
        </p:spPr>
        <p:txBody>
          <a:bodyPr wrap="none" rtlCol="0">
            <a:spAutoFit/>
          </a:bodyPr>
          <a:lstStyle/>
          <a:p>
            <a:r>
              <a:rPr lang="en-US" b="1" dirty="0" smtClean="0">
                <a:solidFill>
                  <a:schemeClr val="accent6">
                    <a:lumMod val="75000"/>
                  </a:schemeClr>
                </a:solidFill>
              </a:rPr>
              <a:t>Festivals &amp; Fairs</a:t>
            </a:r>
            <a:endParaRPr lang="en-US" b="1" dirty="0">
              <a:solidFill>
                <a:schemeClr val="accent6">
                  <a:lumMod val="75000"/>
                </a:schemeClr>
              </a:solidFill>
            </a:endParaRPr>
          </a:p>
        </p:txBody>
      </p:sp>
      <p:pic>
        <p:nvPicPr>
          <p:cNvPr id="41" name="Picture 40" descr="volunteerBuddyS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10000" y="2882900"/>
            <a:ext cx="1905000" cy="18288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000"/>
                                        <p:tgtEl>
                                          <p:spTgt spid="41"/>
                                        </p:tgtEl>
                                      </p:cBhvr>
                                    </p:animEffect>
                                    <p:anim calcmode="lin" valueType="num">
                                      <p:cBhvr>
                                        <p:cTn id="8" dur="2000" fill="hold"/>
                                        <p:tgtEl>
                                          <p:spTgt spid="41"/>
                                        </p:tgtEl>
                                        <p:attrNameLst>
                                          <p:attrName>ppt_w</p:attrName>
                                        </p:attrNameLst>
                                      </p:cBhvr>
                                      <p:tavLst>
                                        <p:tav tm="0" fmla="#ppt_w*sin(2.5*pi*$)">
                                          <p:val>
                                            <p:fltVal val="0"/>
                                          </p:val>
                                        </p:tav>
                                        <p:tav tm="100000">
                                          <p:val>
                                            <p:fltVal val="1"/>
                                          </p:val>
                                        </p:tav>
                                      </p:tavLst>
                                    </p:anim>
                                    <p:anim calcmode="lin" valueType="num">
                                      <p:cBhvr>
                                        <p:cTn id="9" dur="2000" fill="hold"/>
                                        <p:tgtEl>
                                          <p:spTgt spid="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Know	</a:t>
            </a:r>
            <a:endParaRPr lang="en-US" dirty="0"/>
          </a:p>
        </p:txBody>
      </p:sp>
      <p:sp>
        <p:nvSpPr>
          <p:cNvPr id="3" name="Content Placeholder 2"/>
          <p:cNvSpPr>
            <a:spLocks noGrp="1"/>
          </p:cNvSpPr>
          <p:nvPr>
            <p:ph idx="1"/>
          </p:nvPr>
        </p:nvSpPr>
        <p:spPr>
          <a:xfrm>
            <a:off x="228600" y="2027237"/>
            <a:ext cx="8686800" cy="4525963"/>
          </a:xfrm>
        </p:spPr>
        <p:txBody>
          <a:bodyPr>
            <a:normAutofit/>
          </a:bodyPr>
          <a:lstStyle/>
          <a:p>
            <a:r>
              <a:rPr lang="en-US" sz="2800" dirty="0" smtClean="0">
                <a:solidFill>
                  <a:schemeClr val="bg2">
                    <a:lumMod val="25000"/>
                  </a:schemeClr>
                </a:solidFill>
              </a:rPr>
              <a:t>High School Students would use our app because…</a:t>
            </a:r>
          </a:p>
          <a:p>
            <a:pPr marL="0" indent="0">
              <a:buNone/>
            </a:pPr>
            <a:endParaRPr lang="en-US" sz="2800" dirty="0" smtClean="0">
              <a:solidFill>
                <a:schemeClr val="bg2">
                  <a:lumMod val="25000"/>
                </a:schemeClr>
              </a:solidFill>
            </a:endParaRPr>
          </a:p>
          <a:p>
            <a:pPr lvl="1"/>
            <a:r>
              <a:rPr lang="en-US" sz="2400" dirty="0" smtClean="0"/>
              <a:t>College applications, build friendships, giving back, High School requirement </a:t>
            </a:r>
          </a:p>
          <a:p>
            <a:pPr lvl="1"/>
            <a:r>
              <a:rPr lang="en-US" sz="2400" dirty="0" smtClean="0"/>
              <a:t>More volunteers, trouble with accessibility, narrow opportunities down, make friends, easier access, easier to keep track of hours, group experiences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dirty="0" smtClean="0"/>
              <a:t>Our </a:t>
            </a:r>
            <a:r>
              <a:rPr lang="en-US" dirty="0" smtClean="0"/>
              <a:t>Revenue </a:t>
            </a:r>
            <a:r>
              <a:rPr lang="en-US" dirty="0" smtClean="0"/>
              <a:t>Stream</a:t>
            </a:r>
            <a:endParaRPr lang="en-US" dirty="0"/>
          </a:p>
        </p:txBody>
      </p:sp>
      <p:sp>
        <p:nvSpPr>
          <p:cNvPr id="3" name="Content Placeholder 2"/>
          <p:cNvSpPr>
            <a:spLocks noGrp="1"/>
          </p:cNvSpPr>
          <p:nvPr>
            <p:ph idx="1"/>
          </p:nvPr>
        </p:nvSpPr>
        <p:spPr>
          <a:xfrm>
            <a:off x="533400" y="2151888"/>
            <a:ext cx="8077200" cy="4325112"/>
          </a:xfrm>
        </p:spPr>
        <p:txBody>
          <a:bodyPr>
            <a:normAutofit/>
          </a:bodyPr>
          <a:lstStyle/>
          <a:p>
            <a:r>
              <a:rPr lang="en-US" dirty="0" smtClean="0"/>
              <a:t>Subscription Model Vs. Pay-Per-Volunteer Model</a:t>
            </a:r>
          </a:p>
          <a:p>
            <a:pPr>
              <a:buNone/>
            </a:pPr>
            <a:endParaRPr lang="en-US" dirty="0" smtClean="0"/>
          </a:p>
          <a:p>
            <a:r>
              <a:rPr lang="en-US" dirty="0" smtClean="0"/>
              <a:t>One Time Use Vs. Long Term Fee</a:t>
            </a:r>
          </a:p>
          <a:p>
            <a:pPr>
              <a:buNone/>
            </a:pPr>
            <a:endParaRPr lang="en-US" dirty="0" smtClean="0"/>
          </a:p>
          <a:p>
            <a:r>
              <a:rPr lang="en-US" dirty="0" smtClean="0"/>
              <a:t>Information is the value</a:t>
            </a:r>
          </a:p>
          <a:p>
            <a:pPr>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287556854"/>
              </p:ext>
            </p:extLst>
          </p:nvPr>
        </p:nvGraphicFramePr>
        <p:xfrm>
          <a:off x="76201" y="228600"/>
          <a:ext cx="8915399" cy="6296712"/>
        </p:xfrm>
        <a:graphic>
          <a:graphicData uri="http://schemas.openxmlformats.org/drawingml/2006/table">
            <a:tbl>
              <a:tblPr firstRow="1" bandRow="1">
                <a:tableStyleId>{BC89EF96-8CEA-46FF-86C4-4CE0E7609802}</a:tableStyleId>
              </a:tblPr>
              <a:tblGrid>
                <a:gridCol w="1665060"/>
                <a:gridCol w="735569"/>
                <a:gridCol w="1267930"/>
                <a:gridCol w="1360640"/>
                <a:gridCol w="1143000"/>
                <a:gridCol w="2743200"/>
              </a:tblGrid>
              <a:tr h="914399">
                <a:tc>
                  <a:txBody>
                    <a:bodyPr/>
                    <a:lstStyle/>
                    <a:p>
                      <a:pPr algn="ctr"/>
                      <a:r>
                        <a:rPr lang="en-US" dirty="0" smtClean="0"/>
                        <a:t>Features</a:t>
                      </a:r>
                      <a:endParaRPr lang="en-US" dirty="0"/>
                    </a:p>
                  </a:txBody>
                  <a:tcPr anchor="ctr"/>
                </a:tc>
                <a:tc>
                  <a:txBody>
                    <a:bodyPr/>
                    <a:lstStyle/>
                    <a:p>
                      <a:pPr algn="ctr"/>
                      <a:endParaRPr lang="en-US" dirty="0"/>
                    </a:p>
                  </a:txBody>
                  <a:tcPr anchor="ctr"/>
                </a:tc>
                <a:tc>
                  <a:txBody>
                    <a:bodyPr/>
                    <a:lstStyle/>
                    <a:p>
                      <a:pPr algn="ctr"/>
                      <a:r>
                        <a:rPr lang="en-US" dirty="0" smtClean="0"/>
                        <a:t>Volunteer</a:t>
                      </a:r>
                    </a:p>
                    <a:p>
                      <a:pPr algn="ctr"/>
                      <a:r>
                        <a:rPr lang="en-US" dirty="0" smtClean="0"/>
                        <a:t>Match</a:t>
                      </a:r>
                      <a:endParaRPr lang="en-US" dirty="0"/>
                    </a:p>
                  </a:txBody>
                  <a:tcPr anchor="ctr"/>
                </a:tc>
                <a:tc>
                  <a:txBody>
                    <a:bodyPr/>
                    <a:lstStyle/>
                    <a:p>
                      <a:pPr algn="ctr"/>
                      <a:r>
                        <a:rPr lang="en-US" dirty="0" smtClean="0"/>
                        <a:t>Reward </a:t>
                      </a:r>
                    </a:p>
                    <a:p>
                      <a:pPr algn="ctr"/>
                      <a:r>
                        <a:rPr lang="en-US" dirty="0" smtClean="0"/>
                        <a:t>Volunteers</a:t>
                      </a:r>
                      <a:endParaRPr lang="en-US" dirty="0"/>
                    </a:p>
                  </a:txBody>
                  <a:tcPr anchor="ctr"/>
                </a:tc>
                <a:tc>
                  <a:txBody>
                    <a:bodyPr/>
                    <a:lstStyle/>
                    <a:p>
                      <a:pPr algn="ctr"/>
                      <a:r>
                        <a:rPr lang="en-US" dirty="0" err="1" smtClean="0"/>
                        <a:t>Cause.it</a:t>
                      </a:r>
                      <a:endParaRPr lang="en-US" dirty="0"/>
                    </a:p>
                  </a:txBody>
                  <a:tcPr anchor="ctr"/>
                </a:tc>
                <a:tc>
                  <a:txBody>
                    <a:bodyPr/>
                    <a:lstStyle/>
                    <a:p>
                      <a:pPr algn="ctr"/>
                      <a:r>
                        <a:rPr lang="en-US" dirty="0" err="1" smtClean="0"/>
                        <a:t>VolunTeens</a:t>
                      </a:r>
                      <a:endParaRPr lang="en-US" dirty="0"/>
                    </a:p>
                  </a:txBody>
                  <a:tcPr anchor="ctr"/>
                </a:tc>
              </a:tr>
              <a:tr h="533400">
                <a:tc>
                  <a:txBody>
                    <a:bodyPr/>
                    <a:lstStyle/>
                    <a:p>
                      <a:pPr algn="ctr"/>
                      <a:r>
                        <a:rPr lang="en-US" dirty="0" smtClean="0"/>
                        <a:t>Mobile App</a:t>
                      </a:r>
                      <a:endParaRPr lang="en-US" dirty="0"/>
                    </a:p>
                  </a:txBody>
                  <a:tcPr anchor="ctr"/>
                </a:tc>
                <a:tc>
                  <a:txBody>
                    <a:bodyPr/>
                    <a:lstStyle/>
                    <a:p>
                      <a:pPr algn="ctr"/>
                      <a:r>
                        <a:rPr lang="en-US" sz="2800" dirty="0" smtClean="0">
                          <a:latin typeface="Zapf Dingbats"/>
                          <a:ea typeface="Zapf Dingbats"/>
                          <a:cs typeface="Zapf Dingbats"/>
                          <a:sym typeface="Zapf Dingbats"/>
                        </a:rPr>
                        <a:t>✓</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r>
                        <a:rPr lang="en-US" dirty="0" err="1" smtClean="0"/>
                        <a:t>ios</a:t>
                      </a:r>
                      <a:r>
                        <a:rPr lang="en-US" dirty="0" smtClean="0"/>
                        <a:t> only</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p>
                      <a:pPr algn="ctr"/>
                      <a:endParaRPr lang="en-US" dirty="0"/>
                    </a:p>
                  </a:txBody>
                  <a:tcPr anchor="ctr"/>
                </a:tc>
                <a:tc>
                  <a:txBody>
                    <a:bodyPr/>
                    <a:lstStyle/>
                    <a:p>
                      <a:pPr algn="ctr"/>
                      <a:endParaRPr lang="en-US"/>
                    </a:p>
                  </a:txBody>
                  <a:tcPr anchor="ctr"/>
                </a:tc>
              </a:tr>
              <a:tr h="533400">
                <a:tc>
                  <a:txBody>
                    <a:bodyPr/>
                    <a:lstStyle/>
                    <a:p>
                      <a:pPr algn="ctr"/>
                      <a:r>
                        <a:rPr lang="en-US" dirty="0" smtClean="0"/>
                        <a:t>Calendar</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r>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Geo Location</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dirty="0"/>
                    </a:p>
                  </a:txBody>
                  <a:tcPr anchor="ctr"/>
                </a:tc>
              </a:tr>
              <a:tr h="528873">
                <a:tc>
                  <a:txBody>
                    <a:bodyPr/>
                    <a:lstStyle/>
                    <a:p>
                      <a:pPr algn="ctr"/>
                      <a:r>
                        <a:rPr lang="en-US" dirty="0" smtClean="0"/>
                        <a:t>Public</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r>
                        <a:rPr lang="en-US" dirty="0" smtClean="0"/>
                        <a:t>Students</a:t>
                      </a:r>
                      <a:endParaRPr lang="en-US" dirty="0"/>
                    </a:p>
                  </a:txBody>
                  <a:tcPr anchor="ctr"/>
                </a:tc>
                <a:tc>
                  <a:txBody>
                    <a:bodyPr/>
                    <a:lstStyle/>
                    <a:p>
                      <a:pPr algn="ctr"/>
                      <a:r>
                        <a:rPr lang="en-US" dirty="0" smtClean="0"/>
                        <a:t>Palm</a:t>
                      </a:r>
                      <a:r>
                        <a:rPr lang="en-US" baseline="0" dirty="0" smtClean="0"/>
                        <a:t> Beach &amp; Broward Counties (FL)</a:t>
                      </a:r>
                      <a:endParaRPr lang="en-US" dirty="0"/>
                    </a:p>
                  </a:txBody>
                  <a:tcPr anchor="ctr"/>
                </a:tc>
              </a:tr>
              <a:tr h="461727">
                <a:tc>
                  <a:txBody>
                    <a:bodyPr/>
                    <a:lstStyle/>
                    <a:p>
                      <a:pPr algn="ctr"/>
                      <a:r>
                        <a:rPr lang="en-US" dirty="0" smtClean="0"/>
                        <a:t>Profiling</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r>
              <a:tr h="542454">
                <a:tc>
                  <a:txBody>
                    <a:bodyPr/>
                    <a:lstStyle/>
                    <a:p>
                      <a:pPr algn="ctr"/>
                      <a:r>
                        <a:rPr lang="en-US" dirty="0" smtClean="0"/>
                        <a:t>Map</a:t>
                      </a:r>
                      <a:r>
                        <a:rPr lang="en-US" baseline="0" dirty="0" smtClean="0"/>
                        <a:t> View</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dirty="0"/>
                    </a:p>
                  </a:txBody>
                  <a:tcPr anchor="ctr"/>
                </a:tc>
              </a:tr>
              <a:tr h="533400">
                <a:tc>
                  <a:txBody>
                    <a:bodyPr/>
                    <a:lstStyle/>
                    <a:p>
                      <a:pPr algn="ctr"/>
                      <a:r>
                        <a:rPr lang="en-US" dirty="0" smtClean="0"/>
                        <a:t>Social Aspect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r>
              <a:tr h="613990">
                <a:tc>
                  <a:txBody>
                    <a:bodyPr/>
                    <a:lstStyle/>
                    <a:p>
                      <a:pPr algn="ctr"/>
                      <a:r>
                        <a:rPr lang="en-US" dirty="0" err="1" smtClean="0"/>
                        <a:t>Gamification</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latin typeface="Zapf Dingbats"/>
                          <a:ea typeface="Zapf Dingbats"/>
                          <a:cs typeface="Zapf Dingbats"/>
                          <a:sym typeface="Zapf Dingbats"/>
                        </a:rPr>
                        <a:t>✓</a:t>
                      </a:r>
                      <a:endParaRPr lang="en-US" sz="2800" dirty="0" smtClean="0"/>
                    </a:p>
                  </a:txBody>
                  <a:tcPr anchor="ctr"/>
                </a:tc>
                <a:tc>
                  <a:txBody>
                    <a:bodyPr/>
                    <a:lstStyle/>
                    <a:p>
                      <a:pPr algn="ctr"/>
                      <a:endParaRPr 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a:p>
                  </a:txBody>
                  <a:tcPr anchor="ctr"/>
                </a:tc>
                <a:tc>
                  <a:txBody>
                    <a:bodyPr/>
                    <a:lstStyle/>
                    <a:p>
                      <a:pPr algn="ctr"/>
                      <a:endParaRPr lang="en-US" dirty="0"/>
                    </a:p>
                  </a:txBody>
                  <a:tcPr anchor="ctr"/>
                </a:tc>
              </a:tr>
              <a:tr h="613990">
                <a:tc>
                  <a:txBody>
                    <a:bodyPr/>
                    <a:lstStyle/>
                    <a:p>
                      <a:pPr algn="ctr"/>
                      <a:r>
                        <a:rPr lang="en-US" dirty="0" smtClean="0"/>
                        <a:t>Reviews</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dirty="0" smtClean="0"/>
                    </a:p>
                  </a:txBody>
                  <a:tcPr anchor="ctr"/>
                </a:tc>
                <a:tc>
                  <a:txBody>
                    <a:bodyPr/>
                    <a:lstStyle/>
                    <a:p>
                      <a:pPr algn="ctr"/>
                      <a:endParaRPr lang="en-US"/>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a:p>
                  </a:txBody>
                  <a:tcPr anchor="ctr"/>
                </a:tc>
                <a:tc>
                  <a:txBody>
                    <a:bodyPr/>
                    <a:lstStyle/>
                    <a:p>
                      <a:pPr algn="ctr"/>
                      <a:endParaRPr lang="en-US" dirty="0"/>
                    </a:p>
                  </a:txBody>
                  <a:tcPr anchor="ctr"/>
                </a:tc>
              </a:tr>
            </a:tbl>
          </a:graphicData>
        </a:graphic>
      </p:graphicFrame>
      <p:pic>
        <p:nvPicPr>
          <p:cNvPr id="9" name="Picture 8" descr="volunteerBuddyS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04800"/>
            <a:ext cx="914400" cy="914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appy-person-computer.png"/>
          <p:cNvPicPr>
            <a:picLocks noChangeAspect="1"/>
          </p:cNvPicPr>
          <p:nvPr/>
        </p:nvPicPr>
        <p:blipFill rotWithShape="1">
          <a:blip r:embed="rId3">
            <a:extLst>
              <a:ext uri="{28A0092B-C50C-407E-A947-70E740481C1C}">
                <a14:useLocalDpi xmlns:a14="http://schemas.microsoft.com/office/drawing/2010/main" val="0"/>
              </a:ext>
            </a:extLst>
          </a:blip>
          <a:srcRect t="30500" b="8167"/>
          <a:stretch/>
        </p:blipFill>
        <p:spPr>
          <a:xfrm>
            <a:off x="9144000" y="304800"/>
            <a:ext cx="3851414" cy="2362200"/>
          </a:xfrm>
          <a:prstGeom prst="rect">
            <a:avLst/>
          </a:prstGeom>
        </p:spPr>
      </p:pic>
      <p:sp>
        <p:nvSpPr>
          <p:cNvPr id="18" name="TextBox 17"/>
          <p:cNvSpPr txBox="1"/>
          <p:nvPr/>
        </p:nvSpPr>
        <p:spPr>
          <a:xfrm>
            <a:off x="1393381" y="6183868"/>
            <a:ext cx="1339166" cy="369332"/>
          </a:xfrm>
          <a:prstGeom prst="rect">
            <a:avLst/>
          </a:prstGeom>
          <a:noFill/>
        </p:spPr>
        <p:txBody>
          <a:bodyPr wrap="none" rtlCol="0">
            <a:spAutoFit/>
          </a:bodyPr>
          <a:lstStyle/>
          <a:p>
            <a:r>
              <a:rPr lang="en-US" dirty="0" smtClean="0">
                <a:solidFill>
                  <a:schemeClr val="accent6">
                    <a:lumMod val="75000"/>
                  </a:schemeClr>
                </a:solidFill>
              </a:rPr>
              <a:t>Volunteers</a:t>
            </a:r>
            <a:endParaRPr lang="en-US" dirty="0">
              <a:solidFill>
                <a:schemeClr val="accent6">
                  <a:lumMod val="75000"/>
                </a:schemeClr>
              </a:solidFill>
            </a:endParaRPr>
          </a:p>
        </p:txBody>
      </p:sp>
      <p:sp>
        <p:nvSpPr>
          <p:cNvPr id="19" name="TextBox 18"/>
          <p:cNvSpPr txBox="1"/>
          <p:nvPr/>
        </p:nvSpPr>
        <p:spPr>
          <a:xfrm>
            <a:off x="5750964" y="6172200"/>
            <a:ext cx="1716636" cy="369332"/>
          </a:xfrm>
          <a:prstGeom prst="rect">
            <a:avLst/>
          </a:prstGeom>
          <a:noFill/>
        </p:spPr>
        <p:txBody>
          <a:bodyPr wrap="none" rtlCol="0">
            <a:spAutoFit/>
          </a:bodyPr>
          <a:lstStyle/>
          <a:p>
            <a:r>
              <a:rPr lang="en-US" dirty="0" smtClean="0">
                <a:solidFill>
                  <a:schemeClr val="accent6">
                    <a:lumMod val="75000"/>
                  </a:schemeClr>
                </a:solidFill>
              </a:rPr>
              <a:t>Organizations</a:t>
            </a:r>
            <a:endParaRPr lang="en-US" dirty="0">
              <a:solidFill>
                <a:schemeClr val="accent6">
                  <a:lumMod val="75000"/>
                </a:schemeClr>
              </a:solidFill>
            </a:endParaRPr>
          </a:p>
        </p:txBody>
      </p:sp>
      <p:pic>
        <p:nvPicPr>
          <p:cNvPr id="3" name="Picture 2" descr="Stick Man Goodness Gracious!.gif"/>
          <p:cNvPicPr>
            <a:picLocks noChangeAspect="1"/>
          </p:cNvPicPr>
          <p:nvPr/>
        </p:nvPicPr>
        <p:blipFill>
          <a:blip r:embed="rId4">
            <a:extLst>
              <a:ext uri="{BEBA8EAE-BF5A-486C-A8C5-ECC9F3942E4B}">
                <a14:imgProps xmlns:a14="http://schemas.microsoft.com/office/drawing/2010/main">
                  <a14:imgLayer r:embed="rId5">
                    <a14:imgEffect>
                      <a14:backgroundRemoval t="713" b="100000" l="0" r="100000">
                        <a14:foregroundMark x1="51228" y1="24228" x2="51228" y2="24228"/>
                        <a14:foregroundMark x1="90175" y1="27316" x2="90175" y2="27316"/>
                        <a14:foregroundMark x1="83509" y1="11401" x2="83509" y2="11401"/>
                        <a14:foregroundMark x1="65263" y1="7363" x2="65263" y2="7363"/>
                      </a14:backgroundRemoval>
                    </a14:imgEffect>
                  </a14:imgLayer>
                </a14:imgProps>
              </a:ext>
              <a:ext uri="{28A0092B-C50C-407E-A947-70E740481C1C}">
                <a14:useLocalDpi xmlns:a14="http://schemas.microsoft.com/office/drawing/2010/main" val="0"/>
              </a:ext>
            </a:extLst>
          </a:blip>
          <a:stretch>
            <a:fillRect/>
          </a:stretch>
        </p:blipFill>
        <p:spPr>
          <a:xfrm flipH="1">
            <a:off x="228600" y="1205421"/>
            <a:ext cx="1295400" cy="2528379"/>
          </a:xfrm>
          <a:prstGeom prst="rect">
            <a:avLst/>
          </a:prstGeom>
        </p:spPr>
      </p:pic>
      <p:pic>
        <p:nvPicPr>
          <p:cNvPr id="4" name="Picture 3" descr="Stickman Elated.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822592" y="2667000"/>
            <a:ext cx="3444608" cy="3657600"/>
          </a:xfrm>
          <a:prstGeom prst="rect">
            <a:avLst/>
          </a:prstGeom>
        </p:spPr>
      </p:pic>
      <p:pic>
        <p:nvPicPr>
          <p:cNvPr id="16" name="Picture 15" descr="Stick Man Goodness Gracious!.gif"/>
          <p:cNvPicPr>
            <a:picLocks noChangeAspect="1"/>
          </p:cNvPicPr>
          <p:nvPr/>
        </p:nvPicPr>
        <p:blipFill>
          <a:blip r:embed="rId4">
            <a:extLst>
              <a:ext uri="{BEBA8EAE-BF5A-486C-A8C5-ECC9F3942E4B}">
                <a14:imgProps xmlns:a14="http://schemas.microsoft.com/office/drawing/2010/main">
                  <a14:imgLayer r:embed="rId7">
                    <a14:imgEffect>
                      <a14:backgroundRemoval t="713" b="100000" l="0" r="100000">
                        <a14:foregroundMark x1="51228" y1="24228" x2="51228" y2="24228"/>
                        <a14:foregroundMark x1="90175" y1="27316" x2="90175" y2="27316"/>
                        <a14:foregroundMark x1="83509" y1="11401" x2="83509" y2="11401"/>
                        <a14:foregroundMark x1="65263" y1="7363" x2="65263" y2="7363"/>
                      </a14:backgroundRemoval>
                    </a14:imgEffect>
                  </a14:imgLayer>
                </a14:imgProps>
              </a:ext>
              <a:ext uri="{28A0092B-C50C-407E-A947-70E740481C1C}">
                <a14:useLocalDpi xmlns:a14="http://schemas.microsoft.com/office/drawing/2010/main" val="0"/>
              </a:ext>
            </a:extLst>
          </a:blip>
          <a:stretch>
            <a:fillRect/>
          </a:stretch>
        </p:blipFill>
        <p:spPr>
          <a:xfrm flipH="1">
            <a:off x="1143000" y="533400"/>
            <a:ext cx="1143000" cy="2230923"/>
          </a:xfrm>
          <a:prstGeom prst="rect">
            <a:avLst/>
          </a:prstGeom>
        </p:spPr>
      </p:pic>
      <p:pic>
        <p:nvPicPr>
          <p:cNvPr id="20" name="Picture 19" descr="Stick Man Goodness Gracious!.gif"/>
          <p:cNvPicPr>
            <a:picLocks noChangeAspect="1"/>
          </p:cNvPicPr>
          <p:nvPr/>
        </p:nvPicPr>
        <p:blipFill>
          <a:blip r:embed="rId4">
            <a:extLst>
              <a:ext uri="{BEBA8EAE-BF5A-486C-A8C5-ECC9F3942E4B}">
                <a14:imgProps xmlns:a14="http://schemas.microsoft.com/office/drawing/2010/main">
                  <a14:imgLayer r:embed="rId7">
                    <a14:imgEffect>
                      <a14:backgroundRemoval t="713" b="100000" l="0" r="100000">
                        <a14:foregroundMark x1="51228" y1="24228" x2="51228" y2="24228"/>
                        <a14:foregroundMark x1="90175" y1="27316" x2="90175" y2="27316"/>
                        <a14:foregroundMark x1="83509" y1="11401" x2="83509" y2="11401"/>
                        <a14:foregroundMark x1="65263" y1="7363" x2="65263" y2="7363"/>
                      </a14:backgroundRemoval>
                    </a14:imgEffect>
                  </a14:imgLayer>
                </a14:imgProps>
              </a:ext>
              <a:ext uri="{28A0092B-C50C-407E-A947-70E740481C1C}">
                <a14:useLocalDpi xmlns:a14="http://schemas.microsoft.com/office/drawing/2010/main" val="0"/>
              </a:ext>
            </a:extLst>
          </a:blip>
          <a:stretch>
            <a:fillRect/>
          </a:stretch>
        </p:blipFill>
        <p:spPr>
          <a:xfrm flipH="1">
            <a:off x="1857819" y="0"/>
            <a:ext cx="1037781" cy="2025555"/>
          </a:xfrm>
          <a:prstGeom prst="rect">
            <a:avLst/>
          </a:prstGeom>
        </p:spPr>
      </p:pic>
      <p:pic>
        <p:nvPicPr>
          <p:cNvPr id="11" name="Picture 10" descr="found-volunteer.png"/>
          <p:cNvPicPr>
            <a:picLocks noChangeAspect="1"/>
          </p:cNvPicPr>
          <p:nvPr/>
        </p:nvPicPr>
        <p:blipFill rotWithShape="1">
          <a:blip r:embed="rId8">
            <a:extLst>
              <a:ext uri="{28A0092B-C50C-407E-A947-70E740481C1C}">
                <a14:useLocalDpi xmlns:a14="http://schemas.microsoft.com/office/drawing/2010/main" val="0"/>
              </a:ext>
            </a:extLst>
          </a:blip>
          <a:srcRect t="22373" b="12500"/>
          <a:stretch/>
        </p:blipFill>
        <p:spPr>
          <a:xfrm>
            <a:off x="5470442" y="1524000"/>
            <a:ext cx="3444958" cy="2243594"/>
          </a:xfrm>
          <a:prstGeom prst="rect">
            <a:avLst/>
          </a:prstGeom>
        </p:spPr>
      </p:pic>
      <p:pic>
        <p:nvPicPr>
          <p:cNvPr id="21" name="Picture 20" descr="stock-photo-one-caucasian-business-man-computer-computing-happy-portrait-silhouette-in-studio-isolated-on-white-87973573.png"/>
          <p:cNvPicPr>
            <a:picLocks noChangeAspect="1"/>
          </p:cNvPicPr>
          <p:nvPr/>
        </p:nvPicPr>
        <p:blipFill rotWithShape="1">
          <a:blip r:embed="rId9">
            <a:extLst>
              <a:ext uri="{28A0092B-C50C-407E-A947-70E740481C1C}">
                <a14:useLocalDpi xmlns:a14="http://schemas.microsoft.com/office/drawing/2010/main" val="0"/>
              </a:ext>
            </a:extLst>
          </a:blip>
          <a:srcRect t="21307" b="11022"/>
          <a:stretch/>
        </p:blipFill>
        <p:spPr>
          <a:xfrm>
            <a:off x="5181600" y="3688960"/>
            <a:ext cx="3429000" cy="2320423"/>
          </a:xfrm>
          <a:prstGeom prst="rect">
            <a:avLst/>
          </a:prstGeom>
        </p:spPr>
      </p:pic>
      <p:pic>
        <p:nvPicPr>
          <p:cNvPr id="12" name="Picture 11" descr="VolunteerBuddy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19400" y="127000"/>
            <a:ext cx="3759200" cy="3759200"/>
          </a:xfrm>
          <a:prstGeom prst="rect">
            <a:avLst/>
          </a:prstGeom>
        </p:spPr>
      </p:pic>
    </p:spTree>
    <p:extLst>
      <p:ext uri="{BB962C8B-B14F-4D97-AF65-F5344CB8AC3E}">
        <p14:creationId xmlns:p14="http://schemas.microsoft.com/office/powerpoint/2010/main" val="12456718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41934_162088947288378_865081238_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30" y="510203"/>
            <a:ext cx="8647070" cy="5966797"/>
          </a:xfrm>
          <a:prstGeom prst="rect">
            <a:avLst/>
          </a:prstGeom>
        </p:spPr>
      </p:pic>
    </p:spTree>
    <p:extLst>
      <p:ext uri="{BB962C8B-B14F-4D97-AF65-F5344CB8AC3E}">
        <p14:creationId xmlns:p14="http://schemas.microsoft.com/office/powerpoint/2010/main" val="21174891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wn Arrow 6"/>
          <p:cNvSpPr/>
          <p:nvPr/>
        </p:nvSpPr>
        <p:spPr>
          <a:xfrm flipH="1">
            <a:off x="304800" y="1752600"/>
            <a:ext cx="609600" cy="4953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04800" y="914400"/>
            <a:ext cx="5638800" cy="523220"/>
          </a:xfrm>
          <a:prstGeom prst="rect">
            <a:avLst/>
          </a:prstGeom>
          <a:noFill/>
        </p:spPr>
        <p:txBody>
          <a:bodyPr wrap="square" rtlCol="0">
            <a:spAutoFit/>
          </a:bodyPr>
          <a:lstStyle/>
          <a:p>
            <a:r>
              <a:rPr lang="en-US" sz="2800" b="1" dirty="0" smtClean="0"/>
              <a:t>Projected Five-year Timeline</a:t>
            </a:r>
            <a:endParaRPr lang="en-US" sz="2800" b="1" dirty="0"/>
          </a:p>
        </p:txBody>
      </p:sp>
      <p:cxnSp>
        <p:nvCxnSpPr>
          <p:cNvPr id="11" name="Straight Connector 10"/>
          <p:cNvCxnSpPr/>
          <p:nvPr/>
        </p:nvCxnSpPr>
        <p:spPr>
          <a:xfrm>
            <a:off x="914400" y="2592388"/>
            <a:ext cx="800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14400" y="3581400"/>
            <a:ext cx="800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914400" y="4573588"/>
            <a:ext cx="800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914400" y="5791200"/>
            <a:ext cx="80010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43000" y="1872734"/>
            <a:ext cx="914400" cy="400110"/>
          </a:xfrm>
          <a:prstGeom prst="rect">
            <a:avLst/>
          </a:prstGeom>
          <a:noFill/>
        </p:spPr>
        <p:txBody>
          <a:bodyPr wrap="square" rtlCol="0">
            <a:spAutoFit/>
          </a:bodyPr>
          <a:lstStyle/>
          <a:p>
            <a:r>
              <a:rPr lang="en-US" sz="2000" b="1" dirty="0" smtClean="0"/>
              <a:t>2013</a:t>
            </a:r>
            <a:endParaRPr lang="en-US" sz="2000" b="1" dirty="0"/>
          </a:p>
        </p:txBody>
      </p:sp>
      <p:sp>
        <p:nvSpPr>
          <p:cNvPr id="16" name="TextBox 15"/>
          <p:cNvSpPr txBox="1"/>
          <p:nvPr/>
        </p:nvSpPr>
        <p:spPr>
          <a:xfrm>
            <a:off x="1066800" y="6096000"/>
            <a:ext cx="990600" cy="400110"/>
          </a:xfrm>
          <a:prstGeom prst="rect">
            <a:avLst/>
          </a:prstGeom>
          <a:noFill/>
        </p:spPr>
        <p:txBody>
          <a:bodyPr wrap="square" rtlCol="0">
            <a:spAutoFit/>
          </a:bodyPr>
          <a:lstStyle/>
          <a:p>
            <a:r>
              <a:rPr lang="en-US" sz="2000" b="1" dirty="0" smtClean="0"/>
              <a:t>2017</a:t>
            </a:r>
            <a:endParaRPr lang="en-US" sz="2000" b="1" dirty="0"/>
          </a:p>
        </p:txBody>
      </p:sp>
      <p:sp>
        <p:nvSpPr>
          <p:cNvPr id="17" name="TextBox 16"/>
          <p:cNvSpPr txBox="1"/>
          <p:nvPr/>
        </p:nvSpPr>
        <p:spPr>
          <a:xfrm>
            <a:off x="1066800" y="5105400"/>
            <a:ext cx="990600" cy="400110"/>
          </a:xfrm>
          <a:prstGeom prst="rect">
            <a:avLst/>
          </a:prstGeom>
          <a:noFill/>
        </p:spPr>
        <p:txBody>
          <a:bodyPr wrap="square" rtlCol="0">
            <a:spAutoFit/>
          </a:bodyPr>
          <a:lstStyle/>
          <a:p>
            <a:r>
              <a:rPr lang="en-US" sz="2000" b="1" dirty="0" smtClean="0"/>
              <a:t>2016</a:t>
            </a:r>
            <a:endParaRPr lang="en-US" sz="2000" b="1" dirty="0"/>
          </a:p>
        </p:txBody>
      </p:sp>
      <p:sp>
        <p:nvSpPr>
          <p:cNvPr id="18" name="TextBox 17"/>
          <p:cNvSpPr txBox="1"/>
          <p:nvPr/>
        </p:nvSpPr>
        <p:spPr>
          <a:xfrm>
            <a:off x="1066800" y="3962400"/>
            <a:ext cx="990600" cy="400110"/>
          </a:xfrm>
          <a:prstGeom prst="rect">
            <a:avLst/>
          </a:prstGeom>
          <a:noFill/>
        </p:spPr>
        <p:txBody>
          <a:bodyPr wrap="square" rtlCol="0">
            <a:spAutoFit/>
          </a:bodyPr>
          <a:lstStyle/>
          <a:p>
            <a:r>
              <a:rPr lang="en-US" sz="2000" b="1" dirty="0" smtClean="0"/>
              <a:t>2015</a:t>
            </a:r>
            <a:endParaRPr lang="en-US" sz="2000" b="1" dirty="0"/>
          </a:p>
        </p:txBody>
      </p:sp>
      <p:sp>
        <p:nvSpPr>
          <p:cNvPr id="19" name="TextBox 18"/>
          <p:cNvSpPr txBox="1"/>
          <p:nvPr/>
        </p:nvSpPr>
        <p:spPr>
          <a:xfrm>
            <a:off x="1066800" y="2916198"/>
            <a:ext cx="990600" cy="400110"/>
          </a:xfrm>
          <a:prstGeom prst="rect">
            <a:avLst/>
          </a:prstGeom>
          <a:noFill/>
        </p:spPr>
        <p:txBody>
          <a:bodyPr wrap="square" rtlCol="0">
            <a:spAutoFit/>
          </a:bodyPr>
          <a:lstStyle/>
          <a:p>
            <a:r>
              <a:rPr lang="en-US" sz="2000" b="1" dirty="0" smtClean="0"/>
              <a:t>2014</a:t>
            </a:r>
            <a:endParaRPr lang="en-US" sz="2000" b="1" dirty="0"/>
          </a:p>
        </p:txBody>
      </p:sp>
      <p:sp>
        <p:nvSpPr>
          <p:cNvPr id="20" name="TextBox 19"/>
          <p:cNvSpPr txBox="1"/>
          <p:nvPr/>
        </p:nvSpPr>
        <p:spPr>
          <a:xfrm>
            <a:off x="2362200" y="1872734"/>
            <a:ext cx="5791200" cy="369332"/>
          </a:xfrm>
          <a:prstGeom prst="rect">
            <a:avLst/>
          </a:prstGeom>
          <a:noFill/>
        </p:spPr>
        <p:txBody>
          <a:bodyPr wrap="square" rtlCol="0">
            <a:spAutoFit/>
          </a:bodyPr>
          <a:lstStyle/>
          <a:p>
            <a:r>
              <a:rPr lang="en-US" b="1" dirty="0" smtClean="0">
                <a:solidFill>
                  <a:srgbClr val="C91C2A"/>
                </a:solidFill>
              </a:rPr>
              <a:t>Launch Volunteer Buddy in Ann Arbor</a:t>
            </a:r>
            <a:endParaRPr lang="en-US" b="1" dirty="0">
              <a:solidFill>
                <a:srgbClr val="C91C2A"/>
              </a:solidFill>
            </a:endParaRPr>
          </a:p>
        </p:txBody>
      </p:sp>
      <p:sp>
        <p:nvSpPr>
          <p:cNvPr id="21" name="TextBox 20"/>
          <p:cNvSpPr txBox="1"/>
          <p:nvPr/>
        </p:nvSpPr>
        <p:spPr>
          <a:xfrm>
            <a:off x="2362200" y="2916198"/>
            <a:ext cx="5791200" cy="646331"/>
          </a:xfrm>
          <a:prstGeom prst="rect">
            <a:avLst/>
          </a:prstGeom>
          <a:noFill/>
        </p:spPr>
        <p:txBody>
          <a:bodyPr wrap="square" rtlCol="0">
            <a:spAutoFit/>
          </a:bodyPr>
          <a:lstStyle/>
          <a:p>
            <a:r>
              <a:rPr lang="en-US" b="1" dirty="0" smtClean="0">
                <a:solidFill>
                  <a:srgbClr val="C91C2A"/>
                </a:solidFill>
              </a:rPr>
              <a:t>Expand to rest of Michigan and various festivals across the nation, SXSW </a:t>
            </a:r>
            <a:endParaRPr lang="en-US" b="1" dirty="0">
              <a:solidFill>
                <a:srgbClr val="C91C2A"/>
              </a:solidFill>
            </a:endParaRPr>
          </a:p>
        </p:txBody>
      </p:sp>
      <p:sp>
        <p:nvSpPr>
          <p:cNvPr id="22" name="TextBox 21"/>
          <p:cNvSpPr txBox="1"/>
          <p:nvPr/>
        </p:nvSpPr>
        <p:spPr>
          <a:xfrm>
            <a:off x="2362200" y="3927257"/>
            <a:ext cx="5791200" cy="646331"/>
          </a:xfrm>
          <a:prstGeom prst="rect">
            <a:avLst/>
          </a:prstGeom>
          <a:noFill/>
        </p:spPr>
        <p:txBody>
          <a:bodyPr wrap="square" rtlCol="0">
            <a:spAutoFit/>
          </a:bodyPr>
          <a:lstStyle/>
          <a:p>
            <a:r>
              <a:rPr lang="en-US" b="1" dirty="0" smtClean="0">
                <a:solidFill>
                  <a:srgbClr val="C91C2A"/>
                </a:solidFill>
              </a:rPr>
              <a:t>Expand across nation, making VB the standard in high schools and non-profit organizations</a:t>
            </a:r>
            <a:endParaRPr lang="en-US" b="1" dirty="0">
              <a:solidFill>
                <a:srgbClr val="C91C2A"/>
              </a:solidFill>
            </a:endParaRPr>
          </a:p>
        </p:txBody>
      </p:sp>
      <p:sp>
        <p:nvSpPr>
          <p:cNvPr id="23" name="TextBox 22"/>
          <p:cNvSpPr txBox="1"/>
          <p:nvPr/>
        </p:nvSpPr>
        <p:spPr>
          <a:xfrm>
            <a:off x="2362200" y="5105400"/>
            <a:ext cx="5791200" cy="369332"/>
          </a:xfrm>
          <a:prstGeom prst="rect">
            <a:avLst/>
          </a:prstGeom>
          <a:noFill/>
        </p:spPr>
        <p:txBody>
          <a:bodyPr wrap="square" rtlCol="0">
            <a:spAutoFit/>
          </a:bodyPr>
          <a:lstStyle/>
          <a:p>
            <a:r>
              <a:rPr lang="en-US" b="1" dirty="0" smtClean="0">
                <a:solidFill>
                  <a:srgbClr val="C91C2A"/>
                </a:solidFill>
              </a:rPr>
              <a:t>Expand to more festivals</a:t>
            </a:r>
            <a:endParaRPr lang="en-US" b="1" dirty="0">
              <a:solidFill>
                <a:srgbClr val="C91C2A"/>
              </a:solidFill>
            </a:endParaRPr>
          </a:p>
        </p:txBody>
      </p:sp>
      <p:sp>
        <p:nvSpPr>
          <p:cNvPr id="24" name="TextBox 23"/>
          <p:cNvSpPr txBox="1"/>
          <p:nvPr/>
        </p:nvSpPr>
        <p:spPr>
          <a:xfrm>
            <a:off x="2362200" y="6126778"/>
            <a:ext cx="5791200" cy="369332"/>
          </a:xfrm>
          <a:prstGeom prst="rect">
            <a:avLst/>
          </a:prstGeom>
          <a:noFill/>
        </p:spPr>
        <p:txBody>
          <a:bodyPr wrap="square" rtlCol="0">
            <a:spAutoFit/>
          </a:bodyPr>
          <a:lstStyle/>
          <a:p>
            <a:r>
              <a:rPr lang="en-US" b="1" dirty="0" smtClean="0">
                <a:solidFill>
                  <a:srgbClr val="C91C2A"/>
                </a:solidFill>
              </a:rPr>
              <a:t>Cash-flow Positive</a:t>
            </a:r>
            <a:endParaRPr lang="en-US" b="1" dirty="0">
              <a:solidFill>
                <a:srgbClr val="C91C2A"/>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dirty="0" smtClean="0"/>
              <a:t>Problem</a:t>
            </a:r>
            <a:endParaRPr lang="en-US" dirty="0"/>
          </a:p>
        </p:txBody>
      </p:sp>
      <p:pic>
        <p:nvPicPr>
          <p:cNvPr id="8" name="Picture 7" descr="13255293768s6574.png"/>
          <p:cNvPicPr>
            <a:picLocks noChangeAspect="1"/>
          </p:cNvPicPr>
          <p:nvPr/>
        </p:nvPicPr>
        <p:blipFill rotWithShape="1">
          <a:blip r:embed="rId3">
            <a:extLst>
              <a:ext uri="{28A0092B-C50C-407E-A947-70E740481C1C}">
                <a14:useLocalDpi xmlns:a14="http://schemas.microsoft.com/office/drawing/2010/main" val="0"/>
              </a:ext>
            </a:extLst>
          </a:blip>
          <a:srcRect t="24359" b="12820"/>
          <a:stretch/>
        </p:blipFill>
        <p:spPr>
          <a:xfrm>
            <a:off x="4648200" y="1638300"/>
            <a:ext cx="2971800" cy="1866900"/>
          </a:xfrm>
          <a:prstGeom prst="rect">
            <a:avLst/>
          </a:prstGeom>
        </p:spPr>
      </p:pic>
      <p:pic>
        <p:nvPicPr>
          <p:cNvPr id="9" name="Picture 8" descr="13255294812W0Yet.png"/>
          <p:cNvPicPr>
            <a:picLocks noChangeAspect="1"/>
          </p:cNvPicPr>
          <p:nvPr/>
        </p:nvPicPr>
        <p:blipFill rotWithShape="1">
          <a:blip r:embed="rId4">
            <a:extLst>
              <a:ext uri="{28A0092B-C50C-407E-A947-70E740481C1C}">
                <a14:useLocalDpi xmlns:a14="http://schemas.microsoft.com/office/drawing/2010/main" val="0"/>
              </a:ext>
            </a:extLst>
          </a:blip>
          <a:srcRect t="14344" b="11733"/>
          <a:stretch/>
        </p:blipFill>
        <p:spPr>
          <a:xfrm>
            <a:off x="5105400" y="3581400"/>
            <a:ext cx="3124200" cy="2309502"/>
          </a:xfrm>
          <a:prstGeom prst="rect">
            <a:avLst/>
          </a:prstGeom>
        </p:spPr>
      </p:pic>
      <p:pic>
        <p:nvPicPr>
          <p:cNvPr id="10" name="Picture 9" descr="question_clipa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114" y="1828800"/>
            <a:ext cx="761048" cy="1850572"/>
          </a:xfrm>
          <a:prstGeom prst="rect">
            <a:avLst/>
          </a:prstGeom>
        </p:spPr>
      </p:pic>
      <p:pic>
        <p:nvPicPr>
          <p:cNvPr id="14" name="Picture 13" descr="question_clipa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676" y="1755844"/>
            <a:ext cx="569150" cy="1383952"/>
          </a:xfrm>
          <a:prstGeom prst="rect">
            <a:avLst/>
          </a:prstGeom>
        </p:spPr>
      </p:pic>
      <p:pic>
        <p:nvPicPr>
          <p:cNvPr id="15" name="Picture 14" descr="question_clipa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7826" y="1636486"/>
            <a:ext cx="475138" cy="1155352"/>
          </a:xfrm>
          <a:prstGeom prst="rect">
            <a:avLst/>
          </a:prstGeom>
        </p:spPr>
      </p:pic>
      <p:pic>
        <p:nvPicPr>
          <p:cNvPr id="5" name="Picture 4" descr="question_clipa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1" y="2057400"/>
            <a:ext cx="1676399" cy="4076351"/>
          </a:xfrm>
          <a:prstGeom prst="rect">
            <a:avLst/>
          </a:prstGeom>
        </p:spPr>
      </p:pic>
      <p:cxnSp>
        <p:nvCxnSpPr>
          <p:cNvPr id="17" name="Straight Connector 16"/>
          <p:cNvCxnSpPr/>
          <p:nvPr/>
        </p:nvCxnSpPr>
        <p:spPr>
          <a:xfrm>
            <a:off x="4495800" y="2058267"/>
            <a:ext cx="0" cy="4125601"/>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393381" y="6183868"/>
            <a:ext cx="1339166" cy="369332"/>
          </a:xfrm>
          <a:prstGeom prst="rect">
            <a:avLst/>
          </a:prstGeom>
          <a:noFill/>
        </p:spPr>
        <p:txBody>
          <a:bodyPr wrap="none" rtlCol="0">
            <a:spAutoFit/>
          </a:bodyPr>
          <a:lstStyle/>
          <a:p>
            <a:r>
              <a:rPr lang="en-US" dirty="0" smtClean="0">
                <a:solidFill>
                  <a:schemeClr val="accent6">
                    <a:lumMod val="75000"/>
                  </a:schemeClr>
                </a:solidFill>
              </a:rPr>
              <a:t>Volunteers</a:t>
            </a:r>
            <a:endParaRPr lang="en-US" dirty="0">
              <a:solidFill>
                <a:schemeClr val="accent6">
                  <a:lumMod val="75000"/>
                </a:schemeClr>
              </a:solidFill>
            </a:endParaRPr>
          </a:p>
        </p:txBody>
      </p:sp>
      <p:sp>
        <p:nvSpPr>
          <p:cNvPr id="19" name="TextBox 18"/>
          <p:cNvSpPr txBox="1"/>
          <p:nvPr/>
        </p:nvSpPr>
        <p:spPr>
          <a:xfrm>
            <a:off x="5750964" y="6172200"/>
            <a:ext cx="1716636" cy="369332"/>
          </a:xfrm>
          <a:prstGeom prst="rect">
            <a:avLst/>
          </a:prstGeom>
          <a:noFill/>
        </p:spPr>
        <p:txBody>
          <a:bodyPr wrap="none" rtlCol="0">
            <a:spAutoFit/>
          </a:bodyPr>
          <a:lstStyle/>
          <a:p>
            <a:r>
              <a:rPr lang="en-US" dirty="0" smtClean="0">
                <a:solidFill>
                  <a:schemeClr val="accent6">
                    <a:lumMod val="75000"/>
                  </a:schemeClr>
                </a:solidFill>
              </a:rPr>
              <a:t>Organizations</a:t>
            </a:r>
            <a:endParaRPr lang="en-US" dirty="0">
              <a:solidFill>
                <a:schemeClr val="accent6">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127999" y="-10033000"/>
            <a:ext cx="9144000" cy="9692640"/>
          </a:xfrm>
          <a:prstGeom prst="rect">
            <a:avLst/>
          </a:prstGeom>
        </p:spPr>
      </p:pic>
      <p:pic>
        <p:nvPicPr>
          <p:cNvPr id="9" name="Picture 8"/>
          <p:cNvPicPr>
            <a:picLocks noChangeAspect="1"/>
          </p:cNvPicPr>
          <p:nvPr/>
        </p:nvPicPr>
        <p:blipFill>
          <a:blip r:embed="rId2"/>
          <a:stretch>
            <a:fillRect/>
          </a:stretch>
        </p:blipFill>
        <p:spPr>
          <a:xfrm>
            <a:off x="-8127999" y="-10033000"/>
            <a:ext cx="8626415" cy="9144000"/>
          </a:xfrm>
          <a:prstGeom prst="rect">
            <a:avLst/>
          </a:prstGeom>
        </p:spPr>
      </p:pic>
      <p:pic>
        <p:nvPicPr>
          <p:cNvPr id="10" name="Picture 9"/>
          <p:cNvPicPr>
            <a:picLocks noChangeAspect="1"/>
          </p:cNvPicPr>
          <p:nvPr/>
        </p:nvPicPr>
        <p:blipFill>
          <a:blip r:embed="rId3">
            <a:clrChange>
              <a:clrFrom>
                <a:srgbClr val="FFFFFF"/>
              </a:clrFrom>
              <a:clrTo>
                <a:srgbClr val="FFFFFF">
                  <a:alpha val="0"/>
                </a:srgbClr>
              </a:clrTo>
            </a:clrChange>
          </a:blip>
          <a:stretch>
            <a:fillRect/>
          </a:stretch>
        </p:blipFill>
        <p:spPr>
          <a:xfrm>
            <a:off x="498416" y="685800"/>
            <a:ext cx="1674883" cy="1676400"/>
          </a:xfrm>
          <a:prstGeom prst="rect">
            <a:avLst/>
          </a:prstGeom>
        </p:spPr>
      </p:pic>
      <p:pic>
        <p:nvPicPr>
          <p:cNvPr id="11" name="Picture 10"/>
          <p:cNvPicPr>
            <a:picLocks noChangeAspect="1"/>
          </p:cNvPicPr>
          <p:nvPr/>
        </p:nvPicPr>
        <p:blipFill>
          <a:blip r:embed="rId4">
            <a:clrChange>
              <a:clrFrom>
                <a:srgbClr val="FFFFFF"/>
              </a:clrFrom>
              <a:clrTo>
                <a:srgbClr val="FFFFFF">
                  <a:alpha val="0"/>
                </a:srgbClr>
              </a:clrTo>
            </a:clrChange>
          </a:blip>
          <a:stretch>
            <a:fillRect/>
          </a:stretch>
        </p:blipFill>
        <p:spPr>
          <a:xfrm>
            <a:off x="487788" y="2743200"/>
            <a:ext cx="1685511" cy="1676400"/>
          </a:xfrm>
          <a:prstGeom prst="rect">
            <a:avLst/>
          </a:prstGeom>
        </p:spPr>
      </p:pic>
      <p:pic>
        <p:nvPicPr>
          <p:cNvPr id="13" name="Picture 12"/>
          <p:cNvPicPr>
            <a:picLocks noChangeAspect="1"/>
          </p:cNvPicPr>
          <p:nvPr/>
        </p:nvPicPr>
        <p:blipFill>
          <a:blip r:embed="rId5">
            <a:clrChange>
              <a:clrFrom>
                <a:srgbClr val="FFFFFF"/>
              </a:clrFrom>
              <a:clrTo>
                <a:srgbClr val="FFFFFF">
                  <a:alpha val="0"/>
                </a:srgbClr>
              </a:clrTo>
            </a:clrChange>
          </a:blip>
          <a:stretch>
            <a:fillRect/>
          </a:stretch>
        </p:blipFill>
        <p:spPr>
          <a:xfrm>
            <a:off x="3581400" y="685800"/>
            <a:ext cx="1676400" cy="1676400"/>
          </a:xfrm>
          <a:prstGeom prst="rect">
            <a:avLst/>
          </a:prstGeom>
        </p:spPr>
      </p:pic>
      <p:pic>
        <p:nvPicPr>
          <p:cNvPr id="14" name="Picture 13"/>
          <p:cNvPicPr>
            <a:picLocks noChangeAspect="1"/>
          </p:cNvPicPr>
          <p:nvPr/>
        </p:nvPicPr>
        <p:blipFill>
          <a:blip r:embed="rId6">
            <a:clrChange>
              <a:clrFrom>
                <a:srgbClr val="FFFFFF"/>
              </a:clrFrom>
              <a:clrTo>
                <a:srgbClr val="FFFFFF">
                  <a:alpha val="0"/>
                </a:srgbClr>
              </a:clrTo>
            </a:clrChange>
          </a:blip>
          <a:stretch>
            <a:fillRect/>
          </a:stretch>
        </p:blipFill>
        <p:spPr>
          <a:xfrm>
            <a:off x="3429000" y="3048000"/>
            <a:ext cx="1828800" cy="1371600"/>
          </a:xfrm>
          <a:prstGeom prst="rect">
            <a:avLst/>
          </a:prstGeom>
        </p:spPr>
      </p:pic>
      <p:pic>
        <p:nvPicPr>
          <p:cNvPr id="15" name="Picture 14"/>
          <p:cNvPicPr>
            <a:picLocks noChangeAspect="1"/>
          </p:cNvPicPr>
          <p:nvPr/>
        </p:nvPicPr>
        <p:blipFill>
          <a:blip r:embed="rId7">
            <a:clrChange>
              <a:clrFrom>
                <a:srgbClr val="FFFFFF"/>
              </a:clrFrom>
              <a:clrTo>
                <a:srgbClr val="FFFFFF">
                  <a:alpha val="0"/>
                </a:srgbClr>
              </a:clrTo>
            </a:clrChange>
          </a:blip>
          <a:stretch>
            <a:fillRect/>
          </a:stretch>
        </p:blipFill>
        <p:spPr>
          <a:xfrm>
            <a:off x="6477000" y="914400"/>
            <a:ext cx="1523460" cy="1447800"/>
          </a:xfrm>
          <a:prstGeom prst="rect">
            <a:avLst/>
          </a:prstGeom>
        </p:spPr>
      </p:pic>
      <p:pic>
        <p:nvPicPr>
          <p:cNvPr id="17" name="Picture 16"/>
          <p:cNvPicPr>
            <a:picLocks noChangeAspect="1"/>
          </p:cNvPicPr>
          <p:nvPr/>
        </p:nvPicPr>
        <p:blipFill>
          <a:blip r:embed="rId8">
            <a:clrChange>
              <a:clrFrom>
                <a:srgbClr val="FFFFFF"/>
              </a:clrFrom>
              <a:clrTo>
                <a:srgbClr val="FFFFFF">
                  <a:alpha val="0"/>
                </a:srgbClr>
              </a:clrTo>
            </a:clrChange>
          </a:blip>
          <a:stretch>
            <a:fillRect/>
          </a:stretch>
        </p:blipFill>
        <p:spPr>
          <a:xfrm>
            <a:off x="6096000" y="3248025"/>
            <a:ext cx="2333113" cy="819150"/>
          </a:xfrm>
          <a:prstGeom prst="rect">
            <a:avLst/>
          </a:prstGeom>
        </p:spPr>
      </p:pic>
      <p:pic>
        <p:nvPicPr>
          <p:cNvPr id="18" name="Picture 17"/>
          <p:cNvPicPr>
            <a:picLocks noChangeAspect="1"/>
          </p:cNvPicPr>
          <p:nvPr/>
        </p:nvPicPr>
        <p:blipFill>
          <a:blip r:embed="rId9">
            <a:clrChange>
              <a:clrFrom>
                <a:srgbClr val="FFFFFF"/>
              </a:clrFrom>
              <a:clrTo>
                <a:srgbClr val="FFFFFF">
                  <a:alpha val="0"/>
                </a:srgbClr>
              </a:clrTo>
            </a:clrChange>
          </a:blip>
          <a:stretch>
            <a:fillRect/>
          </a:stretch>
        </p:blipFill>
        <p:spPr>
          <a:xfrm>
            <a:off x="1016001" y="5105400"/>
            <a:ext cx="7213599" cy="990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05600" y="3119735"/>
            <a:ext cx="2743200" cy="461665"/>
          </a:xfrm>
          <a:prstGeom prst="rect">
            <a:avLst/>
          </a:prstGeom>
          <a:noFill/>
        </p:spPr>
        <p:txBody>
          <a:bodyPr wrap="square" rtlCol="0">
            <a:spAutoFit/>
          </a:bodyPr>
          <a:lstStyle/>
          <a:p>
            <a:r>
              <a:rPr lang="en-US" sz="2400" b="1" dirty="0" smtClean="0"/>
              <a:t>Organizations</a:t>
            </a:r>
            <a:endParaRPr lang="en-US" sz="2400" b="1" dirty="0"/>
          </a:p>
        </p:txBody>
      </p:sp>
      <p:sp>
        <p:nvSpPr>
          <p:cNvPr id="5" name="TextBox 4"/>
          <p:cNvSpPr txBox="1"/>
          <p:nvPr/>
        </p:nvSpPr>
        <p:spPr>
          <a:xfrm>
            <a:off x="304800" y="3119735"/>
            <a:ext cx="2047086" cy="461665"/>
          </a:xfrm>
          <a:prstGeom prst="rect">
            <a:avLst/>
          </a:prstGeom>
          <a:noFill/>
        </p:spPr>
        <p:txBody>
          <a:bodyPr wrap="square" rtlCol="0">
            <a:spAutoFit/>
          </a:bodyPr>
          <a:lstStyle/>
          <a:p>
            <a:r>
              <a:rPr lang="en-US" sz="2400" b="1" dirty="0" smtClean="0"/>
              <a:t>Volunteers</a:t>
            </a:r>
            <a:endParaRPr lang="en-US" sz="2400" b="1" dirty="0"/>
          </a:p>
        </p:txBody>
      </p:sp>
      <p:sp>
        <p:nvSpPr>
          <p:cNvPr id="9" name="Right Arrow 8"/>
          <p:cNvSpPr/>
          <p:nvPr/>
        </p:nvSpPr>
        <p:spPr>
          <a:xfrm flipH="1">
            <a:off x="5638800" y="2979003"/>
            <a:ext cx="990600" cy="83099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flipH="1">
            <a:off x="2209800" y="2971800"/>
            <a:ext cx="990600" cy="7620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volunteerBuddyS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351314"/>
            <a:ext cx="2296886" cy="2296886"/>
          </a:xfrm>
          <a:prstGeom prst="rect">
            <a:avLst/>
          </a:prstGeom>
        </p:spPr>
      </p:pic>
      <p:sp>
        <p:nvSpPr>
          <p:cNvPr id="6" name="TextBox 5"/>
          <p:cNvSpPr txBox="1"/>
          <p:nvPr/>
        </p:nvSpPr>
        <p:spPr>
          <a:xfrm>
            <a:off x="599057" y="5105400"/>
            <a:ext cx="7859143" cy="523220"/>
          </a:xfrm>
          <a:prstGeom prst="rect">
            <a:avLst/>
          </a:prstGeom>
          <a:noFill/>
        </p:spPr>
        <p:txBody>
          <a:bodyPr wrap="none" rtlCol="0">
            <a:spAutoFit/>
          </a:bodyPr>
          <a:lstStyle/>
          <a:p>
            <a:r>
              <a:rPr lang="en-US" sz="2800" dirty="0" smtClean="0">
                <a:solidFill>
                  <a:srgbClr val="6A1BB4"/>
                </a:solidFill>
              </a:rPr>
              <a:t>“Volunteer</a:t>
            </a:r>
            <a:r>
              <a:rPr lang="en-US" sz="2800" dirty="0" smtClean="0"/>
              <a:t> </a:t>
            </a:r>
            <a:r>
              <a:rPr lang="en-US" sz="2800" dirty="0" smtClean="0">
                <a:solidFill>
                  <a:schemeClr val="accent1">
                    <a:lumMod val="75000"/>
                  </a:schemeClr>
                </a:solidFill>
              </a:rPr>
              <a:t>Buddy</a:t>
            </a:r>
            <a:r>
              <a:rPr lang="en-US" sz="2800" dirty="0" smtClean="0"/>
              <a:t>, the heart of volunteering”</a:t>
            </a:r>
            <a:endParaRPr lang="en-US" sz="28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Mission</a:t>
            </a:r>
            <a:endParaRPr lang="en-US" dirty="0"/>
          </a:p>
        </p:txBody>
      </p:sp>
      <p:sp>
        <p:nvSpPr>
          <p:cNvPr id="3" name="Content Placeholder 2"/>
          <p:cNvSpPr>
            <a:spLocks noGrp="1"/>
          </p:cNvSpPr>
          <p:nvPr>
            <p:ph idx="1"/>
          </p:nvPr>
        </p:nvSpPr>
        <p:spPr>
          <a:xfrm>
            <a:off x="685800" y="1951037"/>
            <a:ext cx="8077200" cy="4525963"/>
          </a:xfrm>
        </p:spPr>
        <p:txBody>
          <a:bodyPr>
            <a:normAutofit/>
          </a:bodyPr>
          <a:lstStyle/>
          <a:p>
            <a:pPr marL="0" indent="0">
              <a:buNone/>
            </a:pPr>
            <a:r>
              <a:rPr lang="en-US" dirty="0" smtClean="0">
                <a:solidFill>
                  <a:schemeClr val="bg2">
                    <a:lumMod val="25000"/>
                  </a:schemeClr>
                </a:solidFill>
                <a:latin typeface="+mn-lt"/>
              </a:rPr>
              <a:t>To not only increase community involvement by helping volunteers find opportunities to give back, but provide the go-to for volunteers and all types of organizations to have an even higher impact on the community by matching the perfect volunteers to the perfect opportunities. </a:t>
            </a:r>
            <a:endParaRPr lang="en-US" dirty="0">
              <a:solidFill>
                <a:schemeClr val="bg2">
                  <a:lumMod val="25000"/>
                </a:schemeClr>
              </a:solidFill>
              <a:latin typeface="+mn-lt"/>
            </a:endParaRPr>
          </a:p>
        </p:txBody>
      </p:sp>
      <p:pic>
        <p:nvPicPr>
          <p:cNvPr id="4" name="Picture 3" descr="people volunteering graphic.png"/>
          <p:cNvPicPr>
            <a:picLocks noChangeAspect="1"/>
          </p:cNvPicPr>
          <p:nvPr/>
        </p:nvPicPr>
        <p:blipFill>
          <a:blip r:embed="rId3">
            <a:alphaModFix amt="13000"/>
          </a:blip>
          <a:stretch>
            <a:fillRect/>
          </a:stretch>
        </p:blipFill>
        <p:spPr>
          <a:xfrm>
            <a:off x="685800" y="362616"/>
            <a:ext cx="8077200" cy="611438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286000" y="4114800"/>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81000" y="4114800"/>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191000" y="4114800"/>
            <a:ext cx="1676400" cy="2209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Screen Shot 2013-04-03 at 11.19.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56" y="4267200"/>
            <a:ext cx="1397144" cy="1852204"/>
          </a:xfrm>
          <a:prstGeom prst="rect">
            <a:avLst/>
          </a:prstGeom>
        </p:spPr>
      </p:pic>
      <p:sp>
        <p:nvSpPr>
          <p:cNvPr id="2" name="Title 1"/>
          <p:cNvSpPr>
            <a:spLocks noGrp="1"/>
          </p:cNvSpPr>
          <p:nvPr>
            <p:ph type="title"/>
          </p:nvPr>
        </p:nvSpPr>
        <p:spPr>
          <a:xfrm>
            <a:off x="457200" y="-304800"/>
            <a:ext cx="8229600" cy="1600200"/>
          </a:xfrm>
        </p:spPr>
        <p:txBody>
          <a:bodyPr/>
          <a:lstStyle/>
          <a:p>
            <a:pPr algn="ctr"/>
            <a:r>
              <a:rPr lang="en-US" dirty="0" smtClean="0">
                <a:latin typeface="+mj-lt"/>
              </a:rPr>
              <a:t>The Team</a:t>
            </a:r>
            <a:endParaRPr lang="en-US" dirty="0">
              <a:latin typeface="+mj-lt"/>
            </a:endParaRPr>
          </a:p>
        </p:txBody>
      </p:sp>
      <p:pic>
        <p:nvPicPr>
          <p:cNvPr id="10" name="Picture 9" descr="mgobluep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4294239"/>
            <a:ext cx="1333500" cy="1877961"/>
          </a:xfrm>
          <a:prstGeom prst="rect">
            <a:avLst/>
          </a:prstGeom>
        </p:spPr>
      </p:pic>
      <p:pic>
        <p:nvPicPr>
          <p:cNvPr id="11" name="Picture 10" descr="robby.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3800" y="4267200"/>
            <a:ext cx="1295400" cy="187796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nsta v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133600"/>
            <a:ext cx="3352800" cy="3352800"/>
          </a:xfrm>
          <a:prstGeom prst="rect">
            <a:avLst/>
          </a:prstGeom>
        </p:spPr>
      </p:pic>
      <p:sp>
        <p:nvSpPr>
          <p:cNvPr id="8" name="TextBox 7"/>
          <p:cNvSpPr txBox="1"/>
          <p:nvPr/>
        </p:nvSpPr>
        <p:spPr>
          <a:xfrm>
            <a:off x="908424" y="1600200"/>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sp>
        <p:nvSpPr>
          <p:cNvPr id="9" name="TextBox 8"/>
          <p:cNvSpPr txBox="1"/>
          <p:nvPr/>
        </p:nvSpPr>
        <p:spPr>
          <a:xfrm>
            <a:off x="2209800" y="1600200"/>
            <a:ext cx="1810261"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2</a:t>
            </a:r>
            <a:endParaRPr lang="en-US" sz="19900" dirty="0">
              <a:solidFill>
                <a:srgbClr val="6A1BB4"/>
              </a:solidFill>
              <a:latin typeface="Poiret One"/>
              <a:cs typeface="Poiret One"/>
            </a:endParaRPr>
          </a:p>
        </p:txBody>
      </p:sp>
      <p:sp>
        <p:nvSpPr>
          <p:cNvPr id="10" name="TextBox 9"/>
          <p:cNvSpPr txBox="1"/>
          <p:nvPr/>
        </p:nvSpPr>
        <p:spPr>
          <a:xfrm>
            <a:off x="4484445" y="1600200"/>
            <a:ext cx="1687755"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3</a:t>
            </a:r>
            <a:endParaRPr lang="en-US" sz="19900" dirty="0">
              <a:solidFill>
                <a:srgbClr val="6A1BB4"/>
              </a:solidFill>
              <a:latin typeface="Poiret One"/>
              <a:cs typeface="Poiret One"/>
            </a:endParaRPr>
          </a:p>
        </p:txBody>
      </p:sp>
      <p:sp>
        <p:nvSpPr>
          <p:cNvPr id="11" name="TextBox 10"/>
          <p:cNvSpPr txBox="1"/>
          <p:nvPr/>
        </p:nvSpPr>
        <p:spPr>
          <a:xfrm>
            <a:off x="6642088" y="1595718"/>
            <a:ext cx="1435112"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4</a:t>
            </a:r>
            <a:endParaRPr lang="en-US" sz="19900" dirty="0">
              <a:solidFill>
                <a:srgbClr val="6A1BB4"/>
              </a:solidFill>
              <a:latin typeface="Poiret One"/>
              <a:cs typeface="Poiret One"/>
            </a:endParaRPr>
          </a:p>
        </p:txBody>
      </p:sp>
      <p:sp>
        <p:nvSpPr>
          <p:cNvPr id="12" name="TextBox 11"/>
          <p:cNvSpPr txBox="1"/>
          <p:nvPr/>
        </p:nvSpPr>
        <p:spPr>
          <a:xfrm>
            <a:off x="908424" y="4450110"/>
            <a:ext cx="895623" cy="523220"/>
          </a:xfrm>
          <a:prstGeom prst="rect">
            <a:avLst/>
          </a:prstGeom>
          <a:noFill/>
        </p:spPr>
        <p:txBody>
          <a:bodyPr wrap="none" rtlCol="0">
            <a:spAutoFit/>
          </a:bodyPr>
          <a:lstStyle/>
          <a:p>
            <a:r>
              <a:rPr lang="en-US" sz="2800" b="1" dirty="0" smtClean="0">
                <a:solidFill>
                  <a:schemeClr val="accent4">
                    <a:lumMod val="75000"/>
                  </a:schemeClr>
                </a:solidFill>
              </a:rPr>
              <a:t>Find</a:t>
            </a:r>
            <a:endParaRPr lang="en-US" sz="2800" b="1" dirty="0">
              <a:solidFill>
                <a:schemeClr val="accent4">
                  <a:lumMod val="75000"/>
                </a:schemeClr>
              </a:solidFill>
            </a:endParaRPr>
          </a:p>
        </p:txBody>
      </p:sp>
      <p:sp>
        <p:nvSpPr>
          <p:cNvPr id="13" name="TextBox 12"/>
          <p:cNvSpPr txBox="1"/>
          <p:nvPr/>
        </p:nvSpPr>
        <p:spPr>
          <a:xfrm>
            <a:off x="2514600" y="4449214"/>
            <a:ext cx="1297826" cy="523220"/>
          </a:xfrm>
          <a:prstGeom prst="rect">
            <a:avLst/>
          </a:prstGeom>
          <a:noFill/>
        </p:spPr>
        <p:txBody>
          <a:bodyPr wrap="none" rtlCol="0">
            <a:spAutoFit/>
          </a:bodyPr>
          <a:lstStyle/>
          <a:p>
            <a:r>
              <a:rPr lang="en-US" sz="2800" b="1" dirty="0" smtClean="0">
                <a:solidFill>
                  <a:schemeClr val="accent4">
                    <a:lumMod val="75000"/>
                  </a:schemeClr>
                </a:solidFill>
              </a:rPr>
              <a:t>Match</a:t>
            </a:r>
            <a:endParaRPr lang="en-US" sz="2800" b="1" dirty="0">
              <a:solidFill>
                <a:schemeClr val="accent4">
                  <a:lumMod val="75000"/>
                </a:schemeClr>
              </a:solidFill>
            </a:endParaRPr>
          </a:p>
        </p:txBody>
      </p:sp>
      <p:sp>
        <p:nvSpPr>
          <p:cNvPr id="14" name="TextBox 13"/>
          <p:cNvSpPr txBox="1"/>
          <p:nvPr/>
        </p:nvSpPr>
        <p:spPr>
          <a:xfrm>
            <a:off x="4774991" y="4447132"/>
            <a:ext cx="1168609" cy="523220"/>
          </a:xfrm>
          <a:prstGeom prst="rect">
            <a:avLst/>
          </a:prstGeom>
          <a:noFill/>
        </p:spPr>
        <p:txBody>
          <a:bodyPr wrap="none" rtlCol="0">
            <a:spAutoFit/>
          </a:bodyPr>
          <a:lstStyle/>
          <a:p>
            <a:r>
              <a:rPr lang="en-US" sz="2800" b="1" dirty="0" smtClean="0">
                <a:solidFill>
                  <a:schemeClr val="accent4">
                    <a:lumMod val="75000"/>
                  </a:schemeClr>
                </a:solidFill>
              </a:rPr>
              <a:t>Share</a:t>
            </a:r>
            <a:endParaRPr lang="en-US" sz="2800" b="1" dirty="0">
              <a:solidFill>
                <a:schemeClr val="accent4">
                  <a:lumMod val="75000"/>
                </a:schemeClr>
              </a:solidFill>
            </a:endParaRPr>
          </a:p>
        </p:txBody>
      </p:sp>
      <p:sp>
        <p:nvSpPr>
          <p:cNvPr id="15" name="TextBox 14"/>
          <p:cNvSpPr txBox="1"/>
          <p:nvPr/>
        </p:nvSpPr>
        <p:spPr>
          <a:xfrm>
            <a:off x="6477000" y="4481626"/>
            <a:ext cx="2159390" cy="523220"/>
          </a:xfrm>
          <a:prstGeom prst="rect">
            <a:avLst/>
          </a:prstGeom>
          <a:noFill/>
        </p:spPr>
        <p:txBody>
          <a:bodyPr wrap="none" rtlCol="0">
            <a:spAutoFit/>
          </a:bodyPr>
          <a:lstStyle/>
          <a:p>
            <a:r>
              <a:rPr lang="en-US" sz="2800" b="1" dirty="0" smtClean="0">
                <a:solidFill>
                  <a:schemeClr val="accent4">
                    <a:lumMod val="75000"/>
                  </a:schemeClr>
                </a:solidFill>
              </a:rPr>
              <a:t>Information</a:t>
            </a:r>
            <a:endParaRPr lang="en-US" sz="2800" b="1" dirty="0">
              <a:solidFill>
                <a:schemeClr val="accent4">
                  <a:lumMod val="75000"/>
                </a:schemeClr>
              </a:solidFill>
            </a:endParaRPr>
          </a:p>
        </p:txBody>
      </p:sp>
    </p:spTree>
    <p:extLst>
      <p:ext uri="{BB962C8B-B14F-4D97-AF65-F5344CB8AC3E}">
        <p14:creationId xmlns:p14="http://schemas.microsoft.com/office/powerpoint/2010/main" val="351802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52400"/>
            <a:ext cx="799686"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1</a:t>
            </a:r>
            <a:endParaRPr lang="en-US" sz="19900" dirty="0">
              <a:solidFill>
                <a:srgbClr val="6A1BB4"/>
              </a:solidFill>
              <a:latin typeface="Poiret One"/>
              <a:cs typeface="Poiret One"/>
            </a:endParaRPr>
          </a:p>
        </p:txBody>
      </p:sp>
      <p:cxnSp>
        <p:nvCxnSpPr>
          <p:cNvPr id="5" name="Straight Connector 4"/>
          <p:cNvCxnSpPr/>
          <p:nvPr/>
        </p:nvCxnSpPr>
        <p:spPr>
          <a:xfrm>
            <a:off x="9601200" y="304800"/>
            <a:ext cx="0" cy="6251633"/>
          </a:xfrm>
          <a:prstGeom prst="line">
            <a:avLst/>
          </a:prstGeom>
          <a:ln w="38100" cmpd="sng"/>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393381" y="6183868"/>
            <a:ext cx="1339166" cy="369332"/>
          </a:xfrm>
          <a:prstGeom prst="rect">
            <a:avLst/>
          </a:prstGeom>
          <a:noFill/>
        </p:spPr>
        <p:txBody>
          <a:bodyPr wrap="none" rtlCol="0">
            <a:spAutoFit/>
          </a:bodyPr>
          <a:lstStyle/>
          <a:p>
            <a:r>
              <a:rPr lang="en-US" dirty="0" smtClean="0">
                <a:solidFill>
                  <a:schemeClr val="accent6">
                    <a:lumMod val="75000"/>
                  </a:schemeClr>
                </a:solidFill>
              </a:rPr>
              <a:t>Volunteers</a:t>
            </a:r>
            <a:endParaRPr lang="en-US" dirty="0">
              <a:solidFill>
                <a:schemeClr val="accent6">
                  <a:lumMod val="75000"/>
                </a:schemeClr>
              </a:solidFill>
            </a:endParaRPr>
          </a:p>
        </p:txBody>
      </p:sp>
      <p:sp>
        <p:nvSpPr>
          <p:cNvPr id="7" name="TextBox 6"/>
          <p:cNvSpPr txBox="1"/>
          <p:nvPr/>
        </p:nvSpPr>
        <p:spPr>
          <a:xfrm>
            <a:off x="6096000" y="6214280"/>
            <a:ext cx="1716636" cy="369332"/>
          </a:xfrm>
          <a:prstGeom prst="rect">
            <a:avLst/>
          </a:prstGeom>
          <a:noFill/>
        </p:spPr>
        <p:txBody>
          <a:bodyPr wrap="none" rtlCol="0">
            <a:spAutoFit/>
          </a:bodyPr>
          <a:lstStyle/>
          <a:p>
            <a:r>
              <a:rPr lang="en-US" dirty="0" smtClean="0">
                <a:solidFill>
                  <a:schemeClr val="accent6">
                    <a:lumMod val="75000"/>
                  </a:schemeClr>
                </a:solidFill>
              </a:rPr>
              <a:t>Organizations</a:t>
            </a:r>
            <a:endParaRPr lang="en-US" dirty="0">
              <a:solidFill>
                <a:schemeClr val="accent6">
                  <a:lumMod val="75000"/>
                </a:schemeClr>
              </a:solidFill>
            </a:endParaRPr>
          </a:p>
        </p:txBody>
      </p:sp>
      <p:sp>
        <p:nvSpPr>
          <p:cNvPr id="8" name="TextBox 7"/>
          <p:cNvSpPr txBox="1"/>
          <p:nvPr/>
        </p:nvSpPr>
        <p:spPr>
          <a:xfrm>
            <a:off x="3889188" y="5916380"/>
            <a:ext cx="1200319" cy="707886"/>
          </a:xfrm>
          <a:prstGeom prst="rect">
            <a:avLst/>
          </a:prstGeom>
          <a:noFill/>
        </p:spPr>
        <p:txBody>
          <a:bodyPr wrap="none" rtlCol="0">
            <a:spAutoFit/>
          </a:bodyPr>
          <a:lstStyle/>
          <a:p>
            <a:r>
              <a:rPr lang="en-US" sz="4000" dirty="0" smtClean="0">
                <a:solidFill>
                  <a:schemeClr val="accent4">
                    <a:lumMod val="75000"/>
                  </a:schemeClr>
                </a:solidFill>
              </a:rPr>
              <a:t>Find</a:t>
            </a:r>
            <a:endParaRPr lang="en-US" sz="4000" dirty="0">
              <a:solidFill>
                <a:schemeClr val="accent4">
                  <a:lumMod val="75000"/>
                </a:schemeClr>
              </a:solidFill>
            </a:endParaRPr>
          </a:p>
        </p:txBody>
      </p:sp>
    </p:spTree>
    <p:extLst>
      <p:ext uri="{BB962C8B-B14F-4D97-AF65-F5344CB8AC3E}">
        <p14:creationId xmlns:p14="http://schemas.microsoft.com/office/powerpoint/2010/main" val="298453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3445" y="152400"/>
            <a:ext cx="1810261"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2</a:t>
            </a:r>
            <a:endParaRPr lang="en-US" sz="19900" dirty="0">
              <a:solidFill>
                <a:srgbClr val="6A1BB4"/>
              </a:solidFill>
              <a:latin typeface="Poiret One"/>
              <a:cs typeface="Poiret One"/>
            </a:endParaRPr>
          </a:p>
        </p:txBody>
      </p:sp>
      <p:sp>
        <p:nvSpPr>
          <p:cNvPr id="5" name="TextBox 4"/>
          <p:cNvSpPr txBox="1"/>
          <p:nvPr/>
        </p:nvSpPr>
        <p:spPr>
          <a:xfrm>
            <a:off x="4114800" y="6096000"/>
            <a:ext cx="1297826" cy="523220"/>
          </a:xfrm>
          <a:prstGeom prst="rect">
            <a:avLst/>
          </a:prstGeom>
          <a:noFill/>
        </p:spPr>
        <p:txBody>
          <a:bodyPr wrap="none" rtlCol="0">
            <a:spAutoFit/>
          </a:bodyPr>
          <a:lstStyle/>
          <a:p>
            <a:r>
              <a:rPr lang="en-US" sz="2800" b="1" dirty="0" smtClean="0">
                <a:solidFill>
                  <a:schemeClr val="accent4">
                    <a:lumMod val="75000"/>
                  </a:schemeClr>
                </a:solidFill>
              </a:rPr>
              <a:t>Match</a:t>
            </a:r>
            <a:endParaRPr lang="en-US" sz="2800" b="1" dirty="0">
              <a:solidFill>
                <a:schemeClr val="accent4">
                  <a:lumMod val="75000"/>
                </a:schemeClr>
              </a:solidFill>
            </a:endParaRPr>
          </a:p>
        </p:txBody>
      </p:sp>
    </p:spTree>
    <p:extLst>
      <p:ext uri="{BB962C8B-B14F-4D97-AF65-F5344CB8AC3E}">
        <p14:creationId xmlns:p14="http://schemas.microsoft.com/office/powerpoint/2010/main" val="420119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645" y="304800"/>
            <a:ext cx="1687755" cy="3154710"/>
          </a:xfrm>
          <a:prstGeom prst="rect">
            <a:avLst/>
          </a:prstGeom>
          <a:noFill/>
        </p:spPr>
        <p:txBody>
          <a:bodyPr wrap="none" rtlCol="0">
            <a:spAutoFit/>
          </a:bodyPr>
          <a:lstStyle/>
          <a:p>
            <a:pPr algn="ctr"/>
            <a:r>
              <a:rPr lang="en-US" sz="19900" dirty="0" smtClean="0">
                <a:solidFill>
                  <a:srgbClr val="6A1BB4"/>
                </a:solidFill>
                <a:latin typeface="Poiret One"/>
                <a:cs typeface="Poiret One"/>
              </a:rPr>
              <a:t>3</a:t>
            </a:r>
            <a:endParaRPr lang="en-US" sz="19900" dirty="0">
              <a:solidFill>
                <a:srgbClr val="6A1BB4"/>
              </a:solidFill>
              <a:latin typeface="Poiret One"/>
              <a:cs typeface="Poiret One"/>
            </a:endParaRPr>
          </a:p>
        </p:txBody>
      </p:sp>
      <p:sp>
        <p:nvSpPr>
          <p:cNvPr id="5" name="TextBox 4"/>
          <p:cNvSpPr txBox="1"/>
          <p:nvPr/>
        </p:nvSpPr>
        <p:spPr>
          <a:xfrm>
            <a:off x="4190686" y="6019800"/>
            <a:ext cx="1168609" cy="523220"/>
          </a:xfrm>
          <a:prstGeom prst="rect">
            <a:avLst/>
          </a:prstGeom>
          <a:noFill/>
        </p:spPr>
        <p:txBody>
          <a:bodyPr wrap="none" rtlCol="0">
            <a:spAutoFit/>
          </a:bodyPr>
          <a:lstStyle/>
          <a:p>
            <a:r>
              <a:rPr lang="en-US" sz="2800" b="1" dirty="0" smtClean="0">
                <a:solidFill>
                  <a:schemeClr val="accent4">
                    <a:lumMod val="75000"/>
                  </a:schemeClr>
                </a:solidFill>
              </a:rPr>
              <a:t>Share</a:t>
            </a:r>
            <a:endParaRPr lang="en-US" sz="2800" b="1" dirty="0">
              <a:solidFill>
                <a:schemeClr val="accent4">
                  <a:lumMod val="75000"/>
                </a:schemeClr>
              </a:solidFill>
            </a:endParaRPr>
          </a:p>
        </p:txBody>
      </p:sp>
    </p:spTree>
    <p:extLst>
      <p:ext uri="{BB962C8B-B14F-4D97-AF65-F5344CB8AC3E}">
        <p14:creationId xmlns:p14="http://schemas.microsoft.com/office/powerpoint/2010/main" val="1885630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1">
      <a:dk1>
        <a:sysClr val="windowText" lastClr="000000"/>
      </a:dk1>
      <a:lt1>
        <a:sysClr val="window" lastClr="FFFFFF"/>
      </a:lt1>
      <a:dk2>
        <a:srgbClr val="465466"/>
      </a:dk2>
      <a:lt2>
        <a:srgbClr val="BBD7F8"/>
      </a:lt2>
      <a:accent1>
        <a:srgbClr val="2EC0C8"/>
      </a:accent1>
      <a:accent2>
        <a:srgbClr val="1E98A2"/>
      </a:accent2>
      <a:accent3>
        <a:srgbClr val="2397E2"/>
      </a:accent3>
      <a:accent4>
        <a:srgbClr val="35ACA2"/>
      </a:accent4>
      <a:accent5>
        <a:srgbClr val="5430BB"/>
      </a:accent5>
      <a:accent6>
        <a:srgbClr val="8D34E0"/>
      </a:accent6>
      <a:hlink>
        <a:srgbClr val="00B0F0"/>
      </a:hlink>
      <a:folHlink>
        <a:srgbClr val="0070C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7545</TotalTime>
  <Words>916</Words>
  <Application>Microsoft Macintosh PowerPoint</Application>
  <PresentationFormat>On-screen Show (4:3)</PresentationFormat>
  <Paragraphs>185</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Executive</vt:lpstr>
      <vt:lpstr>PowerPoint Presentation</vt:lpstr>
      <vt:lpstr>Current Problem</vt:lpstr>
      <vt:lpstr>PowerPoint Presentation</vt:lpstr>
      <vt:lpstr>Our Mission</vt:lpstr>
      <vt:lpstr>The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Discovery</vt:lpstr>
      <vt:lpstr>What We Know </vt:lpstr>
      <vt:lpstr>Our Revenue Stream</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Joshua Upfal</dc:creator>
  <cp:lastModifiedBy>Chloe</cp:lastModifiedBy>
  <cp:revision>258</cp:revision>
  <dcterms:created xsi:type="dcterms:W3CDTF">2013-04-03T20:17:53Z</dcterms:created>
  <dcterms:modified xsi:type="dcterms:W3CDTF">2013-04-17T01:05:04Z</dcterms:modified>
</cp:coreProperties>
</file>