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1"/>
  </p:sldMasterIdLst>
  <p:notesMasterIdLst>
    <p:notesMasterId r:id="rId23"/>
  </p:notesMasterIdLst>
  <p:sldIdLst>
    <p:sldId id="256" r:id="rId2"/>
    <p:sldId id="308" r:id="rId3"/>
    <p:sldId id="306" r:id="rId4"/>
    <p:sldId id="296" r:id="rId5"/>
    <p:sldId id="262" r:id="rId6"/>
    <p:sldId id="317" r:id="rId7"/>
    <p:sldId id="301" r:id="rId8"/>
    <p:sldId id="312" r:id="rId9"/>
    <p:sldId id="302" r:id="rId10"/>
    <p:sldId id="313" r:id="rId11"/>
    <p:sldId id="303" r:id="rId12"/>
    <p:sldId id="315" r:id="rId13"/>
    <p:sldId id="304" r:id="rId14"/>
    <p:sldId id="314" r:id="rId15"/>
    <p:sldId id="275" r:id="rId16"/>
    <p:sldId id="297" r:id="rId17"/>
    <p:sldId id="309" r:id="rId18"/>
    <p:sldId id="310" r:id="rId19"/>
    <p:sldId id="294" r:id="rId20"/>
    <p:sldId id="300" r:id="rId21"/>
    <p:sldId id="31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CE2"/>
    <a:srgbClr val="C91C2A"/>
    <a:srgbClr val="FFA2F9"/>
    <a:srgbClr val="D16EFF"/>
    <a:srgbClr val="AD27FF"/>
    <a:srgbClr val="FF99E4"/>
    <a:srgbClr val="C2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3" autoAdjust="0"/>
    <p:restoredTop sz="79815" autoAdjust="0"/>
  </p:normalViewPr>
  <p:slideViewPr>
    <p:cSldViewPr snapToObjects="1">
      <p:cViewPr>
        <p:scale>
          <a:sx n="80" d="100"/>
          <a:sy n="80" d="100"/>
        </p:scale>
        <p:origin x="-1176" y="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E1429-93DD-F04E-A5DF-59542D25AB64}" type="doc">
      <dgm:prSet loTypeId="urn:microsoft.com/office/officeart/2008/layout/BendingPictureCaptionList" loCatId="" qsTypeId="urn:microsoft.com/office/officeart/2005/8/quickstyle/simple4" qsCatId="simple" csTypeId="urn:microsoft.com/office/officeart/2005/8/colors/accent1_2" csCatId="accent1" phldr="1"/>
      <dgm:spPr/>
      <dgm:t>
        <a:bodyPr/>
        <a:lstStyle/>
        <a:p>
          <a:endParaRPr lang="en-US"/>
        </a:p>
      </dgm:t>
    </dgm:pt>
    <dgm:pt modelId="{53F45143-71DB-B04A-BA68-36DEC31E83CF}">
      <dgm:prSet/>
      <dgm:spPr/>
      <dgm:t>
        <a:bodyPr/>
        <a:lstStyle/>
        <a:p>
          <a:pPr rtl="0"/>
          <a:r>
            <a:rPr lang="en-US" b="1" dirty="0" smtClean="0"/>
            <a:t>Joshua </a:t>
          </a:r>
          <a:r>
            <a:rPr lang="en-US" b="1" dirty="0" err="1" smtClean="0"/>
            <a:t>Upfal</a:t>
          </a:r>
          <a:endParaRPr lang="en-US" dirty="0"/>
        </a:p>
      </dgm:t>
    </dgm:pt>
    <dgm:pt modelId="{0687FEC3-48A4-F14E-9A86-19780FF8AC37}" type="parTrans" cxnId="{CE9AA778-5ADE-F144-B8CF-E88B83328E27}">
      <dgm:prSet/>
      <dgm:spPr/>
      <dgm:t>
        <a:bodyPr/>
        <a:lstStyle/>
        <a:p>
          <a:endParaRPr lang="en-US"/>
        </a:p>
      </dgm:t>
    </dgm:pt>
    <dgm:pt modelId="{D45223E6-09B3-6040-A2E2-E98BC1A60174}" type="sibTrans" cxnId="{CE9AA778-5ADE-F144-B8CF-E88B83328E27}">
      <dgm:prSet/>
      <dgm:spPr/>
      <dgm:t>
        <a:bodyPr/>
        <a:lstStyle/>
        <a:p>
          <a:endParaRPr lang="en-US"/>
        </a:p>
      </dgm:t>
    </dgm:pt>
    <dgm:pt modelId="{2F341628-A3CF-CD4D-8D2C-B4BDA2C5FE6C}">
      <dgm:prSet/>
      <dgm:spPr/>
      <dgm:t>
        <a:bodyPr/>
        <a:lstStyle/>
        <a:p>
          <a:pPr rtl="0"/>
          <a:r>
            <a:rPr lang="en-US" dirty="0" smtClean="0"/>
            <a:t>Communication Studies, Entrepreneurship, &amp; Performing Arts Management/Pre-Law</a:t>
          </a:r>
          <a:endParaRPr lang="en-US" dirty="0"/>
        </a:p>
      </dgm:t>
    </dgm:pt>
    <dgm:pt modelId="{33A133F9-40FD-4B43-BB16-09D5E7EFCDB1}" type="parTrans" cxnId="{FAC70861-C564-5C4D-BADD-3B98D5492176}">
      <dgm:prSet/>
      <dgm:spPr/>
      <dgm:t>
        <a:bodyPr/>
        <a:lstStyle/>
        <a:p>
          <a:endParaRPr lang="en-US"/>
        </a:p>
      </dgm:t>
    </dgm:pt>
    <dgm:pt modelId="{12B28ACD-628A-FB41-BE0F-8D0B0ACCC2DE}" type="sibTrans" cxnId="{FAC70861-C564-5C4D-BADD-3B98D5492176}">
      <dgm:prSet/>
      <dgm:spPr/>
      <dgm:t>
        <a:bodyPr/>
        <a:lstStyle/>
        <a:p>
          <a:endParaRPr lang="en-US"/>
        </a:p>
      </dgm:t>
    </dgm:pt>
    <dgm:pt modelId="{01D6AC09-9031-C14A-B120-D7A37ACCBE76}">
      <dgm:prSet/>
      <dgm:spPr/>
      <dgm:t>
        <a:bodyPr/>
        <a:lstStyle/>
        <a:p>
          <a:pPr rtl="0"/>
          <a:r>
            <a:rPr lang="en-US" b="1" dirty="0" smtClean="0"/>
            <a:t>Chloe Prince</a:t>
          </a:r>
          <a:endParaRPr lang="en-US" dirty="0"/>
        </a:p>
      </dgm:t>
    </dgm:pt>
    <dgm:pt modelId="{8DF15F2B-0F6E-7D4D-A84F-923C2DA23E56}" type="parTrans" cxnId="{B46CD005-7850-634A-AE0C-ADC9AF50B0C7}">
      <dgm:prSet/>
      <dgm:spPr/>
      <dgm:t>
        <a:bodyPr/>
        <a:lstStyle/>
        <a:p>
          <a:endParaRPr lang="en-US"/>
        </a:p>
      </dgm:t>
    </dgm:pt>
    <dgm:pt modelId="{E0A72CEB-6D29-7F44-BB59-EE4B71C46435}" type="sibTrans" cxnId="{B46CD005-7850-634A-AE0C-ADC9AF50B0C7}">
      <dgm:prSet/>
      <dgm:spPr/>
      <dgm:t>
        <a:bodyPr/>
        <a:lstStyle/>
        <a:p>
          <a:endParaRPr lang="en-US"/>
        </a:p>
      </dgm:t>
    </dgm:pt>
    <dgm:pt modelId="{311459A4-CB7E-4146-B4EA-467C76FD4269}">
      <dgm:prSet/>
      <dgm:spPr/>
      <dgm:t>
        <a:bodyPr/>
        <a:lstStyle/>
        <a:p>
          <a:pPr rtl="0"/>
          <a:r>
            <a:rPr lang="en-US" dirty="0" smtClean="0"/>
            <a:t>Informatics &amp; Computing Services, Entrepreneurship</a:t>
          </a:r>
          <a:endParaRPr lang="en-US" dirty="0"/>
        </a:p>
      </dgm:t>
    </dgm:pt>
    <dgm:pt modelId="{7150DA9F-AF56-8D44-9B8B-5070A79C3107}" type="parTrans" cxnId="{97926019-7D83-9F4D-BC40-E9288149F45C}">
      <dgm:prSet/>
      <dgm:spPr/>
      <dgm:t>
        <a:bodyPr/>
        <a:lstStyle/>
        <a:p>
          <a:endParaRPr lang="en-US"/>
        </a:p>
      </dgm:t>
    </dgm:pt>
    <dgm:pt modelId="{6A5B36AA-C70D-814A-B615-B69149D6B6E6}" type="sibTrans" cxnId="{97926019-7D83-9F4D-BC40-E9288149F45C}">
      <dgm:prSet/>
      <dgm:spPr/>
      <dgm:t>
        <a:bodyPr/>
        <a:lstStyle/>
        <a:p>
          <a:endParaRPr lang="en-US"/>
        </a:p>
      </dgm:t>
    </dgm:pt>
    <dgm:pt modelId="{BAF8128C-8F9E-FD48-B1A5-6955EE0DE379}">
      <dgm:prSet/>
      <dgm:spPr/>
      <dgm:t>
        <a:bodyPr/>
        <a:lstStyle/>
        <a:p>
          <a:pPr rtl="0"/>
          <a:r>
            <a:rPr lang="en-US" b="1" dirty="0" smtClean="0"/>
            <a:t>Robby Greenfield</a:t>
          </a:r>
          <a:endParaRPr lang="en-US" dirty="0"/>
        </a:p>
      </dgm:t>
    </dgm:pt>
    <dgm:pt modelId="{6D68CE74-66CF-B74C-8897-C6530FBAB031}" type="parTrans" cxnId="{62E764B4-AB24-5644-A121-93C8FB12DEB1}">
      <dgm:prSet/>
      <dgm:spPr/>
      <dgm:t>
        <a:bodyPr/>
        <a:lstStyle/>
        <a:p>
          <a:endParaRPr lang="en-US"/>
        </a:p>
      </dgm:t>
    </dgm:pt>
    <dgm:pt modelId="{3F1B5B50-31EB-0642-9C6B-123E79F24389}" type="sibTrans" cxnId="{62E764B4-AB24-5644-A121-93C8FB12DEB1}">
      <dgm:prSet/>
      <dgm:spPr/>
      <dgm:t>
        <a:bodyPr/>
        <a:lstStyle/>
        <a:p>
          <a:endParaRPr lang="en-US"/>
        </a:p>
      </dgm:t>
    </dgm:pt>
    <dgm:pt modelId="{E898195A-3E78-1948-9597-3B97410BA607}">
      <dgm:prSet/>
      <dgm:spPr/>
      <dgm:t>
        <a:bodyPr/>
        <a:lstStyle/>
        <a:p>
          <a:pPr rtl="0"/>
          <a:r>
            <a:rPr lang="en-US" dirty="0" smtClean="0"/>
            <a:t>Computer Science &amp; IOE</a:t>
          </a:r>
          <a:endParaRPr lang="en-US" dirty="0"/>
        </a:p>
      </dgm:t>
    </dgm:pt>
    <dgm:pt modelId="{572B2AF8-F7E5-3746-A873-D14568277F85}" type="parTrans" cxnId="{8816712C-B872-134D-A940-9A29D7CD6894}">
      <dgm:prSet/>
      <dgm:spPr/>
      <dgm:t>
        <a:bodyPr/>
        <a:lstStyle/>
        <a:p>
          <a:endParaRPr lang="en-US"/>
        </a:p>
      </dgm:t>
    </dgm:pt>
    <dgm:pt modelId="{856E3A2F-A9A0-714D-ADD0-2CB3D02D8959}" type="sibTrans" cxnId="{8816712C-B872-134D-A940-9A29D7CD6894}">
      <dgm:prSet/>
      <dgm:spPr/>
      <dgm:t>
        <a:bodyPr/>
        <a:lstStyle/>
        <a:p>
          <a:endParaRPr lang="en-US"/>
        </a:p>
      </dgm:t>
    </dgm:pt>
    <dgm:pt modelId="{B93C6D67-6B5A-454D-AF48-06446989BDF9}">
      <dgm:prSet/>
      <dgm:spPr/>
      <dgm:t>
        <a:bodyPr/>
        <a:lstStyle/>
        <a:p>
          <a:pPr rtl="0"/>
          <a:r>
            <a:rPr lang="en-US" b="1" dirty="0" smtClean="0"/>
            <a:t>Jake Hash</a:t>
          </a:r>
          <a:endParaRPr lang="en-US" dirty="0"/>
        </a:p>
      </dgm:t>
    </dgm:pt>
    <dgm:pt modelId="{D65E0DC6-6B37-7E43-8500-112A0D5539E2}" type="parTrans" cxnId="{0DC292D6-F174-034A-A1DB-83096080FAEA}">
      <dgm:prSet/>
      <dgm:spPr/>
      <dgm:t>
        <a:bodyPr/>
        <a:lstStyle/>
        <a:p>
          <a:endParaRPr lang="en-US"/>
        </a:p>
      </dgm:t>
    </dgm:pt>
    <dgm:pt modelId="{236BF6B2-B15F-9542-AB0D-FF6193E6BBC7}" type="sibTrans" cxnId="{0DC292D6-F174-034A-A1DB-83096080FAEA}">
      <dgm:prSet/>
      <dgm:spPr/>
      <dgm:t>
        <a:bodyPr/>
        <a:lstStyle/>
        <a:p>
          <a:endParaRPr lang="en-US"/>
        </a:p>
      </dgm:t>
    </dgm:pt>
    <dgm:pt modelId="{C6568AC8-ACE3-0243-890A-8CC939997BA6}">
      <dgm:prSet/>
      <dgm:spPr/>
      <dgm:t>
        <a:bodyPr/>
        <a:lstStyle/>
        <a:p>
          <a:pPr rtl="0"/>
          <a:r>
            <a:rPr lang="en-US" dirty="0" smtClean="0"/>
            <a:t>Computer Science &amp; Entrepreneurship  </a:t>
          </a:r>
          <a:endParaRPr lang="en-US" dirty="0"/>
        </a:p>
      </dgm:t>
    </dgm:pt>
    <dgm:pt modelId="{5F534E0A-EDC4-4542-AF6F-47664B55BDFF}" type="parTrans" cxnId="{E00B680E-5113-7341-9CF0-659D6BAA6225}">
      <dgm:prSet/>
      <dgm:spPr/>
      <dgm:t>
        <a:bodyPr/>
        <a:lstStyle/>
        <a:p>
          <a:endParaRPr lang="en-US"/>
        </a:p>
      </dgm:t>
    </dgm:pt>
    <dgm:pt modelId="{430DBF4B-5A28-FB47-90CE-4B9295A40177}" type="sibTrans" cxnId="{E00B680E-5113-7341-9CF0-659D6BAA6225}">
      <dgm:prSet/>
      <dgm:spPr/>
      <dgm:t>
        <a:bodyPr/>
        <a:lstStyle/>
        <a:p>
          <a:endParaRPr lang="en-US"/>
        </a:p>
      </dgm:t>
    </dgm:pt>
    <dgm:pt modelId="{887F0A76-08F2-A342-9559-CB728FA0ECE8}" type="pres">
      <dgm:prSet presAssocID="{E5BE1429-93DD-F04E-A5DF-59542D25AB64}" presName="Name0" presStyleCnt="0">
        <dgm:presLayoutVars>
          <dgm:dir/>
          <dgm:resizeHandles val="exact"/>
        </dgm:presLayoutVars>
      </dgm:prSet>
      <dgm:spPr/>
      <dgm:t>
        <a:bodyPr/>
        <a:lstStyle/>
        <a:p>
          <a:endParaRPr lang="en-US"/>
        </a:p>
      </dgm:t>
    </dgm:pt>
    <dgm:pt modelId="{5E57D749-A3F9-6F44-A3F1-7F0CF6186784}" type="pres">
      <dgm:prSet presAssocID="{53F45143-71DB-B04A-BA68-36DEC31E83CF}" presName="composite" presStyleCnt="0"/>
      <dgm:spPr/>
    </dgm:pt>
    <dgm:pt modelId="{6F7E02DE-6AF6-6241-AEA9-BCA64A2BAE86}" type="pres">
      <dgm:prSet presAssocID="{53F45143-71DB-B04A-BA68-36DEC31E83CF}" presName="rect1" presStyleLbl="bgImgPlace1" presStyleIdx="0" presStyleCnt="4" custFlipVert="1" custFlipHor="1" custScaleX="36113" custScaleY="17311" custLinFactX="100000" custLinFactY="-6351" custLinFactNeighborX="190920" custLinFactNeighborY="-100000"/>
      <dgm:spPr>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dgm:spPr>
    </dgm:pt>
    <dgm:pt modelId="{35FCCDF9-05CA-1D40-8DDB-0A9A90119D9F}" type="pres">
      <dgm:prSet presAssocID="{53F45143-71DB-B04A-BA68-36DEC31E83CF}" presName="wedgeRectCallout1" presStyleLbl="node1" presStyleIdx="0" presStyleCnt="4" custLinFactY="-54756" custLinFactNeighborX="40436" custLinFactNeighborY="-100000">
        <dgm:presLayoutVars>
          <dgm:bulletEnabled val="1"/>
        </dgm:presLayoutVars>
      </dgm:prSet>
      <dgm:spPr/>
      <dgm:t>
        <a:bodyPr/>
        <a:lstStyle/>
        <a:p>
          <a:endParaRPr lang="en-US"/>
        </a:p>
      </dgm:t>
    </dgm:pt>
    <dgm:pt modelId="{6E1A2683-6B5C-7245-93F9-FCE766BAE4CA}" type="pres">
      <dgm:prSet presAssocID="{D45223E6-09B3-6040-A2E2-E98BC1A60174}" presName="sibTrans" presStyleCnt="0"/>
      <dgm:spPr/>
    </dgm:pt>
    <dgm:pt modelId="{EE9A2FCE-2D6F-2649-A0A8-43C89F11B4E9}" type="pres">
      <dgm:prSet presAssocID="{01D6AC09-9031-C14A-B120-D7A37ACCBE76}" presName="composite" presStyleCnt="0"/>
      <dgm:spPr/>
    </dgm:pt>
    <dgm:pt modelId="{8B02C510-F05E-0A44-8187-949F4F665265}" type="pres">
      <dgm:prSet presAssocID="{01D6AC09-9031-C14A-B120-D7A37ACCBE76}" presName="rect1" presStyleLbl="bgImgPlace1" presStyleIdx="1" presStyleCnt="4" custFlipVert="1" custFlipHor="1" custScaleX="22948" custScaleY="26873" custLinFactX="100000" custLinFactY="-14446" custLinFactNeighborX="103698" custLinFactNeighborY="-100000"/>
      <dgm:spPr>
        <a:blipFill>
          <a:blip xmlns:r="http://schemas.openxmlformats.org/officeDocument/2006/relationships" r:embed="rId2">
            <a:extLst>
              <a:ext uri="{28A0092B-C50C-407E-A947-70E740481C1C}">
                <a14:useLocalDpi xmlns:a14="http://schemas.microsoft.com/office/drawing/2010/main" val="0"/>
              </a:ext>
            </a:extLst>
          </a:blip>
          <a:srcRect/>
          <a:stretch>
            <a:fillRect l="-10000" r="-10000"/>
          </a:stretch>
        </a:blipFill>
      </dgm:spPr>
    </dgm:pt>
    <dgm:pt modelId="{DCC72452-8866-3A4F-BD4A-F9BE3981084B}" type="pres">
      <dgm:prSet presAssocID="{01D6AC09-9031-C14A-B120-D7A37ACCBE76}" presName="wedgeRectCallout1" presStyleLbl="node1" presStyleIdx="1" presStyleCnt="4" custLinFactY="-85670" custLinFactNeighborX="78149" custLinFactNeighborY="-100000">
        <dgm:presLayoutVars>
          <dgm:bulletEnabled val="1"/>
        </dgm:presLayoutVars>
      </dgm:prSet>
      <dgm:spPr/>
      <dgm:t>
        <a:bodyPr/>
        <a:lstStyle/>
        <a:p>
          <a:endParaRPr lang="en-US"/>
        </a:p>
      </dgm:t>
    </dgm:pt>
    <dgm:pt modelId="{FCDF8FB9-74D5-494B-AA94-4F5072B8523D}" type="pres">
      <dgm:prSet presAssocID="{E0A72CEB-6D29-7F44-BB59-EE4B71C46435}" presName="sibTrans" presStyleCnt="0"/>
      <dgm:spPr/>
    </dgm:pt>
    <dgm:pt modelId="{7AC54924-8335-D347-9C78-13CE6D5199D6}" type="pres">
      <dgm:prSet presAssocID="{BAF8128C-8F9E-FD48-B1A5-6955EE0DE379}" presName="composite" presStyleCnt="0"/>
      <dgm:spPr/>
    </dgm:pt>
    <dgm:pt modelId="{61058AB7-0254-8442-A48B-F924AC09BC5A}" type="pres">
      <dgm:prSet presAssocID="{BAF8128C-8F9E-FD48-B1A5-6955EE0DE379}" presName="rect1" presStyleLbl="bgImgPlace1" presStyleIdx="2" presStyleCnt="4" custLinFactX="34426" custLinFactNeighborX="100000" custLinFactNeighborY="74412"/>
      <dgm:spPr/>
    </dgm:pt>
    <dgm:pt modelId="{091430AF-FB32-FF40-BA36-4A0AB029A0FF}" type="pres">
      <dgm:prSet presAssocID="{BAF8128C-8F9E-FD48-B1A5-6955EE0DE379}" presName="wedgeRectCallout1" presStyleLbl="node1" presStyleIdx="2" presStyleCnt="4" custLinFactY="56443" custLinFactNeighborX="-55086" custLinFactNeighborY="100000">
        <dgm:presLayoutVars>
          <dgm:bulletEnabled val="1"/>
        </dgm:presLayoutVars>
      </dgm:prSet>
      <dgm:spPr/>
      <dgm:t>
        <a:bodyPr/>
        <a:lstStyle/>
        <a:p>
          <a:endParaRPr lang="en-US"/>
        </a:p>
      </dgm:t>
    </dgm:pt>
    <dgm:pt modelId="{49963917-E5E1-3F4E-A7B5-556E3709A2B7}" type="pres">
      <dgm:prSet presAssocID="{3F1B5B50-31EB-0642-9C6B-123E79F24389}" presName="sibTrans" presStyleCnt="0"/>
      <dgm:spPr/>
    </dgm:pt>
    <dgm:pt modelId="{602D7D7E-8974-7448-AE69-AF367924084F}" type="pres">
      <dgm:prSet presAssocID="{B93C6D67-6B5A-454D-AF48-06446989BDF9}" presName="composite" presStyleCnt="0"/>
      <dgm:spPr/>
    </dgm:pt>
    <dgm:pt modelId="{8729D63E-F6EC-9948-AFA1-8B7FCC86D8E7}" type="pres">
      <dgm:prSet presAssocID="{B93C6D67-6B5A-454D-AF48-06446989BDF9}" presName="rect1" presStyleLbl="bgImgPlace1" presStyleIdx="3" presStyleCnt="4" custLinFactNeighborX="-397" custLinFactNeighborY="-33860"/>
      <dgm:spPr/>
    </dgm:pt>
    <dgm:pt modelId="{59088199-69B0-EA4D-BCDE-66C67296EE37}" type="pres">
      <dgm:prSet presAssocID="{B93C6D67-6B5A-454D-AF48-06446989BDF9}" presName="wedgeRectCallout1" presStyleLbl="node1" presStyleIdx="3" presStyleCnt="4" custLinFactX="-107150" custLinFactY="63765" custLinFactNeighborX="-200000" custLinFactNeighborY="100000">
        <dgm:presLayoutVars>
          <dgm:bulletEnabled val="1"/>
        </dgm:presLayoutVars>
      </dgm:prSet>
      <dgm:spPr/>
      <dgm:t>
        <a:bodyPr/>
        <a:lstStyle/>
        <a:p>
          <a:endParaRPr lang="en-US"/>
        </a:p>
      </dgm:t>
    </dgm:pt>
  </dgm:ptLst>
  <dgm:cxnLst>
    <dgm:cxn modelId="{B46CD005-7850-634A-AE0C-ADC9AF50B0C7}" srcId="{E5BE1429-93DD-F04E-A5DF-59542D25AB64}" destId="{01D6AC09-9031-C14A-B120-D7A37ACCBE76}" srcOrd="1" destOrd="0" parTransId="{8DF15F2B-0F6E-7D4D-A84F-923C2DA23E56}" sibTransId="{E0A72CEB-6D29-7F44-BB59-EE4B71C46435}"/>
    <dgm:cxn modelId="{CE9AA778-5ADE-F144-B8CF-E88B83328E27}" srcId="{E5BE1429-93DD-F04E-A5DF-59542D25AB64}" destId="{53F45143-71DB-B04A-BA68-36DEC31E83CF}" srcOrd="0" destOrd="0" parTransId="{0687FEC3-48A4-F14E-9A86-19780FF8AC37}" sibTransId="{D45223E6-09B3-6040-A2E2-E98BC1A60174}"/>
    <dgm:cxn modelId="{4A65BDE4-A8F0-A647-8626-F0B8B8519A9E}" type="presOf" srcId="{01D6AC09-9031-C14A-B120-D7A37ACCBE76}" destId="{DCC72452-8866-3A4F-BD4A-F9BE3981084B}" srcOrd="0" destOrd="0" presId="urn:microsoft.com/office/officeart/2008/layout/BendingPictureCaptionList"/>
    <dgm:cxn modelId="{6EC514E9-3E76-0046-9768-ACAFEF2E2D84}" type="presOf" srcId="{E5BE1429-93DD-F04E-A5DF-59542D25AB64}" destId="{887F0A76-08F2-A342-9559-CB728FA0ECE8}" srcOrd="0" destOrd="0" presId="urn:microsoft.com/office/officeart/2008/layout/BendingPictureCaptionList"/>
    <dgm:cxn modelId="{8816712C-B872-134D-A940-9A29D7CD6894}" srcId="{BAF8128C-8F9E-FD48-B1A5-6955EE0DE379}" destId="{E898195A-3E78-1948-9597-3B97410BA607}" srcOrd="0" destOrd="0" parTransId="{572B2AF8-F7E5-3746-A873-D14568277F85}" sibTransId="{856E3A2F-A9A0-714D-ADD0-2CB3D02D8959}"/>
    <dgm:cxn modelId="{8E38BFF4-F079-5C40-9D1F-DEAF9902BF16}" type="presOf" srcId="{53F45143-71DB-B04A-BA68-36DEC31E83CF}" destId="{35FCCDF9-05CA-1D40-8DDB-0A9A90119D9F}" srcOrd="0" destOrd="0" presId="urn:microsoft.com/office/officeart/2008/layout/BendingPictureCaptionList"/>
    <dgm:cxn modelId="{97926019-7D83-9F4D-BC40-E9288149F45C}" srcId="{01D6AC09-9031-C14A-B120-D7A37ACCBE76}" destId="{311459A4-CB7E-4146-B4EA-467C76FD4269}" srcOrd="0" destOrd="0" parTransId="{7150DA9F-AF56-8D44-9B8B-5070A79C3107}" sibTransId="{6A5B36AA-C70D-814A-B615-B69149D6B6E6}"/>
    <dgm:cxn modelId="{A9719CAA-64DB-204E-8033-AFAD77335E69}" type="presOf" srcId="{311459A4-CB7E-4146-B4EA-467C76FD4269}" destId="{DCC72452-8866-3A4F-BD4A-F9BE3981084B}" srcOrd="0" destOrd="1" presId="urn:microsoft.com/office/officeart/2008/layout/BendingPictureCaptionList"/>
    <dgm:cxn modelId="{62E764B4-AB24-5644-A121-93C8FB12DEB1}" srcId="{E5BE1429-93DD-F04E-A5DF-59542D25AB64}" destId="{BAF8128C-8F9E-FD48-B1A5-6955EE0DE379}" srcOrd="2" destOrd="0" parTransId="{6D68CE74-66CF-B74C-8897-C6530FBAB031}" sibTransId="{3F1B5B50-31EB-0642-9C6B-123E79F24389}"/>
    <dgm:cxn modelId="{80E78792-0E0B-7544-8C5E-5A3224EAEFB4}" type="presOf" srcId="{E898195A-3E78-1948-9597-3B97410BA607}" destId="{091430AF-FB32-FF40-BA36-4A0AB029A0FF}" srcOrd="0" destOrd="1" presId="urn:microsoft.com/office/officeart/2008/layout/BendingPictureCaptionList"/>
    <dgm:cxn modelId="{0DC292D6-F174-034A-A1DB-83096080FAEA}" srcId="{E5BE1429-93DD-F04E-A5DF-59542D25AB64}" destId="{B93C6D67-6B5A-454D-AF48-06446989BDF9}" srcOrd="3" destOrd="0" parTransId="{D65E0DC6-6B37-7E43-8500-112A0D5539E2}" sibTransId="{236BF6B2-B15F-9542-AB0D-FF6193E6BBC7}"/>
    <dgm:cxn modelId="{40EA2721-C411-B947-B8FB-3B6F75F95187}" type="presOf" srcId="{BAF8128C-8F9E-FD48-B1A5-6955EE0DE379}" destId="{091430AF-FB32-FF40-BA36-4A0AB029A0FF}" srcOrd="0" destOrd="0" presId="urn:microsoft.com/office/officeart/2008/layout/BendingPictureCaptionList"/>
    <dgm:cxn modelId="{E00B680E-5113-7341-9CF0-659D6BAA6225}" srcId="{B93C6D67-6B5A-454D-AF48-06446989BDF9}" destId="{C6568AC8-ACE3-0243-890A-8CC939997BA6}" srcOrd="0" destOrd="0" parTransId="{5F534E0A-EDC4-4542-AF6F-47664B55BDFF}" sibTransId="{430DBF4B-5A28-FB47-90CE-4B9295A40177}"/>
    <dgm:cxn modelId="{FAC70861-C564-5C4D-BADD-3B98D5492176}" srcId="{53F45143-71DB-B04A-BA68-36DEC31E83CF}" destId="{2F341628-A3CF-CD4D-8D2C-B4BDA2C5FE6C}" srcOrd="0" destOrd="0" parTransId="{33A133F9-40FD-4B43-BB16-09D5E7EFCDB1}" sibTransId="{12B28ACD-628A-FB41-BE0F-8D0B0ACCC2DE}"/>
    <dgm:cxn modelId="{A7ABEBAC-D409-CB4A-B185-057655331013}" type="presOf" srcId="{B93C6D67-6B5A-454D-AF48-06446989BDF9}" destId="{59088199-69B0-EA4D-BCDE-66C67296EE37}" srcOrd="0" destOrd="0" presId="urn:microsoft.com/office/officeart/2008/layout/BendingPictureCaptionList"/>
    <dgm:cxn modelId="{22733603-A3EB-9144-AA0E-B3A934A8D766}" type="presOf" srcId="{C6568AC8-ACE3-0243-890A-8CC939997BA6}" destId="{59088199-69B0-EA4D-BCDE-66C67296EE37}" srcOrd="0" destOrd="1" presId="urn:microsoft.com/office/officeart/2008/layout/BendingPictureCaptionList"/>
    <dgm:cxn modelId="{BC9B3A5F-5265-BE46-BF2F-4716A0594236}" type="presOf" srcId="{2F341628-A3CF-CD4D-8D2C-B4BDA2C5FE6C}" destId="{35FCCDF9-05CA-1D40-8DDB-0A9A90119D9F}" srcOrd="0" destOrd="1" presId="urn:microsoft.com/office/officeart/2008/layout/BendingPictureCaptionList"/>
    <dgm:cxn modelId="{34D399E3-5280-DF46-8E30-7331B4922FB5}" type="presParOf" srcId="{887F0A76-08F2-A342-9559-CB728FA0ECE8}" destId="{5E57D749-A3F9-6F44-A3F1-7F0CF6186784}" srcOrd="0" destOrd="0" presId="urn:microsoft.com/office/officeart/2008/layout/BendingPictureCaptionList"/>
    <dgm:cxn modelId="{03ABB7D3-7F0F-4947-9F95-313AA6ADA4E7}" type="presParOf" srcId="{5E57D749-A3F9-6F44-A3F1-7F0CF6186784}" destId="{6F7E02DE-6AF6-6241-AEA9-BCA64A2BAE86}" srcOrd="0" destOrd="0" presId="urn:microsoft.com/office/officeart/2008/layout/BendingPictureCaptionList"/>
    <dgm:cxn modelId="{C8E7DDA5-8690-3742-B41E-FAF244CA9594}" type="presParOf" srcId="{5E57D749-A3F9-6F44-A3F1-7F0CF6186784}" destId="{35FCCDF9-05CA-1D40-8DDB-0A9A90119D9F}" srcOrd="1" destOrd="0" presId="urn:microsoft.com/office/officeart/2008/layout/BendingPictureCaptionList"/>
    <dgm:cxn modelId="{AD7F0F22-6134-4044-93BA-DFACA2077678}" type="presParOf" srcId="{887F0A76-08F2-A342-9559-CB728FA0ECE8}" destId="{6E1A2683-6B5C-7245-93F9-FCE766BAE4CA}" srcOrd="1" destOrd="0" presId="urn:microsoft.com/office/officeart/2008/layout/BendingPictureCaptionList"/>
    <dgm:cxn modelId="{89C7E6B6-DF08-D54D-97A1-7AA5F8DFA874}" type="presParOf" srcId="{887F0A76-08F2-A342-9559-CB728FA0ECE8}" destId="{EE9A2FCE-2D6F-2649-A0A8-43C89F11B4E9}" srcOrd="2" destOrd="0" presId="urn:microsoft.com/office/officeart/2008/layout/BendingPictureCaptionList"/>
    <dgm:cxn modelId="{13179536-88BC-FB45-8C11-DC0549BF4E30}" type="presParOf" srcId="{EE9A2FCE-2D6F-2649-A0A8-43C89F11B4E9}" destId="{8B02C510-F05E-0A44-8187-949F4F665265}" srcOrd="0" destOrd="0" presId="urn:microsoft.com/office/officeart/2008/layout/BendingPictureCaptionList"/>
    <dgm:cxn modelId="{56E60E13-ED6F-0C47-B575-73E32868EF5C}" type="presParOf" srcId="{EE9A2FCE-2D6F-2649-A0A8-43C89F11B4E9}" destId="{DCC72452-8866-3A4F-BD4A-F9BE3981084B}" srcOrd="1" destOrd="0" presId="urn:microsoft.com/office/officeart/2008/layout/BendingPictureCaptionList"/>
    <dgm:cxn modelId="{487C4953-D959-6643-962A-D3C193739ADD}" type="presParOf" srcId="{887F0A76-08F2-A342-9559-CB728FA0ECE8}" destId="{FCDF8FB9-74D5-494B-AA94-4F5072B8523D}" srcOrd="3" destOrd="0" presId="urn:microsoft.com/office/officeart/2008/layout/BendingPictureCaptionList"/>
    <dgm:cxn modelId="{606C6288-BA25-444F-B24F-FEEC24A4B7A8}" type="presParOf" srcId="{887F0A76-08F2-A342-9559-CB728FA0ECE8}" destId="{7AC54924-8335-D347-9C78-13CE6D5199D6}" srcOrd="4" destOrd="0" presId="urn:microsoft.com/office/officeart/2008/layout/BendingPictureCaptionList"/>
    <dgm:cxn modelId="{81FCBDA7-4F84-2C43-A953-30F8FD5FBA75}" type="presParOf" srcId="{7AC54924-8335-D347-9C78-13CE6D5199D6}" destId="{61058AB7-0254-8442-A48B-F924AC09BC5A}" srcOrd="0" destOrd="0" presId="urn:microsoft.com/office/officeart/2008/layout/BendingPictureCaptionList"/>
    <dgm:cxn modelId="{54D92D97-677F-C246-BA84-CD923E19FAE2}" type="presParOf" srcId="{7AC54924-8335-D347-9C78-13CE6D5199D6}" destId="{091430AF-FB32-FF40-BA36-4A0AB029A0FF}" srcOrd="1" destOrd="0" presId="urn:microsoft.com/office/officeart/2008/layout/BendingPictureCaptionList"/>
    <dgm:cxn modelId="{18ADFCD9-7DA3-6F4A-82D2-30844FB9AEE2}" type="presParOf" srcId="{887F0A76-08F2-A342-9559-CB728FA0ECE8}" destId="{49963917-E5E1-3F4E-A7B5-556E3709A2B7}" srcOrd="5" destOrd="0" presId="urn:microsoft.com/office/officeart/2008/layout/BendingPictureCaptionList"/>
    <dgm:cxn modelId="{8DA855CF-3448-4A4E-AAE1-0BCD57427D54}" type="presParOf" srcId="{887F0A76-08F2-A342-9559-CB728FA0ECE8}" destId="{602D7D7E-8974-7448-AE69-AF367924084F}" srcOrd="6" destOrd="0" presId="urn:microsoft.com/office/officeart/2008/layout/BendingPictureCaptionList"/>
    <dgm:cxn modelId="{A4047951-6EE9-024E-8430-BDFD134AE23D}" type="presParOf" srcId="{602D7D7E-8974-7448-AE69-AF367924084F}" destId="{8729D63E-F6EC-9948-AFA1-8B7FCC86D8E7}" srcOrd="0" destOrd="0" presId="urn:microsoft.com/office/officeart/2008/layout/BendingPictureCaptionList"/>
    <dgm:cxn modelId="{4B443D6F-9DBB-AA41-BB25-A9CBB179EF1A}" type="presParOf" srcId="{602D7D7E-8974-7448-AE69-AF367924084F}" destId="{59088199-69B0-EA4D-BCDE-66C67296EE37}" srcOrd="1" destOrd="0" presId="urn:microsoft.com/office/officeart/2008/layout/BendingPictureCaption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7E02DE-6AF6-6241-AEA9-BCA64A2BAE86}">
      <dsp:nvSpPr>
        <dsp:cNvPr id="0" name=""/>
        <dsp:cNvSpPr/>
      </dsp:nvSpPr>
      <dsp:spPr>
        <a:xfrm flipH="1" flipV="1">
          <a:off x="9387127" y="0"/>
          <a:ext cx="1079434" cy="41394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5FCCDF9-05CA-1D40-8DDB-0A9A90119D9F}">
      <dsp:nvSpPr>
        <dsp:cNvPr id="0" name=""/>
        <dsp:cNvSpPr/>
      </dsp:nvSpPr>
      <dsp:spPr>
        <a:xfrm>
          <a:off x="1081301" y="1649363"/>
          <a:ext cx="2660251" cy="836932"/>
        </a:xfrm>
        <a:prstGeom prst="wedgeRectCallout">
          <a:avLst>
            <a:gd name="adj1" fmla="val 20250"/>
            <a:gd name="adj2" fmla="val -607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b="1" kern="1200" dirty="0" smtClean="0"/>
            <a:t>Joshua </a:t>
          </a:r>
          <a:r>
            <a:rPr lang="en-US" sz="1400" b="1" kern="1200" dirty="0" err="1" smtClean="0"/>
            <a:t>Upfal</a:t>
          </a:r>
          <a:endParaRPr lang="en-US" sz="1400" kern="1200" dirty="0"/>
        </a:p>
        <a:p>
          <a:pPr marL="57150" lvl="1" indent="-57150" algn="l" defTabSz="488950" rtl="0">
            <a:lnSpc>
              <a:spcPct val="90000"/>
            </a:lnSpc>
            <a:spcBef>
              <a:spcPct val="0"/>
            </a:spcBef>
            <a:spcAft>
              <a:spcPct val="15000"/>
            </a:spcAft>
            <a:buChar char="••"/>
          </a:pPr>
          <a:r>
            <a:rPr lang="en-US" sz="1100" kern="1200" dirty="0" smtClean="0"/>
            <a:t>Communication Studies, Entrepreneurship, &amp; Performing Arts Management/Pre-Law</a:t>
          </a:r>
          <a:endParaRPr lang="en-US" sz="1100" kern="1200" dirty="0"/>
        </a:p>
      </dsp:txBody>
      <dsp:txXfrm>
        <a:off x="1081301" y="1649363"/>
        <a:ext cx="2660251" cy="836932"/>
      </dsp:txXfrm>
    </dsp:sp>
    <dsp:sp modelId="{8B02C510-F05E-0A44-8187-949F4F665265}">
      <dsp:nvSpPr>
        <dsp:cNvPr id="0" name=""/>
        <dsp:cNvSpPr/>
      </dsp:nvSpPr>
      <dsp:spPr>
        <a:xfrm flipH="1" flipV="1">
          <a:off x="9935931" y="0"/>
          <a:ext cx="685926" cy="64259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0000" r="-10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CC72452-8866-3A4F-BD4A-F9BE3981084B}">
      <dsp:nvSpPr>
        <dsp:cNvPr id="0" name=""/>
        <dsp:cNvSpPr/>
      </dsp:nvSpPr>
      <dsp:spPr>
        <a:xfrm>
          <a:off x="5043718" y="1447796"/>
          <a:ext cx="2660251" cy="836932"/>
        </a:xfrm>
        <a:prstGeom prst="wedgeRectCallout">
          <a:avLst>
            <a:gd name="adj1" fmla="val 20250"/>
            <a:gd name="adj2" fmla="val -607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b="1" kern="1200" dirty="0" smtClean="0"/>
            <a:t>Chloe Prince</a:t>
          </a:r>
          <a:endParaRPr lang="en-US" sz="1400" kern="1200" dirty="0"/>
        </a:p>
        <a:p>
          <a:pPr marL="57150" lvl="1" indent="-57150" algn="l" defTabSz="488950" rtl="0">
            <a:lnSpc>
              <a:spcPct val="90000"/>
            </a:lnSpc>
            <a:spcBef>
              <a:spcPct val="0"/>
            </a:spcBef>
            <a:spcAft>
              <a:spcPct val="15000"/>
            </a:spcAft>
            <a:buChar char="••"/>
          </a:pPr>
          <a:r>
            <a:rPr lang="en-US" sz="1100" kern="1200" dirty="0" smtClean="0"/>
            <a:t>Informatics &amp; Computing Services, Entrepreneurship</a:t>
          </a:r>
          <a:endParaRPr lang="en-US" sz="1100" kern="1200" dirty="0"/>
        </a:p>
      </dsp:txBody>
      <dsp:txXfrm>
        <a:off x="5043718" y="1447796"/>
        <a:ext cx="2660251" cy="836932"/>
      </dsp:txXfrm>
    </dsp:sp>
    <dsp:sp modelId="{61058AB7-0254-8442-A48B-F924AC09BC5A}">
      <dsp:nvSpPr>
        <dsp:cNvPr id="0" name=""/>
        <dsp:cNvSpPr/>
      </dsp:nvSpPr>
      <dsp:spPr>
        <a:xfrm>
          <a:off x="9217467" y="3066144"/>
          <a:ext cx="2989046" cy="2391237"/>
        </a:xfrm>
        <a:prstGeom prst="rect">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91430AF-FB32-FF40-BA36-4A0AB029A0FF}">
      <dsp:nvSpPr>
        <dsp:cNvPr id="0" name=""/>
        <dsp:cNvSpPr/>
      </dsp:nvSpPr>
      <dsp:spPr>
        <a:xfrm>
          <a:off x="4727502" y="4725667"/>
          <a:ext cx="2660251" cy="836932"/>
        </a:xfrm>
        <a:prstGeom prst="wedgeRectCallout">
          <a:avLst>
            <a:gd name="adj1" fmla="val 20250"/>
            <a:gd name="adj2" fmla="val -607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b="1" kern="1200" dirty="0" smtClean="0"/>
            <a:t>Robby Greenfield</a:t>
          </a:r>
          <a:endParaRPr lang="en-US" sz="1400" kern="1200" dirty="0"/>
        </a:p>
        <a:p>
          <a:pPr marL="57150" lvl="1" indent="-57150" algn="l" defTabSz="488950" rtl="0">
            <a:lnSpc>
              <a:spcPct val="90000"/>
            </a:lnSpc>
            <a:spcBef>
              <a:spcPct val="0"/>
            </a:spcBef>
            <a:spcAft>
              <a:spcPct val="15000"/>
            </a:spcAft>
            <a:buChar char="••"/>
          </a:pPr>
          <a:r>
            <a:rPr lang="en-US" sz="1100" kern="1200" dirty="0" smtClean="0"/>
            <a:t>Computer Science &amp; IOE</a:t>
          </a:r>
          <a:endParaRPr lang="en-US" sz="1100" kern="1200" dirty="0"/>
        </a:p>
      </dsp:txBody>
      <dsp:txXfrm>
        <a:off x="4727502" y="4725667"/>
        <a:ext cx="2660251" cy="836932"/>
      </dsp:txXfrm>
    </dsp:sp>
    <dsp:sp modelId="{8729D63E-F6EC-9948-AFA1-8B7FCC86D8E7}">
      <dsp:nvSpPr>
        <dsp:cNvPr id="0" name=""/>
        <dsp:cNvSpPr/>
      </dsp:nvSpPr>
      <dsp:spPr>
        <a:xfrm>
          <a:off x="9199998" y="477104"/>
          <a:ext cx="2989046" cy="2391237"/>
        </a:xfrm>
        <a:prstGeom prst="rect">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9088199-69B0-EA4D-BCDE-66C67296EE37}">
      <dsp:nvSpPr>
        <dsp:cNvPr id="0" name=""/>
        <dsp:cNvSpPr/>
      </dsp:nvSpPr>
      <dsp:spPr>
        <a:xfrm>
          <a:off x="1309917" y="4725667"/>
          <a:ext cx="2660251" cy="836932"/>
        </a:xfrm>
        <a:prstGeom prst="wedgeRectCallout">
          <a:avLst>
            <a:gd name="adj1" fmla="val 20250"/>
            <a:gd name="adj2" fmla="val -607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b="1" kern="1200" dirty="0" smtClean="0"/>
            <a:t>Jake Hash</a:t>
          </a:r>
          <a:endParaRPr lang="en-US" sz="1400" kern="1200" dirty="0"/>
        </a:p>
        <a:p>
          <a:pPr marL="57150" lvl="1" indent="-57150" algn="l" defTabSz="488950" rtl="0">
            <a:lnSpc>
              <a:spcPct val="90000"/>
            </a:lnSpc>
            <a:spcBef>
              <a:spcPct val="0"/>
            </a:spcBef>
            <a:spcAft>
              <a:spcPct val="15000"/>
            </a:spcAft>
            <a:buChar char="••"/>
          </a:pPr>
          <a:r>
            <a:rPr lang="en-US" sz="1100" kern="1200" dirty="0" smtClean="0"/>
            <a:t>Computer Science &amp; Entrepreneurship  </a:t>
          </a:r>
          <a:endParaRPr lang="en-US" sz="1100" kern="1200" dirty="0"/>
        </a:p>
      </dsp:txBody>
      <dsp:txXfrm>
        <a:off x="1309917" y="4725667"/>
        <a:ext cx="2660251" cy="836932"/>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1D75B-C0DB-4144-A869-1B23D4AD618E}" type="datetimeFigureOut">
              <a:rPr lang="en-US" smtClean="0"/>
              <a:pPr/>
              <a:t>4/14/13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5014C-31EA-4C4E-9497-C09D479A7B40}" type="slidenum">
              <a:rPr lang="en-US" smtClean="0"/>
              <a:pPr/>
              <a:t>‹#›</a:t>
            </a:fld>
            <a:endParaRPr lang="en-US"/>
          </a:p>
        </p:txBody>
      </p:sp>
    </p:spTree>
    <p:extLst>
      <p:ext uri="{BB962C8B-B14F-4D97-AF65-F5344CB8AC3E}">
        <p14:creationId xmlns:p14="http://schemas.microsoft.com/office/powerpoint/2010/main" val="38494415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are an app, but we are also a business</a:t>
            </a:r>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We all love volunteering, and community service.  As a college student I often found it hard to find volunteer opportunities.  As I sat there, thinking of places to volunteer, it hit me.  Why not create a mobile app to simplify the volunteer experience.  Here we are 3 months later with a hardworking, passionate team.  We all bring a different piece to the puzzle, just like volunteers at non-profit organizations and events.  </a:t>
            </a:r>
          </a:p>
          <a:p>
            <a:pPr lvl="0"/>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We are all social entrepreneurs who want to change the world.  We believe that Volunteer Buddy is the key to endless doors of volunteer opportunities.  It will increase volunteering across the board, thus increasing the help provided for many people.  </a:t>
            </a:r>
          </a:p>
          <a:p>
            <a:pPr lvl="0" rtl="0"/>
            <a:r>
              <a:rPr lang="en-US" b="1" dirty="0" smtClean="0"/>
              <a:t>Joshua </a:t>
            </a:r>
            <a:r>
              <a:rPr lang="en-US" b="1" dirty="0" err="1" smtClean="0"/>
              <a:t>Upfal</a:t>
            </a:r>
            <a:endParaRPr lang="en-US" dirty="0" smtClean="0"/>
          </a:p>
          <a:p>
            <a:pPr lvl="1" rtl="0"/>
            <a:r>
              <a:rPr lang="en-US" dirty="0" smtClean="0"/>
              <a:t>Communication Studies, Entrepreneurship, &amp; Performing Arts Management/Pre-Law</a:t>
            </a:r>
          </a:p>
          <a:p>
            <a:pPr lvl="0" rtl="0"/>
            <a:r>
              <a:rPr lang="en-US" b="1" dirty="0" smtClean="0"/>
              <a:t>Chloe Prince</a:t>
            </a:r>
            <a:endParaRPr lang="en-US" dirty="0" smtClean="0"/>
          </a:p>
          <a:p>
            <a:pPr lvl="1" rtl="0"/>
            <a:r>
              <a:rPr lang="en-US" dirty="0" smtClean="0"/>
              <a:t>Informatics &amp; Computing Services, Entrepreneurship</a:t>
            </a:r>
          </a:p>
          <a:p>
            <a:pPr lvl="0" rtl="0"/>
            <a:r>
              <a:rPr lang="en-US" b="1" dirty="0" smtClean="0"/>
              <a:t>Robby Greenfield</a:t>
            </a:r>
            <a:endParaRPr lang="en-US" dirty="0" smtClean="0"/>
          </a:p>
          <a:p>
            <a:pPr lvl="1" rtl="0"/>
            <a:r>
              <a:rPr lang="en-US" dirty="0" smtClean="0"/>
              <a:t>Computer Science &amp; IOE</a:t>
            </a:r>
          </a:p>
          <a:p>
            <a:pPr lvl="0" rtl="0"/>
            <a:r>
              <a:rPr lang="en-US" b="1" dirty="0" smtClean="0"/>
              <a:t>Jake Hash</a:t>
            </a:r>
            <a:endParaRPr lang="en-US" dirty="0" smtClean="0"/>
          </a:p>
          <a:p>
            <a:pPr lvl="1" rtl="0"/>
            <a:r>
              <a:rPr lang="en-US" dirty="0" smtClean="0"/>
              <a:t>Computer Science &amp; Entrepreneurship  </a:t>
            </a:r>
          </a:p>
          <a:p>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We all love volunteering, and community service.  As a college student I often found it hard to find volunteer opportunities.  As I sat there, thinking of places to volunteer, it hit me.  Why not create a mobile app to simplify the volunteer experience.  Here we are 3 months later with a hardworking, passionate team.  We all bring a different piece to the puzzle, just like volunteers at non-profit organizations and events.  </a:t>
            </a:r>
          </a:p>
          <a:p>
            <a:pPr lvl="0"/>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We are all social entrepreneurs who want to change the world.  We believe that Volunteer Buddy is the key to endless doors of volunteer opportunities.  It will increase volunteering across the board, thus increasing the help provided for many people.  </a:t>
            </a:r>
          </a:p>
          <a:p>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Our mission is to encompass the entire volunteer experience, in a mobile app, making it an easy, rewarding, and social experience.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are an app, but we are also a business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chemeClr val="bg2">
                    <a:lumMod val="25000"/>
                  </a:schemeClr>
                </a:solidFill>
              </a:rPr>
              <a:t>We will revolutionize the volunteering experience, helping organizations find the best possible volunteers that they need, and helping volunteers find the opportunities that they want to pursue.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1" dirty="0" smtClean="0"/>
          </a:p>
          <a:p>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baseline="0" dirty="0" smtClean="0"/>
              <a:t>We are still still working on customer discovery.  It is a continuous process</a:t>
            </a:r>
          </a:p>
          <a:p>
            <a:endParaRPr lang="en-US" baseline="0" dirty="0" smtClean="0"/>
          </a:p>
          <a:p>
            <a:pPr lvl="0" rtl="0"/>
            <a:r>
              <a:rPr lang="en-US" dirty="0" smtClean="0"/>
              <a:t>United Way, The Friendship Circle,, The Ann Arbor Arts Center, The Food Gatherers</a:t>
            </a:r>
          </a:p>
          <a:p>
            <a:pPr lvl="0" rtl="0"/>
            <a:r>
              <a:rPr lang="en-US" dirty="0" smtClean="0"/>
              <a:t>Dexter High School, Pioneer High School, Skyline High School</a:t>
            </a:r>
          </a:p>
          <a:p>
            <a:pPr lvl="0" rtl="0"/>
            <a:r>
              <a:rPr lang="en-US" dirty="0" smtClean="0"/>
              <a:t>PO Officer</a:t>
            </a:r>
          </a:p>
          <a:p>
            <a:pPr lvl="0" rtl="0"/>
            <a:r>
              <a:rPr lang="en-US" dirty="0" smtClean="0"/>
              <a:t>The St. Mary’s Fair</a:t>
            </a:r>
          </a:p>
          <a:p>
            <a:endParaRPr lang="en-US" baseline="0" dirty="0" smtClean="0"/>
          </a:p>
          <a:p>
            <a:endParaRPr lang="en-US" baseline="0" dirty="0" smtClean="0"/>
          </a:p>
          <a:p>
            <a:r>
              <a:rPr lang="en-US" baseline="0" dirty="0" smtClean="0"/>
              <a:t>-Mention how we started as an app for </a:t>
            </a:r>
            <a:r>
              <a:rPr lang="en-US" baseline="0" dirty="0" err="1" smtClean="0"/>
              <a:t>gamifying</a:t>
            </a:r>
            <a:r>
              <a:rPr lang="en-US" baseline="0" dirty="0" smtClean="0"/>
              <a:t> volunteering and rewards,</a:t>
            </a:r>
          </a:p>
          <a:p>
            <a:r>
              <a:rPr lang="en-US" baseline="0" dirty="0" smtClean="0"/>
              <a:t>But through customer discovery we recognized that people do not volunteer for rewards,</a:t>
            </a:r>
          </a:p>
          <a:p>
            <a:r>
              <a:rPr lang="en-US" baseline="0" dirty="0" smtClean="0"/>
              <a:t>But more so for the social benefit of volunteering, and helping others, and also for school requirements</a:t>
            </a:r>
          </a:p>
          <a:p>
            <a:endParaRPr lang="en-US" baseline="0" dirty="0" smtClean="0"/>
          </a:p>
          <a:p>
            <a:r>
              <a:rPr lang="en-US" baseline="0" dirty="0" smtClean="0"/>
              <a:t>-Also organizations are not thrilled about volunteers coming just to get coupons, they would</a:t>
            </a:r>
          </a:p>
          <a:p>
            <a:r>
              <a:rPr lang="en-US" baseline="0" dirty="0" smtClean="0"/>
              <a:t>Rather volunteers be sincere, high quality and authentic, which is something that Volunteer Buddy can provide,</a:t>
            </a:r>
          </a:p>
          <a:p>
            <a:r>
              <a:rPr lang="en-US" baseline="0" dirty="0" smtClean="0"/>
              <a:t>As well as large amounts of valuable </a:t>
            </a:r>
            <a:r>
              <a:rPr lang="en-US" baseline="0" dirty="0" smtClean="0"/>
              <a:t>information</a:t>
            </a:r>
          </a:p>
          <a:p>
            <a:endParaRPr lang="en-US" baseline="0" dirty="0" smtClean="0"/>
          </a:p>
          <a:p>
            <a:r>
              <a:rPr lang="en-US" dirty="0" smtClean="0"/>
              <a:t>High School Students, initially students in National Honors Society</a:t>
            </a:r>
          </a:p>
          <a:p>
            <a:r>
              <a:rPr lang="en-US" dirty="0" smtClean="0"/>
              <a:t>Students and people involved in community service based organizations</a:t>
            </a:r>
          </a:p>
          <a:p>
            <a:r>
              <a:rPr lang="en-US" dirty="0" smtClean="0"/>
              <a:t>Anyone who wants/needs community service hours</a:t>
            </a:r>
          </a:p>
          <a:p>
            <a:r>
              <a:rPr lang="en-US" dirty="0" smtClean="0"/>
              <a:t>Non-profit organizations</a:t>
            </a:r>
          </a:p>
          <a:p>
            <a:r>
              <a:rPr lang="en-US" dirty="0" smtClean="0"/>
              <a:t>Festivals and events</a:t>
            </a:r>
          </a:p>
          <a:p>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primary focus</a:t>
            </a:r>
            <a:r>
              <a:rPr lang="en-US" baseline="0" dirty="0" smtClean="0"/>
              <a:t> is to create the app, then we will test it with certain organizations, to validate that we can bring more volunteers to organizations through the app</a:t>
            </a:r>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17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Rewards</a:t>
            </a:r>
          </a:p>
          <a:p>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18</a:t>
            </a:fld>
            <a:endParaRPr lang="en-US"/>
          </a:p>
        </p:txBody>
      </p:sp>
    </p:spTree>
    <p:extLst>
      <p:ext uri="{BB962C8B-B14F-4D97-AF65-F5344CB8AC3E}">
        <p14:creationId xmlns:p14="http://schemas.microsoft.com/office/powerpoint/2010/main" val="403978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4/14/13</a:t>
            </a:fld>
            <a:endParaRPr lang="en-US"/>
          </a:p>
        </p:txBody>
      </p:sp>
      <p:sp>
        <p:nvSpPr>
          <p:cNvPr id="8" name="Slide Number Placeholder 7"/>
          <p:cNvSpPr>
            <a:spLocks noGrp="1"/>
          </p:cNvSpPr>
          <p:nvPr>
            <p:ph type="sldNum" sz="quarter" idx="11"/>
          </p:nvPr>
        </p:nvSpPr>
        <p:spPr>
          <a:xfrm>
            <a:off x="8543278" y="6356350"/>
            <a:ext cx="561975" cy="365125"/>
          </a:xfrm>
          <a:prstGeom prst="rect">
            <a:avLst/>
          </a:prstGeom>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a:xfrm>
            <a:off x="659165" y="6356350"/>
            <a:ext cx="2847975" cy="365125"/>
          </a:xfrm>
          <a:prstGeom prst="rect">
            <a:avLst/>
          </a:prstGeom>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4/14/13</a:t>
            </a:fld>
            <a:endParaRPr lang="en-US"/>
          </a:p>
        </p:txBody>
      </p:sp>
      <p:sp>
        <p:nvSpPr>
          <p:cNvPr id="5" name="Footer Placeholder 4"/>
          <p:cNvSpPr>
            <a:spLocks noGrp="1"/>
          </p:cNvSpPr>
          <p:nvPr>
            <p:ph type="ftr" sz="quarter" idx="11"/>
          </p:nvPr>
        </p:nvSpPr>
        <p:spPr>
          <a:xfrm>
            <a:off x="659165" y="6356350"/>
            <a:ext cx="284797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4/14/13</a:t>
            </a:fld>
            <a:endParaRPr lang="en-US"/>
          </a:p>
        </p:txBody>
      </p:sp>
      <p:sp>
        <p:nvSpPr>
          <p:cNvPr id="5" name="Footer Placeholder 4"/>
          <p:cNvSpPr>
            <a:spLocks noGrp="1"/>
          </p:cNvSpPr>
          <p:nvPr>
            <p:ph type="ftr" sz="quarter" idx="11"/>
          </p:nvPr>
        </p:nvSpPr>
        <p:spPr>
          <a:xfrm>
            <a:off x="659165" y="6356350"/>
            <a:ext cx="284797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4/14/13</a:t>
            </a:fld>
            <a:endParaRPr lang="en-US"/>
          </a:p>
        </p:txBody>
      </p:sp>
      <p:sp>
        <p:nvSpPr>
          <p:cNvPr id="5" name="Footer Placeholder 4"/>
          <p:cNvSpPr>
            <a:spLocks noGrp="1"/>
          </p:cNvSpPr>
          <p:nvPr>
            <p:ph type="ftr" sz="quarter" idx="11"/>
          </p:nvPr>
        </p:nvSpPr>
        <p:spPr>
          <a:xfrm>
            <a:off x="659165" y="6356350"/>
            <a:ext cx="284797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4/14/13</a:t>
            </a:fld>
            <a:endParaRPr lang="en-US"/>
          </a:p>
        </p:txBody>
      </p:sp>
      <p:sp>
        <p:nvSpPr>
          <p:cNvPr id="5" name="Footer Placeholder 4"/>
          <p:cNvSpPr>
            <a:spLocks noGrp="1"/>
          </p:cNvSpPr>
          <p:nvPr>
            <p:ph type="ftr" sz="quarter" idx="11"/>
          </p:nvPr>
        </p:nvSpPr>
        <p:spPr>
          <a:xfrm>
            <a:off x="659165" y="6356350"/>
            <a:ext cx="284797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43278" y="6356350"/>
            <a:ext cx="561975" cy="365125"/>
          </a:xfrm>
          <a:prstGeom prst="rect">
            <a:avLst/>
          </a:prstGeom>
        </p:spPr>
        <p:txBody>
          <a:bodyPr/>
          <a:lstStyle/>
          <a:p>
            <a:fld id="{96652B35-718D-4E28-AFEB-B694A3B357E8}" type="slidenum">
              <a:rPr kumimoji="0" lang="en-US" smtClean="0"/>
              <a:pPr/>
              <a:t>‹#›</a:t>
            </a:fld>
            <a:endParaRPr kumimoji="0"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4/14/13</a:t>
            </a:fld>
            <a:endParaRPr lang="en-US"/>
          </a:p>
        </p:txBody>
      </p:sp>
      <p:sp>
        <p:nvSpPr>
          <p:cNvPr id="6" name="Footer Placeholder 5"/>
          <p:cNvSpPr>
            <a:spLocks noGrp="1"/>
          </p:cNvSpPr>
          <p:nvPr>
            <p:ph type="ftr" sz="quarter" idx="11"/>
          </p:nvPr>
        </p:nvSpPr>
        <p:spPr>
          <a:xfrm>
            <a:off x="659165" y="6356350"/>
            <a:ext cx="284797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4/14/13</a:t>
            </a:fld>
            <a:endParaRPr lang="en-US"/>
          </a:p>
        </p:txBody>
      </p:sp>
      <p:sp>
        <p:nvSpPr>
          <p:cNvPr id="8" name="Footer Placeholder 7"/>
          <p:cNvSpPr>
            <a:spLocks noGrp="1"/>
          </p:cNvSpPr>
          <p:nvPr>
            <p:ph type="ftr" sz="quarter" idx="11"/>
          </p:nvPr>
        </p:nvSpPr>
        <p:spPr>
          <a:xfrm>
            <a:off x="659165" y="6356350"/>
            <a:ext cx="2847975"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4/14/13</a:t>
            </a:fld>
            <a:endParaRPr lang="en-US"/>
          </a:p>
        </p:txBody>
      </p:sp>
      <p:sp>
        <p:nvSpPr>
          <p:cNvPr id="4" name="Footer Placeholder 3"/>
          <p:cNvSpPr>
            <a:spLocks noGrp="1"/>
          </p:cNvSpPr>
          <p:nvPr>
            <p:ph type="ftr" sz="quarter" idx="11"/>
          </p:nvPr>
        </p:nvSpPr>
        <p:spPr>
          <a:xfrm>
            <a:off x="659165" y="6356350"/>
            <a:ext cx="2847975"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4/14/13</a:t>
            </a:fld>
            <a:endParaRPr lang="en-US"/>
          </a:p>
        </p:txBody>
      </p:sp>
      <p:sp>
        <p:nvSpPr>
          <p:cNvPr id="3" name="Footer Placeholder 2"/>
          <p:cNvSpPr>
            <a:spLocks noGrp="1"/>
          </p:cNvSpPr>
          <p:nvPr>
            <p:ph type="ftr" sz="quarter" idx="11"/>
          </p:nvPr>
        </p:nvSpPr>
        <p:spPr>
          <a:xfrm>
            <a:off x="659165" y="6356350"/>
            <a:ext cx="2847975"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4/14/13</a:t>
            </a:fld>
            <a:endParaRPr lang="en-US"/>
          </a:p>
        </p:txBody>
      </p:sp>
      <p:sp>
        <p:nvSpPr>
          <p:cNvPr id="6" name="Footer Placeholder 5"/>
          <p:cNvSpPr>
            <a:spLocks noGrp="1"/>
          </p:cNvSpPr>
          <p:nvPr>
            <p:ph type="ftr" sz="quarter" idx="11"/>
          </p:nvPr>
        </p:nvSpPr>
        <p:spPr>
          <a:xfrm>
            <a:off x="659165" y="6356350"/>
            <a:ext cx="284797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543278" y="6356350"/>
            <a:ext cx="561975" cy="365125"/>
          </a:xfrm>
          <a:prstGeom prst="rect">
            <a:avLst/>
          </a:prstGeom>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4/14/13</a:t>
            </a:fld>
            <a:endParaRPr lang="en-US"/>
          </a:p>
        </p:txBody>
      </p:sp>
      <p:sp>
        <p:nvSpPr>
          <p:cNvPr id="6" name="Footer Placeholder 5"/>
          <p:cNvSpPr>
            <a:spLocks noGrp="1"/>
          </p:cNvSpPr>
          <p:nvPr>
            <p:ph type="ftr" sz="quarter" idx="11"/>
          </p:nvPr>
        </p:nvSpPr>
        <p:spPr>
          <a:xfrm>
            <a:off x="659165" y="6356350"/>
            <a:ext cx="284797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bg1">
                <a:tint val="80000"/>
                <a:satMod val="250000"/>
              </a:schemeClr>
            </a:gs>
            <a:gs pos="76000">
              <a:schemeClr val="bg1">
                <a:tint val="90000"/>
                <a:shade val="90000"/>
                <a:satMod val="200000"/>
              </a:schemeClr>
            </a:gs>
            <a:gs pos="92000">
              <a:schemeClr val="accent6">
                <a:lumMod val="20000"/>
                <a:lumOff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9.png"/></Relationships>
</file>

<file path=ppt/slides/_rels/slide16.xml.rels><?xml version="1.0" encoding="UTF-8" standalone="yes"?>
<Relationships xmlns="http://schemas.openxmlformats.org/package/2006/relationships"><Relationship Id="rId11" Type="http://schemas.openxmlformats.org/officeDocument/2006/relationships/image" Target="../media/image38.png"/><Relationship Id="rId12" Type="http://schemas.microsoft.com/office/2007/relationships/hdphoto" Target="../media/hdphoto5.wdp"/><Relationship Id="rId13" Type="http://schemas.openxmlformats.org/officeDocument/2006/relationships/image" Target="../media/image39.png"/><Relationship Id="rId1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jpg"/><Relationship Id="rId7" Type="http://schemas.openxmlformats.org/officeDocument/2006/relationships/image" Target="../media/image34.jpg"/><Relationship Id="rId8" Type="http://schemas.openxmlformats.org/officeDocument/2006/relationships/image" Target="../media/image35.png"/><Relationship Id="rId9" Type="http://schemas.openxmlformats.org/officeDocument/2006/relationships/image" Target="../media/image36.jpeg"/><Relationship Id="rId10" Type="http://schemas.openxmlformats.org/officeDocument/2006/relationships/image" Target="../media/image3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43.jpeg"/><Relationship Id="rId7" Type="http://schemas.openxmlformats.org/officeDocument/2006/relationships/image" Target="../media/image44.jpe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46.gif"/><Relationship Id="rId4"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1" Type="http://schemas.openxmlformats.org/officeDocument/2006/relationships/image" Target="../media/image10.jpeg"/><Relationship Id="rId12" Type="http://schemas.openxmlformats.org/officeDocument/2006/relationships/image" Target="../media/image11.png"/><Relationship Id="rId13" Type="http://schemas.microsoft.com/office/2007/relationships/hdphoto" Target="../media/hdphoto4.wdp"/><Relationship Id="rId1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4.gif"/><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microsoft.com/office/2007/relationships/hdphoto" Target="../media/hdphoto1.wdp"/><Relationship Id="rId7" Type="http://schemas.openxmlformats.org/officeDocument/2006/relationships/image" Target="../media/image8.jpeg"/><Relationship Id="rId8" Type="http://schemas.openxmlformats.org/officeDocument/2006/relationships/image" Target="../media/image9.png"/><Relationship Id="rId9" Type="http://schemas.microsoft.com/office/2007/relationships/hdphoto" Target="../media/hdphoto2.wdp"/><Relationship Id="rId10" Type="http://schemas.microsoft.com/office/2007/relationships/hdphoto" Target="../media/hdphoto3.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jpg"/><Relationship Id="rId5" Type="http://schemas.openxmlformats.org/officeDocument/2006/relationships/image" Target="../media/image16.jpe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8.png"/><Relationship Id="rId5" Type="http://schemas.openxmlformats.org/officeDocument/2006/relationships/image" Target="../media/image15.jpg"/><Relationship Id="rId6" Type="http://schemas.openxmlformats.org/officeDocument/2006/relationships/image" Target="../media/image17.png"/><Relationship Id="rId7" Type="http://schemas.openxmlformats.org/officeDocument/2006/relationships/diagramData" Target="../diagrams/data1.xml"/><Relationship Id="rId8" Type="http://schemas.openxmlformats.org/officeDocument/2006/relationships/diagramLayout" Target="../diagrams/layout1.xml"/><Relationship Id="rId9" Type="http://schemas.openxmlformats.org/officeDocument/2006/relationships/diagramQuickStyle" Target="../diagrams/quickStyle1.xml"/><Relationship Id="rId10" Type="http://schemas.openxmlformats.org/officeDocument/2006/relationships/diagramColors" Target="../diagrams/colors1.xml"/><Relationship Id="rId11"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VolunteerBuddy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0" y="889000"/>
            <a:ext cx="5080000" cy="5080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152400"/>
            <a:ext cx="799686"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1</a:t>
            </a:r>
            <a:endParaRPr lang="en-US" sz="19900" dirty="0">
              <a:solidFill>
                <a:srgbClr val="6A1BB4"/>
              </a:solidFill>
              <a:latin typeface="Poiret One"/>
              <a:cs typeface="Poiret One"/>
            </a:endParaRPr>
          </a:p>
        </p:txBody>
      </p:sp>
      <p:cxnSp>
        <p:nvCxnSpPr>
          <p:cNvPr id="5" name="Straight Connector 4"/>
          <p:cNvCxnSpPr/>
          <p:nvPr/>
        </p:nvCxnSpPr>
        <p:spPr>
          <a:xfrm>
            <a:off x="9601200" y="304800"/>
            <a:ext cx="0" cy="6251633"/>
          </a:xfrm>
          <a:prstGeom prst="line">
            <a:avLst/>
          </a:prstGeom>
          <a:ln w="38100" cmpd="sng"/>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76081" y="2819400"/>
            <a:ext cx="1200319" cy="707886"/>
          </a:xfrm>
          <a:prstGeom prst="rect">
            <a:avLst/>
          </a:prstGeom>
          <a:noFill/>
        </p:spPr>
        <p:txBody>
          <a:bodyPr wrap="none" rtlCol="0">
            <a:spAutoFit/>
          </a:bodyPr>
          <a:lstStyle/>
          <a:p>
            <a:r>
              <a:rPr lang="en-US" sz="4000" dirty="0" smtClean="0">
                <a:solidFill>
                  <a:schemeClr val="accent4">
                    <a:lumMod val="75000"/>
                  </a:schemeClr>
                </a:solidFill>
              </a:rPr>
              <a:t>Find</a:t>
            </a:r>
            <a:endParaRPr lang="en-US" sz="4000" dirty="0">
              <a:solidFill>
                <a:schemeClr val="accent4">
                  <a:lumMod val="75000"/>
                </a:schemeClr>
              </a:solidFill>
            </a:endParaRPr>
          </a:p>
        </p:txBody>
      </p:sp>
      <p:pic>
        <p:nvPicPr>
          <p:cNvPr id="6" name="Picture 5" descr="Screen Shot 2013-04-17 at 9.59.1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200" y="355600"/>
            <a:ext cx="4152900" cy="6197600"/>
          </a:xfrm>
          <a:prstGeom prst="rect">
            <a:avLst/>
          </a:prstGeom>
        </p:spPr>
      </p:pic>
    </p:spTree>
    <p:extLst>
      <p:ext uri="{BB962C8B-B14F-4D97-AF65-F5344CB8AC3E}">
        <p14:creationId xmlns:p14="http://schemas.microsoft.com/office/powerpoint/2010/main" val="120640855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3445" y="152400"/>
            <a:ext cx="1810261"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2</a:t>
            </a:r>
            <a:endParaRPr lang="en-US" sz="19900" dirty="0">
              <a:solidFill>
                <a:srgbClr val="6A1BB4"/>
              </a:solidFill>
              <a:latin typeface="Poiret One"/>
              <a:cs typeface="Poiret One"/>
            </a:endParaRPr>
          </a:p>
        </p:txBody>
      </p:sp>
      <p:sp>
        <p:nvSpPr>
          <p:cNvPr id="5" name="TextBox 4"/>
          <p:cNvSpPr txBox="1"/>
          <p:nvPr/>
        </p:nvSpPr>
        <p:spPr>
          <a:xfrm>
            <a:off x="685800" y="2783890"/>
            <a:ext cx="1297826" cy="523220"/>
          </a:xfrm>
          <a:prstGeom prst="rect">
            <a:avLst/>
          </a:prstGeom>
          <a:noFill/>
        </p:spPr>
        <p:txBody>
          <a:bodyPr wrap="none" rtlCol="0">
            <a:spAutoFit/>
          </a:bodyPr>
          <a:lstStyle/>
          <a:p>
            <a:r>
              <a:rPr lang="en-US" sz="2800" b="1" dirty="0" smtClean="0">
                <a:solidFill>
                  <a:schemeClr val="accent4">
                    <a:lumMod val="75000"/>
                  </a:schemeClr>
                </a:solidFill>
              </a:rPr>
              <a:t>Match</a:t>
            </a:r>
            <a:endParaRPr lang="en-US" sz="2800" b="1" dirty="0">
              <a:solidFill>
                <a:schemeClr val="accent4">
                  <a:lumMod val="75000"/>
                </a:schemeClr>
              </a:solidFill>
            </a:endParaRPr>
          </a:p>
        </p:txBody>
      </p:sp>
      <p:pic>
        <p:nvPicPr>
          <p:cNvPr id="7" name="Picture 6" descr="Screen Shot 2013-04-17 at 10.36.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42900"/>
            <a:ext cx="4102100" cy="6159500"/>
          </a:xfrm>
          <a:prstGeom prst="rect">
            <a:avLst/>
          </a:prstGeom>
        </p:spPr>
      </p:pic>
    </p:spTree>
    <p:extLst>
      <p:ext uri="{BB962C8B-B14F-4D97-AF65-F5344CB8AC3E}">
        <p14:creationId xmlns:p14="http://schemas.microsoft.com/office/powerpoint/2010/main" val="4201192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3445" y="152400"/>
            <a:ext cx="1810261"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2</a:t>
            </a:r>
            <a:endParaRPr lang="en-US" sz="19900" dirty="0">
              <a:solidFill>
                <a:srgbClr val="6A1BB4"/>
              </a:solidFill>
              <a:latin typeface="Poiret One"/>
              <a:cs typeface="Poiret One"/>
            </a:endParaRPr>
          </a:p>
        </p:txBody>
      </p:sp>
      <p:sp>
        <p:nvSpPr>
          <p:cNvPr id="5" name="TextBox 4"/>
          <p:cNvSpPr txBox="1"/>
          <p:nvPr/>
        </p:nvSpPr>
        <p:spPr>
          <a:xfrm>
            <a:off x="685800" y="2783890"/>
            <a:ext cx="1297826" cy="523220"/>
          </a:xfrm>
          <a:prstGeom prst="rect">
            <a:avLst/>
          </a:prstGeom>
          <a:noFill/>
        </p:spPr>
        <p:txBody>
          <a:bodyPr wrap="none" rtlCol="0">
            <a:spAutoFit/>
          </a:bodyPr>
          <a:lstStyle/>
          <a:p>
            <a:r>
              <a:rPr lang="en-US" sz="2800" b="1" dirty="0" smtClean="0">
                <a:solidFill>
                  <a:schemeClr val="accent4">
                    <a:lumMod val="75000"/>
                  </a:schemeClr>
                </a:solidFill>
              </a:rPr>
              <a:t>Match</a:t>
            </a:r>
            <a:endParaRPr lang="en-US" sz="2800" b="1" dirty="0">
              <a:solidFill>
                <a:schemeClr val="accent4">
                  <a:lumMod val="75000"/>
                </a:schemeClr>
              </a:solidFill>
            </a:endParaRPr>
          </a:p>
        </p:txBody>
      </p:sp>
      <p:pic>
        <p:nvPicPr>
          <p:cNvPr id="6" name="Picture 5" descr="Screen Shot 2013-04-17 at 10.09.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300" y="342900"/>
            <a:ext cx="4089400" cy="6172200"/>
          </a:xfrm>
          <a:prstGeom prst="rect">
            <a:avLst/>
          </a:prstGeom>
        </p:spPr>
      </p:pic>
    </p:spTree>
    <p:extLst>
      <p:ext uri="{BB962C8B-B14F-4D97-AF65-F5344CB8AC3E}">
        <p14:creationId xmlns:p14="http://schemas.microsoft.com/office/powerpoint/2010/main" val="114900773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9645" y="304800"/>
            <a:ext cx="1687755"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3</a:t>
            </a:r>
            <a:endParaRPr lang="en-US" sz="19900" dirty="0">
              <a:solidFill>
                <a:srgbClr val="6A1BB4"/>
              </a:solidFill>
              <a:latin typeface="Poiret One"/>
              <a:cs typeface="Poiret One"/>
            </a:endParaRPr>
          </a:p>
        </p:txBody>
      </p:sp>
      <p:sp>
        <p:nvSpPr>
          <p:cNvPr id="7" name="TextBox 6"/>
          <p:cNvSpPr txBox="1"/>
          <p:nvPr/>
        </p:nvSpPr>
        <p:spPr>
          <a:xfrm>
            <a:off x="609600" y="2938810"/>
            <a:ext cx="1168609" cy="523220"/>
          </a:xfrm>
          <a:prstGeom prst="rect">
            <a:avLst/>
          </a:prstGeom>
          <a:noFill/>
        </p:spPr>
        <p:txBody>
          <a:bodyPr wrap="none" rtlCol="0">
            <a:spAutoFit/>
          </a:bodyPr>
          <a:lstStyle/>
          <a:p>
            <a:r>
              <a:rPr lang="en-US" sz="2800" b="1" dirty="0" smtClean="0">
                <a:solidFill>
                  <a:schemeClr val="accent4">
                    <a:lumMod val="75000"/>
                  </a:schemeClr>
                </a:solidFill>
              </a:rPr>
              <a:t>Share</a:t>
            </a:r>
            <a:endParaRPr lang="en-US" sz="2800" b="1" dirty="0">
              <a:solidFill>
                <a:schemeClr val="accent4">
                  <a:lumMod val="75000"/>
                </a:schemeClr>
              </a:solidFill>
            </a:endParaRPr>
          </a:p>
        </p:txBody>
      </p:sp>
      <p:pic>
        <p:nvPicPr>
          <p:cNvPr id="10" name="Picture 9" descr="Screen Shot 2013-04-17 at 10.48.2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42900"/>
            <a:ext cx="4114800" cy="6159500"/>
          </a:xfrm>
          <a:prstGeom prst="rect">
            <a:avLst/>
          </a:prstGeom>
        </p:spPr>
      </p:pic>
    </p:spTree>
    <p:extLst>
      <p:ext uri="{BB962C8B-B14F-4D97-AF65-F5344CB8AC3E}">
        <p14:creationId xmlns:p14="http://schemas.microsoft.com/office/powerpoint/2010/main" val="188563087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52400"/>
            <a:ext cx="1435112"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4</a:t>
            </a:r>
            <a:endParaRPr lang="en-US" sz="19900" dirty="0">
              <a:solidFill>
                <a:srgbClr val="6A1BB4"/>
              </a:solidFill>
              <a:latin typeface="Poiret One"/>
              <a:cs typeface="Poiret One"/>
            </a:endParaRPr>
          </a:p>
        </p:txBody>
      </p:sp>
      <p:sp>
        <p:nvSpPr>
          <p:cNvPr id="7" name="TextBox 6"/>
          <p:cNvSpPr txBox="1"/>
          <p:nvPr/>
        </p:nvSpPr>
        <p:spPr>
          <a:xfrm>
            <a:off x="248101" y="2783890"/>
            <a:ext cx="1656899" cy="523220"/>
          </a:xfrm>
          <a:prstGeom prst="rect">
            <a:avLst/>
          </a:prstGeom>
          <a:noFill/>
        </p:spPr>
        <p:txBody>
          <a:bodyPr wrap="none" rtlCol="0">
            <a:spAutoFit/>
          </a:bodyPr>
          <a:lstStyle/>
          <a:p>
            <a:r>
              <a:rPr lang="en-US" sz="2800" b="1" dirty="0" smtClean="0">
                <a:solidFill>
                  <a:schemeClr val="accent4">
                    <a:lumMod val="75000"/>
                  </a:schemeClr>
                </a:solidFill>
              </a:rPr>
              <a:t>Validate</a:t>
            </a:r>
            <a:endParaRPr lang="en-US" sz="2800" b="1" dirty="0">
              <a:solidFill>
                <a:schemeClr val="accent4">
                  <a:lumMod val="75000"/>
                </a:schemeClr>
              </a:solidFill>
            </a:endParaRPr>
          </a:p>
        </p:txBody>
      </p:sp>
      <p:pic>
        <p:nvPicPr>
          <p:cNvPr id="2" name="Picture 1" descr="Screen Shot 2013-04-17 at 9.59.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300" y="368300"/>
            <a:ext cx="4089400" cy="6121400"/>
          </a:xfrm>
          <a:prstGeom prst="rect">
            <a:avLst/>
          </a:prstGeom>
        </p:spPr>
      </p:pic>
    </p:spTree>
    <p:extLst>
      <p:ext uri="{BB962C8B-B14F-4D97-AF65-F5344CB8AC3E}">
        <p14:creationId xmlns:p14="http://schemas.microsoft.com/office/powerpoint/2010/main" val="175727258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Mission</a:t>
            </a:r>
            <a:endParaRPr lang="en-US" dirty="0"/>
          </a:p>
        </p:txBody>
      </p:sp>
      <p:sp>
        <p:nvSpPr>
          <p:cNvPr id="3" name="Content Placeholder 2"/>
          <p:cNvSpPr>
            <a:spLocks noGrp="1"/>
          </p:cNvSpPr>
          <p:nvPr>
            <p:ph idx="1"/>
          </p:nvPr>
        </p:nvSpPr>
        <p:spPr>
          <a:xfrm>
            <a:off x="685800" y="1951037"/>
            <a:ext cx="8077200" cy="4525963"/>
          </a:xfrm>
        </p:spPr>
        <p:txBody>
          <a:bodyPr>
            <a:normAutofit/>
          </a:bodyPr>
          <a:lstStyle/>
          <a:p>
            <a:pPr marL="0" indent="0">
              <a:buNone/>
            </a:pPr>
            <a:r>
              <a:rPr lang="en-US" dirty="0">
                <a:solidFill>
                  <a:schemeClr val="bg2">
                    <a:lumMod val="25000"/>
                  </a:schemeClr>
                </a:solidFill>
                <a:latin typeface="+mn-lt"/>
              </a:rPr>
              <a:t>I</a:t>
            </a:r>
            <a:r>
              <a:rPr lang="en-US" dirty="0" smtClean="0">
                <a:solidFill>
                  <a:schemeClr val="bg2">
                    <a:lumMod val="25000"/>
                  </a:schemeClr>
                </a:solidFill>
                <a:latin typeface="+mn-lt"/>
              </a:rPr>
              <a:t>ncrease community involvement by helping volunteers find opportunities to give back,  provide the go-to for volunteers and all types of organizations to have an even greater impact on the community by matching the perfect volunteers to the perfect opportunities. </a:t>
            </a:r>
            <a:endParaRPr lang="en-US" dirty="0">
              <a:solidFill>
                <a:schemeClr val="bg2">
                  <a:lumMod val="25000"/>
                </a:schemeClr>
              </a:solidFill>
              <a:latin typeface="+mn-lt"/>
            </a:endParaRPr>
          </a:p>
        </p:txBody>
      </p:sp>
      <p:pic>
        <p:nvPicPr>
          <p:cNvPr id="4" name="Picture 3" descr="people volunteering graphic.png"/>
          <p:cNvPicPr>
            <a:picLocks noChangeAspect="1"/>
          </p:cNvPicPr>
          <p:nvPr/>
        </p:nvPicPr>
        <p:blipFill>
          <a:blip r:embed="rId3">
            <a:alphaModFix amt="13000"/>
          </a:blip>
          <a:stretch>
            <a:fillRect/>
          </a:stretch>
        </p:blipFill>
        <p:spPr>
          <a:xfrm>
            <a:off x="609600" y="362616"/>
            <a:ext cx="8077200" cy="611438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229600" cy="1600200"/>
          </a:xfrm>
        </p:spPr>
        <p:txBody>
          <a:bodyPr/>
          <a:lstStyle/>
          <a:p>
            <a:r>
              <a:rPr lang="en-US" dirty="0" smtClean="0"/>
              <a:t>Customer Discovery</a:t>
            </a:r>
            <a:endParaRPr lang="en-US" dirty="0"/>
          </a:p>
        </p:txBody>
      </p:sp>
      <p:pic>
        <p:nvPicPr>
          <p:cNvPr id="15" name="Picture 14"/>
          <p:cNvPicPr>
            <a:picLocks noChangeAspect="1"/>
          </p:cNvPicPr>
          <p:nvPr/>
        </p:nvPicPr>
        <p:blipFill>
          <a:blip r:embed="rId3">
            <a:clrChange>
              <a:clrFrom>
                <a:srgbClr val="FFFFFF"/>
              </a:clrFrom>
              <a:clrTo>
                <a:srgbClr val="FFFFFF">
                  <a:alpha val="0"/>
                </a:srgbClr>
              </a:clrTo>
            </a:clrChange>
          </a:blip>
          <a:stretch>
            <a:fillRect/>
          </a:stretch>
        </p:blipFill>
        <p:spPr>
          <a:xfrm>
            <a:off x="885966" y="503767"/>
            <a:ext cx="1323834" cy="1325033"/>
          </a:xfrm>
          <a:prstGeom prst="rect">
            <a:avLst/>
          </a:prstGeom>
        </p:spPr>
      </p:pic>
      <p:pic>
        <p:nvPicPr>
          <p:cNvPr id="17" name="Picture 16"/>
          <p:cNvPicPr>
            <a:picLocks noChangeAspect="1"/>
          </p:cNvPicPr>
          <p:nvPr/>
        </p:nvPicPr>
        <p:blipFill>
          <a:blip r:embed="rId4">
            <a:clrChange>
              <a:clrFrom>
                <a:srgbClr val="FFFFFF"/>
              </a:clrFrom>
              <a:clrTo>
                <a:srgbClr val="FFFFFF">
                  <a:alpha val="0"/>
                </a:srgbClr>
              </a:clrTo>
            </a:clrChange>
          </a:blip>
          <a:stretch>
            <a:fillRect/>
          </a:stretch>
        </p:blipFill>
        <p:spPr>
          <a:xfrm>
            <a:off x="2613566" y="253506"/>
            <a:ext cx="1577434" cy="1499094"/>
          </a:xfrm>
          <a:prstGeom prst="rect">
            <a:avLst/>
          </a:prstGeom>
        </p:spPr>
      </p:pic>
      <p:pic>
        <p:nvPicPr>
          <p:cNvPr id="16" name="Picture 15"/>
          <p:cNvPicPr>
            <a:picLocks noChangeAspect="1"/>
          </p:cNvPicPr>
          <p:nvPr/>
        </p:nvPicPr>
        <p:blipFill>
          <a:blip r:embed="rId5">
            <a:clrChange>
              <a:clrFrom>
                <a:srgbClr val="FFFFFF"/>
              </a:clrFrom>
              <a:clrTo>
                <a:srgbClr val="FFFFFF">
                  <a:alpha val="0"/>
                </a:srgbClr>
              </a:clrTo>
            </a:clrChange>
          </a:blip>
          <a:stretch>
            <a:fillRect/>
          </a:stretch>
        </p:blipFill>
        <p:spPr>
          <a:xfrm>
            <a:off x="457200" y="1981200"/>
            <a:ext cx="1340747" cy="1333500"/>
          </a:xfrm>
          <a:prstGeom prst="rect">
            <a:avLst/>
          </a:prstGeom>
        </p:spPr>
      </p:pic>
      <p:pic>
        <p:nvPicPr>
          <p:cNvPr id="20" name="Picture 19" descr="aapolic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1200" y="838200"/>
            <a:ext cx="1905000" cy="1905000"/>
          </a:xfrm>
          <a:prstGeom prst="rect">
            <a:avLst/>
          </a:prstGeom>
        </p:spPr>
      </p:pic>
      <p:pic>
        <p:nvPicPr>
          <p:cNvPr id="21" name="Picture 20" descr="DexterLogo-149x160.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41147" y="4477444"/>
            <a:ext cx="1166919" cy="1253067"/>
          </a:xfrm>
          <a:prstGeom prst="rect">
            <a:avLst/>
          </a:prstGeom>
        </p:spPr>
      </p:pic>
      <p:pic>
        <p:nvPicPr>
          <p:cNvPr id="23" name="Picture 22" descr="aashseagle250.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67771" y="4199467"/>
            <a:ext cx="1536700" cy="1401471"/>
          </a:xfrm>
          <a:prstGeom prst="rect">
            <a:avLst/>
          </a:prstGeom>
        </p:spPr>
      </p:pic>
      <p:cxnSp>
        <p:nvCxnSpPr>
          <p:cNvPr id="24" name="Straight Connector 23"/>
          <p:cNvCxnSpPr/>
          <p:nvPr/>
        </p:nvCxnSpPr>
        <p:spPr>
          <a:xfrm>
            <a:off x="4724400" y="304800"/>
            <a:ext cx="0" cy="6251633"/>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57200" y="3581400"/>
            <a:ext cx="8229600" cy="0"/>
          </a:xfrm>
          <a:prstGeom prst="line">
            <a:avLst/>
          </a:prstGeom>
          <a:ln w="38100" cmpd="sng"/>
        </p:spPr>
        <p:style>
          <a:lnRef idx="2">
            <a:schemeClr val="accent1"/>
          </a:lnRef>
          <a:fillRef idx="0">
            <a:schemeClr val="accent1"/>
          </a:fillRef>
          <a:effectRef idx="1">
            <a:schemeClr val="accent1"/>
          </a:effectRef>
          <a:fontRef idx="minor">
            <a:schemeClr val="tx1"/>
          </a:fontRef>
        </p:style>
      </p:cxnSp>
      <p:pic>
        <p:nvPicPr>
          <p:cNvPr id="34" name="Picture 33" descr="stmarys.jpe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71800" y="4279900"/>
            <a:ext cx="1135625" cy="1955799"/>
          </a:xfrm>
          <a:prstGeom prst="rect">
            <a:avLst/>
          </a:prstGeom>
        </p:spPr>
      </p:pic>
      <p:pic>
        <p:nvPicPr>
          <p:cNvPr id="35" name="Picture 34" descr="orange logo for web.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06700" y="1761315"/>
            <a:ext cx="1460500" cy="1439085"/>
          </a:xfrm>
          <a:prstGeom prst="rect">
            <a:avLst/>
          </a:prstGeom>
        </p:spPr>
      </p:pic>
      <p:pic>
        <p:nvPicPr>
          <p:cNvPr id="36" name="Picture 35" descr="festifools.gif"/>
          <p:cNvPicPr>
            <a:picLocks noChangeAspect="1"/>
          </p:cNvPicPr>
          <p:nvPr/>
        </p:nvPicPr>
        <p:blipFill>
          <a:blip r:embed="rId11">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val="0"/>
              </a:ext>
            </a:extLst>
          </a:blip>
          <a:stretch>
            <a:fillRect/>
          </a:stretch>
        </p:blipFill>
        <p:spPr>
          <a:xfrm>
            <a:off x="662819" y="4724400"/>
            <a:ext cx="2005731" cy="690045"/>
          </a:xfrm>
          <a:prstGeom prst="rect">
            <a:avLst/>
          </a:prstGeom>
        </p:spPr>
      </p:pic>
      <p:pic>
        <p:nvPicPr>
          <p:cNvPr id="22" name="Picture 21" descr="A2PioneerLogo.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55858" y="5257800"/>
            <a:ext cx="1511742" cy="1465227"/>
          </a:xfrm>
          <a:prstGeom prst="rect">
            <a:avLst/>
          </a:prstGeom>
        </p:spPr>
      </p:pic>
      <p:sp>
        <p:nvSpPr>
          <p:cNvPr id="37" name="TextBox 36"/>
          <p:cNvSpPr txBox="1"/>
          <p:nvPr/>
        </p:nvSpPr>
        <p:spPr>
          <a:xfrm>
            <a:off x="5985049" y="3745468"/>
            <a:ext cx="1592766" cy="369332"/>
          </a:xfrm>
          <a:prstGeom prst="rect">
            <a:avLst/>
          </a:prstGeom>
          <a:noFill/>
        </p:spPr>
        <p:txBody>
          <a:bodyPr wrap="none" rtlCol="0">
            <a:spAutoFit/>
          </a:bodyPr>
          <a:lstStyle/>
          <a:p>
            <a:r>
              <a:rPr lang="en-US" b="1" dirty="0" smtClean="0">
                <a:solidFill>
                  <a:schemeClr val="accent6">
                    <a:lumMod val="75000"/>
                  </a:schemeClr>
                </a:solidFill>
              </a:rPr>
              <a:t>High schools</a:t>
            </a:r>
            <a:endParaRPr lang="en-US" b="1" dirty="0">
              <a:solidFill>
                <a:schemeClr val="accent6">
                  <a:lumMod val="75000"/>
                </a:schemeClr>
              </a:solidFill>
            </a:endParaRPr>
          </a:p>
        </p:txBody>
      </p:sp>
      <p:sp>
        <p:nvSpPr>
          <p:cNvPr id="38" name="TextBox 37"/>
          <p:cNvSpPr txBox="1"/>
          <p:nvPr/>
        </p:nvSpPr>
        <p:spPr>
          <a:xfrm>
            <a:off x="6108066" y="3048000"/>
            <a:ext cx="1367231" cy="369332"/>
          </a:xfrm>
          <a:prstGeom prst="rect">
            <a:avLst/>
          </a:prstGeom>
          <a:noFill/>
        </p:spPr>
        <p:txBody>
          <a:bodyPr wrap="none" rtlCol="0">
            <a:spAutoFit/>
          </a:bodyPr>
          <a:lstStyle/>
          <a:p>
            <a:r>
              <a:rPr lang="en-US" b="1" dirty="0" smtClean="0">
                <a:solidFill>
                  <a:schemeClr val="accent6">
                    <a:lumMod val="75000"/>
                  </a:schemeClr>
                </a:solidFill>
              </a:rPr>
              <a:t>PO Offices</a:t>
            </a:r>
            <a:endParaRPr lang="en-US" b="1" dirty="0">
              <a:solidFill>
                <a:schemeClr val="accent6">
                  <a:lumMod val="75000"/>
                </a:schemeClr>
              </a:solidFill>
            </a:endParaRPr>
          </a:p>
        </p:txBody>
      </p:sp>
      <p:sp>
        <p:nvSpPr>
          <p:cNvPr id="39" name="TextBox 38"/>
          <p:cNvSpPr txBox="1"/>
          <p:nvPr/>
        </p:nvSpPr>
        <p:spPr>
          <a:xfrm>
            <a:off x="1849840" y="3048000"/>
            <a:ext cx="1380193" cy="369332"/>
          </a:xfrm>
          <a:prstGeom prst="rect">
            <a:avLst/>
          </a:prstGeom>
          <a:noFill/>
        </p:spPr>
        <p:txBody>
          <a:bodyPr wrap="none" rtlCol="0">
            <a:spAutoFit/>
          </a:bodyPr>
          <a:lstStyle/>
          <a:p>
            <a:r>
              <a:rPr lang="en-US" b="1" dirty="0" smtClean="0">
                <a:solidFill>
                  <a:schemeClr val="accent6">
                    <a:lumMod val="75000"/>
                  </a:schemeClr>
                </a:solidFill>
              </a:rPr>
              <a:t>Non-Profits</a:t>
            </a:r>
            <a:endParaRPr lang="en-US" b="1" dirty="0">
              <a:solidFill>
                <a:schemeClr val="accent6">
                  <a:lumMod val="75000"/>
                </a:schemeClr>
              </a:solidFill>
            </a:endParaRPr>
          </a:p>
        </p:txBody>
      </p:sp>
      <p:sp>
        <p:nvSpPr>
          <p:cNvPr id="40" name="TextBox 39"/>
          <p:cNvSpPr txBox="1"/>
          <p:nvPr/>
        </p:nvSpPr>
        <p:spPr>
          <a:xfrm>
            <a:off x="1600200" y="3745468"/>
            <a:ext cx="1887957" cy="369332"/>
          </a:xfrm>
          <a:prstGeom prst="rect">
            <a:avLst/>
          </a:prstGeom>
          <a:noFill/>
        </p:spPr>
        <p:txBody>
          <a:bodyPr wrap="none" rtlCol="0">
            <a:spAutoFit/>
          </a:bodyPr>
          <a:lstStyle/>
          <a:p>
            <a:r>
              <a:rPr lang="en-US" b="1" dirty="0" smtClean="0">
                <a:solidFill>
                  <a:schemeClr val="accent6">
                    <a:lumMod val="75000"/>
                  </a:schemeClr>
                </a:solidFill>
              </a:rPr>
              <a:t>Festivals &amp; Fairs</a:t>
            </a:r>
            <a:endParaRPr lang="en-US" b="1" dirty="0">
              <a:solidFill>
                <a:schemeClr val="accent6">
                  <a:lumMod val="75000"/>
                </a:schemeClr>
              </a:solidFill>
            </a:endParaRPr>
          </a:p>
        </p:txBody>
      </p:sp>
      <p:pic>
        <p:nvPicPr>
          <p:cNvPr id="41" name="Picture 40" descr="volunteerBuddyS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10000" y="2882900"/>
            <a:ext cx="1905000" cy="18288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2000"/>
                                        <p:tgtEl>
                                          <p:spTgt spid="41"/>
                                        </p:tgtEl>
                                      </p:cBhvr>
                                    </p:animEffect>
                                    <p:anim calcmode="lin" valueType="num">
                                      <p:cBhvr>
                                        <p:cTn id="8" dur="2000" fill="hold"/>
                                        <p:tgtEl>
                                          <p:spTgt spid="41"/>
                                        </p:tgtEl>
                                        <p:attrNameLst>
                                          <p:attrName>ppt_w</p:attrName>
                                        </p:attrNameLst>
                                      </p:cBhvr>
                                      <p:tavLst>
                                        <p:tav tm="0" fmla="#ppt_w*sin(2.5*pi*$)">
                                          <p:val>
                                            <p:fltVal val="0"/>
                                          </p:val>
                                        </p:tav>
                                        <p:tav tm="100000">
                                          <p:val>
                                            <p:fltVal val="1"/>
                                          </p:val>
                                        </p:tav>
                                      </p:tavLst>
                                    </p:anim>
                                    <p:anim calcmode="lin" valueType="num">
                                      <p:cBhvr>
                                        <p:cTn id="9" dur="2000" fill="hold"/>
                                        <p:tgtEl>
                                          <p:spTgt spid="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a:bodyPr>
          <a:lstStyle/>
          <a:p>
            <a:r>
              <a:rPr lang="en-US" dirty="0" smtClean="0"/>
              <a:t>Our Revenue Stream</a:t>
            </a:r>
            <a:endParaRPr lang="en-US" dirty="0"/>
          </a:p>
        </p:txBody>
      </p:sp>
      <p:pic>
        <p:nvPicPr>
          <p:cNvPr id="4" name="Picture 3"/>
          <p:cNvPicPr>
            <a:picLocks noChangeAspect="1"/>
          </p:cNvPicPr>
          <p:nvPr/>
        </p:nvPicPr>
        <p:blipFill>
          <a:blip r:embed="rId3">
            <a:clrChange>
              <a:clrFrom>
                <a:srgbClr val="FFFFFF"/>
              </a:clrFrom>
              <a:clrTo>
                <a:srgbClr val="FFFFFF">
                  <a:alpha val="0"/>
                </a:srgbClr>
              </a:clrTo>
            </a:clrChange>
            <a:alphaModFix amt="16000"/>
          </a:blip>
          <a:stretch>
            <a:fillRect/>
          </a:stretch>
        </p:blipFill>
        <p:spPr>
          <a:xfrm rot="860990">
            <a:off x="2664776" y="619176"/>
            <a:ext cx="3829501" cy="5383395"/>
          </a:xfrm>
          <a:prstGeom prst="rect">
            <a:avLst/>
          </a:prstGeom>
        </p:spPr>
      </p:pic>
      <p:sp>
        <p:nvSpPr>
          <p:cNvPr id="6" name="Rectangle 5"/>
          <p:cNvSpPr/>
          <p:nvPr/>
        </p:nvSpPr>
        <p:spPr>
          <a:xfrm>
            <a:off x="838200" y="2967335"/>
            <a:ext cx="7399757"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Subscription Model</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46805915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656749039"/>
              </p:ext>
            </p:extLst>
          </p:nvPr>
        </p:nvGraphicFramePr>
        <p:xfrm>
          <a:off x="76201" y="228600"/>
          <a:ext cx="8915399" cy="6296712"/>
        </p:xfrm>
        <a:graphic>
          <a:graphicData uri="http://schemas.openxmlformats.org/drawingml/2006/table">
            <a:tbl>
              <a:tblPr firstRow="1" bandRow="1">
                <a:tableStyleId>{BC89EF96-8CEA-46FF-86C4-4CE0E7609802}</a:tableStyleId>
              </a:tblPr>
              <a:tblGrid>
                <a:gridCol w="1665060"/>
                <a:gridCol w="735569"/>
                <a:gridCol w="1267930"/>
                <a:gridCol w="1360640"/>
                <a:gridCol w="1143000"/>
                <a:gridCol w="2743200"/>
              </a:tblGrid>
              <a:tr h="914399">
                <a:tc>
                  <a:txBody>
                    <a:bodyPr/>
                    <a:lstStyle/>
                    <a:p>
                      <a:pPr algn="ctr"/>
                      <a:r>
                        <a:rPr lang="en-US" dirty="0" smtClean="0"/>
                        <a:t>Features</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533400">
                <a:tc>
                  <a:txBody>
                    <a:bodyPr/>
                    <a:lstStyle/>
                    <a:p>
                      <a:pPr algn="ctr"/>
                      <a:r>
                        <a:rPr lang="en-US" dirty="0" smtClean="0"/>
                        <a:t>Mobile App</a:t>
                      </a:r>
                      <a:endParaRPr lang="en-US" dirty="0"/>
                    </a:p>
                  </a:txBody>
                  <a:tcPr anchor="ctr"/>
                </a:tc>
                <a:tc>
                  <a:txBody>
                    <a:bodyPr/>
                    <a:lstStyle/>
                    <a:p>
                      <a:pPr algn="ctr"/>
                      <a:r>
                        <a:rPr lang="en-US" sz="2800" dirty="0" smtClean="0">
                          <a:latin typeface="Zapf Dingbats"/>
                          <a:ea typeface="Zapf Dingbats"/>
                          <a:cs typeface="Zapf Dingbats"/>
                          <a:sym typeface="Zapf Dingbats"/>
                        </a:rPr>
                        <a:t>✓</a:t>
                      </a:r>
                      <a:endParaRPr lang="en-US" sz="2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p>
                      <a:pPr algn="ctr"/>
                      <a:r>
                        <a:rPr lang="en-US" dirty="0" err="1" smtClean="0"/>
                        <a:t>ios</a:t>
                      </a:r>
                      <a:r>
                        <a:rPr lang="en-US" dirty="0" smtClean="0"/>
                        <a:t> only</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p>
                      <a:pPr algn="ctr"/>
                      <a:endParaRPr lang="en-US" dirty="0"/>
                    </a:p>
                  </a:txBody>
                  <a:tcPr anchor="ctr"/>
                </a:tc>
                <a:tc>
                  <a:txBody>
                    <a:bodyPr/>
                    <a:lstStyle/>
                    <a:p>
                      <a:pPr algn="ctr"/>
                      <a:endParaRPr lang="en-US"/>
                    </a:p>
                  </a:txBody>
                  <a:tcPr anchor="ctr"/>
                </a:tc>
              </a:tr>
              <a:tr h="533400">
                <a:tc>
                  <a:txBody>
                    <a:bodyPr/>
                    <a:lstStyle/>
                    <a:p>
                      <a:pPr algn="ctr"/>
                      <a:r>
                        <a:rPr lang="en-US" dirty="0" smtClean="0"/>
                        <a:t>Calendar</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r>
              <a:tr h="533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Geo Location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algn="ctr"/>
                      <a:endParaRPr lang="en-US" dirty="0"/>
                    </a:p>
                  </a:txBody>
                  <a:tcPr anchor="ctr"/>
                </a:tc>
              </a:tr>
              <a:tr h="528873">
                <a:tc>
                  <a:txBody>
                    <a:bodyPr/>
                    <a:lstStyle/>
                    <a:p>
                      <a:pPr algn="ctr"/>
                      <a:r>
                        <a:rPr lang="en-US" dirty="0" smtClean="0"/>
                        <a:t>Public</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algn="ctr"/>
                      <a:r>
                        <a:rPr lang="en-US" dirty="0" smtClean="0"/>
                        <a:t>Students</a:t>
                      </a:r>
                      <a:endParaRPr lang="en-US" dirty="0"/>
                    </a:p>
                  </a:txBody>
                  <a:tcPr anchor="ctr"/>
                </a:tc>
                <a:tc>
                  <a:txBody>
                    <a:bodyPr/>
                    <a:lstStyle/>
                    <a:p>
                      <a:pPr algn="ctr"/>
                      <a:r>
                        <a:rPr lang="en-US" dirty="0" smtClean="0"/>
                        <a:t>Palm</a:t>
                      </a:r>
                      <a:r>
                        <a:rPr lang="en-US" baseline="0" dirty="0" smtClean="0"/>
                        <a:t> Beach &amp; Broward Counties (FL)</a:t>
                      </a:r>
                      <a:endParaRPr lang="en-US" dirty="0"/>
                    </a:p>
                  </a:txBody>
                  <a:tcPr anchor="ctr"/>
                </a:tc>
              </a:tr>
              <a:tr h="461727">
                <a:tc>
                  <a:txBody>
                    <a:bodyPr/>
                    <a:lstStyle/>
                    <a:p>
                      <a:pPr algn="ctr"/>
                      <a:r>
                        <a:rPr lang="en-US" dirty="0" smtClean="0"/>
                        <a:t>Profiling</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542454">
                <a:tc>
                  <a:txBody>
                    <a:bodyPr/>
                    <a:lstStyle/>
                    <a:p>
                      <a:pPr algn="ctr"/>
                      <a:r>
                        <a:rPr lang="en-US" dirty="0" smtClean="0"/>
                        <a:t>Map</a:t>
                      </a:r>
                      <a:r>
                        <a:rPr lang="en-US" baseline="0" dirty="0" smtClean="0"/>
                        <a:t> View</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anchor="ctr"/>
                </a:tc>
                <a:tc>
                  <a:txBody>
                    <a:bodyPr/>
                    <a:lstStyle/>
                    <a:p>
                      <a:pPr algn="ctr"/>
                      <a:endParaRPr lang="en-US" dirty="0"/>
                    </a:p>
                  </a:txBody>
                  <a:tcPr anchor="ctr"/>
                </a:tc>
              </a:tr>
              <a:tr h="533400">
                <a:tc>
                  <a:txBody>
                    <a:bodyPr/>
                    <a:lstStyle/>
                    <a:p>
                      <a:pPr algn="ctr"/>
                      <a:r>
                        <a:rPr lang="en-US" dirty="0" smtClean="0"/>
                        <a:t>Social Aspect</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r>
              <a:tr h="613990">
                <a:tc>
                  <a:txBody>
                    <a:bodyPr/>
                    <a:lstStyle/>
                    <a:p>
                      <a:pPr algn="ctr"/>
                      <a:r>
                        <a:rPr lang="en-US" dirty="0" err="1" smtClean="0"/>
                        <a:t>Gamification</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algn="ctr"/>
                      <a:endParaRPr lang="en-US"/>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algn="ctr"/>
                      <a:endParaRPr lang="en-US"/>
                    </a:p>
                  </a:txBody>
                  <a:tcPr anchor="ctr"/>
                </a:tc>
                <a:tc>
                  <a:txBody>
                    <a:bodyPr/>
                    <a:lstStyle/>
                    <a:p>
                      <a:pPr algn="ctr"/>
                      <a:endParaRPr lang="en-US" dirty="0"/>
                    </a:p>
                  </a:txBody>
                  <a:tcPr anchor="ctr"/>
                </a:tc>
              </a:tr>
              <a:tr h="613990">
                <a:tc>
                  <a:txBody>
                    <a:bodyPr/>
                    <a:lstStyle/>
                    <a:p>
                      <a:pPr algn="ctr"/>
                      <a:r>
                        <a:rPr lang="en-US" dirty="0" smtClean="0"/>
                        <a:t>Reviews</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800" dirty="0" smtClean="0"/>
                    </a:p>
                  </a:txBody>
                  <a:tcPr anchor="ctr"/>
                </a:tc>
                <a:tc>
                  <a:txBody>
                    <a:bodyPr/>
                    <a:lstStyle/>
                    <a:p>
                      <a:pPr algn="ctr"/>
                      <a:endParaRPr lang="en-US"/>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anchor="ctr"/>
                </a:tc>
                <a:tc>
                  <a:txBody>
                    <a:bodyPr/>
                    <a:lstStyle/>
                    <a:p>
                      <a:pPr algn="ctr"/>
                      <a:endParaRPr lang="en-US"/>
                    </a:p>
                  </a:txBody>
                  <a:tcPr anchor="ctr"/>
                </a:tc>
                <a:tc>
                  <a:txBody>
                    <a:bodyPr/>
                    <a:lstStyle/>
                    <a:p>
                      <a:pPr algn="ctr"/>
                      <a:endParaRPr lang="en-US" dirty="0"/>
                    </a:p>
                  </a:txBody>
                  <a:tcPr anchor="ctr"/>
                </a:tc>
              </a:tr>
            </a:tbl>
          </a:graphicData>
        </a:graphic>
      </p:graphicFrame>
      <p:pic>
        <p:nvPicPr>
          <p:cNvPr id="9" name="Picture 8" descr="volunteerBuddyS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304800"/>
            <a:ext cx="914400" cy="914400"/>
          </a:xfrm>
          <a:prstGeom prst="rect">
            <a:avLst/>
          </a:prstGeom>
        </p:spPr>
      </p:pic>
      <p:pic>
        <p:nvPicPr>
          <p:cNvPr id="6" name="Picture 5" descr="Cause.it.png"/>
          <p:cNvPicPr>
            <a:picLocks noChangeAspect="1"/>
          </p:cNvPicPr>
          <p:nvPr/>
        </p:nvPicPr>
        <p:blipFill>
          <a:blip r:embed="rId4"/>
          <a:stretch>
            <a:fillRect/>
          </a:stretch>
        </p:blipFill>
        <p:spPr>
          <a:xfrm>
            <a:off x="5105400" y="533400"/>
            <a:ext cx="1106488" cy="325415"/>
          </a:xfrm>
          <a:prstGeom prst="rect">
            <a:avLst/>
          </a:prstGeom>
        </p:spPr>
      </p:pic>
      <p:pic>
        <p:nvPicPr>
          <p:cNvPr id="8" name="Picture 7" descr="Volunteens.png"/>
          <p:cNvPicPr>
            <a:picLocks noChangeAspect="1"/>
          </p:cNvPicPr>
          <p:nvPr/>
        </p:nvPicPr>
        <p:blipFill>
          <a:blip r:embed="rId5"/>
          <a:stretch>
            <a:fillRect/>
          </a:stretch>
        </p:blipFill>
        <p:spPr>
          <a:xfrm>
            <a:off x="6477000" y="533400"/>
            <a:ext cx="2133600" cy="384517"/>
          </a:xfrm>
          <a:prstGeom prst="rect">
            <a:avLst/>
          </a:prstGeom>
        </p:spPr>
      </p:pic>
      <p:pic>
        <p:nvPicPr>
          <p:cNvPr id="10" name="Picture 9" descr="Rewardvolunteers.jpg"/>
          <p:cNvPicPr>
            <a:picLocks noChangeAspect="1"/>
          </p:cNvPicPr>
          <p:nvPr/>
        </p:nvPicPr>
        <p:blipFill>
          <a:blip r:embed="rId6"/>
          <a:stretch>
            <a:fillRect/>
          </a:stretch>
        </p:blipFill>
        <p:spPr>
          <a:xfrm>
            <a:off x="3886200" y="363902"/>
            <a:ext cx="1007300" cy="554015"/>
          </a:xfrm>
          <a:prstGeom prst="rect">
            <a:avLst/>
          </a:prstGeom>
        </p:spPr>
      </p:pic>
      <p:pic>
        <p:nvPicPr>
          <p:cNvPr id="11" name="Picture 10" descr="Volunteermatch.jpg"/>
          <p:cNvPicPr>
            <a:picLocks noChangeAspect="1"/>
          </p:cNvPicPr>
          <p:nvPr/>
        </p:nvPicPr>
        <p:blipFill>
          <a:blip r:embed="rId7">
            <a:clrChange>
              <a:clrFrom>
                <a:srgbClr val="FFFFFF"/>
              </a:clrFrom>
              <a:clrTo>
                <a:srgbClr val="FFFFFF">
                  <a:alpha val="0"/>
                </a:srgbClr>
              </a:clrTo>
            </a:clrChange>
          </a:blip>
          <a:stretch>
            <a:fillRect/>
          </a:stretch>
        </p:blipFill>
        <p:spPr>
          <a:xfrm>
            <a:off x="2590800" y="425743"/>
            <a:ext cx="1036419" cy="433072"/>
          </a:xfrm>
          <a:prstGeom prst="rect">
            <a:avLst/>
          </a:prstGeom>
        </p:spPr>
      </p:pic>
    </p:spTree>
    <p:extLst>
      <p:ext uri="{BB962C8B-B14F-4D97-AF65-F5344CB8AC3E}">
        <p14:creationId xmlns:p14="http://schemas.microsoft.com/office/powerpoint/2010/main" val="203270972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own Arrow 6"/>
          <p:cNvSpPr/>
          <p:nvPr/>
        </p:nvSpPr>
        <p:spPr>
          <a:xfrm flipH="1">
            <a:off x="304800" y="1752600"/>
            <a:ext cx="609600" cy="49530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04800" y="914400"/>
            <a:ext cx="5638800" cy="523220"/>
          </a:xfrm>
          <a:prstGeom prst="rect">
            <a:avLst/>
          </a:prstGeom>
          <a:noFill/>
        </p:spPr>
        <p:txBody>
          <a:bodyPr wrap="square" rtlCol="0">
            <a:spAutoFit/>
          </a:bodyPr>
          <a:lstStyle/>
          <a:p>
            <a:r>
              <a:rPr lang="en-US" sz="2800" b="1" dirty="0" smtClean="0"/>
              <a:t>Projected Five-year Timeline</a:t>
            </a:r>
            <a:endParaRPr lang="en-US" sz="2800" b="1" dirty="0"/>
          </a:p>
        </p:txBody>
      </p:sp>
      <p:cxnSp>
        <p:nvCxnSpPr>
          <p:cNvPr id="11" name="Straight Connector 10"/>
          <p:cNvCxnSpPr/>
          <p:nvPr/>
        </p:nvCxnSpPr>
        <p:spPr>
          <a:xfrm>
            <a:off x="914400" y="2592388"/>
            <a:ext cx="800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14400" y="3581400"/>
            <a:ext cx="800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914400" y="4573588"/>
            <a:ext cx="800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914400" y="5791200"/>
            <a:ext cx="80010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143000" y="1872734"/>
            <a:ext cx="914400" cy="400110"/>
          </a:xfrm>
          <a:prstGeom prst="rect">
            <a:avLst/>
          </a:prstGeom>
          <a:noFill/>
        </p:spPr>
        <p:txBody>
          <a:bodyPr wrap="square" rtlCol="0">
            <a:spAutoFit/>
          </a:bodyPr>
          <a:lstStyle/>
          <a:p>
            <a:r>
              <a:rPr lang="en-US" sz="2000" b="1" dirty="0" smtClean="0"/>
              <a:t>2013</a:t>
            </a:r>
            <a:endParaRPr lang="en-US" sz="2000" b="1" dirty="0"/>
          </a:p>
        </p:txBody>
      </p:sp>
      <p:sp>
        <p:nvSpPr>
          <p:cNvPr id="16" name="TextBox 15"/>
          <p:cNvSpPr txBox="1"/>
          <p:nvPr/>
        </p:nvSpPr>
        <p:spPr>
          <a:xfrm>
            <a:off x="1066800" y="6096000"/>
            <a:ext cx="990600" cy="400110"/>
          </a:xfrm>
          <a:prstGeom prst="rect">
            <a:avLst/>
          </a:prstGeom>
          <a:noFill/>
        </p:spPr>
        <p:txBody>
          <a:bodyPr wrap="square" rtlCol="0">
            <a:spAutoFit/>
          </a:bodyPr>
          <a:lstStyle/>
          <a:p>
            <a:r>
              <a:rPr lang="en-US" sz="2000" b="1" dirty="0" smtClean="0"/>
              <a:t>2017</a:t>
            </a:r>
            <a:endParaRPr lang="en-US" sz="2000" b="1" dirty="0"/>
          </a:p>
        </p:txBody>
      </p:sp>
      <p:sp>
        <p:nvSpPr>
          <p:cNvPr id="17" name="TextBox 16"/>
          <p:cNvSpPr txBox="1"/>
          <p:nvPr/>
        </p:nvSpPr>
        <p:spPr>
          <a:xfrm>
            <a:off x="1066800" y="5105400"/>
            <a:ext cx="990600" cy="400110"/>
          </a:xfrm>
          <a:prstGeom prst="rect">
            <a:avLst/>
          </a:prstGeom>
          <a:noFill/>
        </p:spPr>
        <p:txBody>
          <a:bodyPr wrap="square" rtlCol="0">
            <a:spAutoFit/>
          </a:bodyPr>
          <a:lstStyle/>
          <a:p>
            <a:r>
              <a:rPr lang="en-US" sz="2000" b="1" dirty="0" smtClean="0"/>
              <a:t>2016</a:t>
            </a:r>
            <a:endParaRPr lang="en-US" sz="2000" b="1" dirty="0"/>
          </a:p>
        </p:txBody>
      </p:sp>
      <p:sp>
        <p:nvSpPr>
          <p:cNvPr id="18" name="TextBox 17"/>
          <p:cNvSpPr txBox="1"/>
          <p:nvPr/>
        </p:nvSpPr>
        <p:spPr>
          <a:xfrm>
            <a:off x="1066800" y="3962400"/>
            <a:ext cx="990600" cy="400110"/>
          </a:xfrm>
          <a:prstGeom prst="rect">
            <a:avLst/>
          </a:prstGeom>
          <a:noFill/>
        </p:spPr>
        <p:txBody>
          <a:bodyPr wrap="square" rtlCol="0">
            <a:spAutoFit/>
          </a:bodyPr>
          <a:lstStyle/>
          <a:p>
            <a:r>
              <a:rPr lang="en-US" sz="2000" b="1" dirty="0" smtClean="0"/>
              <a:t>2015</a:t>
            </a:r>
            <a:endParaRPr lang="en-US" sz="2000" b="1" dirty="0"/>
          </a:p>
        </p:txBody>
      </p:sp>
      <p:sp>
        <p:nvSpPr>
          <p:cNvPr id="19" name="TextBox 18"/>
          <p:cNvSpPr txBox="1"/>
          <p:nvPr/>
        </p:nvSpPr>
        <p:spPr>
          <a:xfrm>
            <a:off x="1066800" y="2916198"/>
            <a:ext cx="990600" cy="400110"/>
          </a:xfrm>
          <a:prstGeom prst="rect">
            <a:avLst/>
          </a:prstGeom>
          <a:noFill/>
        </p:spPr>
        <p:txBody>
          <a:bodyPr wrap="square" rtlCol="0">
            <a:spAutoFit/>
          </a:bodyPr>
          <a:lstStyle/>
          <a:p>
            <a:r>
              <a:rPr lang="en-US" sz="2000" b="1" dirty="0" smtClean="0"/>
              <a:t>2014</a:t>
            </a:r>
            <a:endParaRPr lang="en-US" sz="2000" b="1" dirty="0"/>
          </a:p>
        </p:txBody>
      </p:sp>
      <p:sp>
        <p:nvSpPr>
          <p:cNvPr id="20" name="TextBox 19"/>
          <p:cNvSpPr txBox="1"/>
          <p:nvPr/>
        </p:nvSpPr>
        <p:spPr>
          <a:xfrm>
            <a:off x="2362200" y="1872734"/>
            <a:ext cx="5791200" cy="369332"/>
          </a:xfrm>
          <a:prstGeom prst="rect">
            <a:avLst/>
          </a:prstGeom>
          <a:noFill/>
        </p:spPr>
        <p:txBody>
          <a:bodyPr wrap="square" rtlCol="0">
            <a:spAutoFit/>
          </a:bodyPr>
          <a:lstStyle/>
          <a:p>
            <a:r>
              <a:rPr lang="en-US" b="1" dirty="0" smtClean="0">
                <a:solidFill>
                  <a:srgbClr val="C91C2A"/>
                </a:solidFill>
              </a:rPr>
              <a:t>Launch Volunteer Buddy in Ann Arbor</a:t>
            </a:r>
            <a:endParaRPr lang="en-US" b="1" dirty="0">
              <a:solidFill>
                <a:srgbClr val="C91C2A"/>
              </a:solidFill>
            </a:endParaRPr>
          </a:p>
        </p:txBody>
      </p:sp>
      <p:sp>
        <p:nvSpPr>
          <p:cNvPr id="21" name="TextBox 20"/>
          <p:cNvSpPr txBox="1"/>
          <p:nvPr/>
        </p:nvSpPr>
        <p:spPr>
          <a:xfrm>
            <a:off x="2362200" y="2916198"/>
            <a:ext cx="5791200" cy="646331"/>
          </a:xfrm>
          <a:prstGeom prst="rect">
            <a:avLst/>
          </a:prstGeom>
          <a:noFill/>
        </p:spPr>
        <p:txBody>
          <a:bodyPr wrap="square" rtlCol="0">
            <a:spAutoFit/>
          </a:bodyPr>
          <a:lstStyle/>
          <a:p>
            <a:r>
              <a:rPr lang="en-US" b="1" dirty="0" smtClean="0">
                <a:solidFill>
                  <a:srgbClr val="C91C2A"/>
                </a:solidFill>
              </a:rPr>
              <a:t>Expand to rest of Michigan and various festivals across the nation, SXSW </a:t>
            </a:r>
            <a:endParaRPr lang="en-US" b="1" dirty="0">
              <a:solidFill>
                <a:srgbClr val="C91C2A"/>
              </a:solidFill>
            </a:endParaRPr>
          </a:p>
        </p:txBody>
      </p:sp>
      <p:sp>
        <p:nvSpPr>
          <p:cNvPr id="22" name="TextBox 21"/>
          <p:cNvSpPr txBox="1"/>
          <p:nvPr/>
        </p:nvSpPr>
        <p:spPr>
          <a:xfrm>
            <a:off x="2362200" y="3927257"/>
            <a:ext cx="5791200" cy="646331"/>
          </a:xfrm>
          <a:prstGeom prst="rect">
            <a:avLst/>
          </a:prstGeom>
          <a:noFill/>
        </p:spPr>
        <p:txBody>
          <a:bodyPr wrap="square" rtlCol="0">
            <a:spAutoFit/>
          </a:bodyPr>
          <a:lstStyle/>
          <a:p>
            <a:r>
              <a:rPr lang="en-US" b="1" dirty="0" smtClean="0">
                <a:solidFill>
                  <a:srgbClr val="C91C2A"/>
                </a:solidFill>
              </a:rPr>
              <a:t>Expand across nation, making VB the standard in high schools and non-profit organizations</a:t>
            </a:r>
            <a:endParaRPr lang="en-US" b="1" dirty="0">
              <a:solidFill>
                <a:srgbClr val="C91C2A"/>
              </a:solidFill>
            </a:endParaRPr>
          </a:p>
        </p:txBody>
      </p:sp>
      <p:sp>
        <p:nvSpPr>
          <p:cNvPr id="23" name="TextBox 22"/>
          <p:cNvSpPr txBox="1"/>
          <p:nvPr/>
        </p:nvSpPr>
        <p:spPr>
          <a:xfrm>
            <a:off x="2362200" y="5105400"/>
            <a:ext cx="5791200" cy="369332"/>
          </a:xfrm>
          <a:prstGeom prst="rect">
            <a:avLst/>
          </a:prstGeom>
          <a:noFill/>
        </p:spPr>
        <p:txBody>
          <a:bodyPr wrap="square" rtlCol="0">
            <a:spAutoFit/>
          </a:bodyPr>
          <a:lstStyle/>
          <a:p>
            <a:r>
              <a:rPr lang="en-US" b="1" dirty="0" smtClean="0">
                <a:solidFill>
                  <a:srgbClr val="C91C2A"/>
                </a:solidFill>
              </a:rPr>
              <a:t>Expand to more festivals</a:t>
            </a:r>
            <a:endParaRPr lang="en-US" b="1" dirty="0">
              <a:solidFill>
                <a:srgbClr val="C91C2A"/>
              </a:solidFill>
            </a:endParaRPr>
          </a:p>
        </p:txBody>
      </p:sp>
      <p:sp>
        <p:nvSpPr>
          <p:cNvPr id="24" name="TextBox 23"/>
          <p:cNvSpPr txBox="1"/>
          <p:nvPr/>
        </p:nvSpPr>
        <p:spPr>
          <a:xfrm>
            <a:off x="2362200" y="6126778"/>
            <a:ext cx="5791200" cy="369332"/>
          </a:xfrm>
          <a:prstGeom prst="rect">
            <a:avLst/>
          </a:prstGeom>
          <a:noFill/>
        </p:spPr>
        <p:txBody>
          <a:bodyPr wrap="square" rtlCol="0">
            <a:spAutoFit/>
          </a:bodyPr>
          <a:lstStyle/>
          <a:p>
            <a:r>
              <a:rPr lang="en-US" b="1" dirty="0" smtClean="0">
                <a:solidFill>
                  <a:srgbClr val="C91C2A"/>
                </a:solidFill>
              </a:rPr>
              <a:t>Cash-flow Positive</a:t>
            </a:r>
            <a:endParaRPr lang="en-US" b="1" dirty="0">
              <a:solidFill>
                <a:srgbClr val="C91C2A"/>
              </a:solidFill>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Infographic.png"/>
          <p:cNvPicPr>
            <a:picLocks noChangeAspect="1"/>
          </p:cNvPicPr>
          <p:nvPr/>
        </p:nvPicPr>
        <p:blipFill>
          <a:blip r:embed="rId2"/>
          <a:stretch>
            <a:fillRect/>
          </a:stretch>
        </p:blipFill>
        <p:spPr>
          <a:xfrm>
            <a:off x="-6350" y="-1"/>
            <a:ext cx="9150350" cy="6916679"/>
          </a:xfrm>
          <a:prstGeom prst="rect">
            <a:avLst/>
          </a:prstGeom>
        </p:spPr>
      </p:pic>
    </p:spTree>
    <p:extLst>
      <p:ext uri="{BB962C8B-B14F-4D97-AF65-F5344CB8AC3E}">
        <p14:creationId xmlns:p14="http://schemas.microsoft.com/office/powerpoint/2010/main" val="270679917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541934_162088947288378_865081238_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330" y="510203"/>
            <a:ext cx="8647070" cy="5966797"/>
          </a:xfrm>
          <a:prstGeom prst="rect">
            <a:avLst/>
          </a:prstGeom>
        </p:spPr>
      </p:pic>
    </p:spTree>
    <p:extLst>
      <p:ext uri="{BB962C8B-B14F-4D97-AF65-F5344CB8AC3E}">
        <p14:creationId xmlns:p14="http://schemas.microsoft.com/office/powerpoint/2010/main" val="211748912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981200" y="4543961"/>
            <a:ext cx="4844317" cy="1323439"/>
          </a:xfrm>
          <a:prstGeom prst="rect">
            <a:avLst/>
          </a:prstGeom>
          <a:noFill/>
        </p:spPr>
        <p:txBody>
          <a:bodyPr wrap="none" rtlCol="0">
            <a:spAutoFit/>
          </a:bodyPr>
          <a:lstStyle/>
          <a:p>
            <a:pPr algn="ctr"/>
            <a:r>
              <a:rPr lang="en-US" sz="8000" dirty="0" smtClean="0">
                <a:solidFill>
                  <a:srgbClr val="6A1BB4"/>
                </a:solidFill>
                <a:latin typeface="Poiret One"/>
                <a:cs typeface="Poiret One"/>
              </a:rPr>
              <a:t>Thank you!</a:t>
            </a:r>
            <a:endParaRPr lang="en-US" sz="8000" dirty="0">
              <a:solidFill>
                <a:srgbClr val="6A1BB4"/>
              </a:solidFill>
              <a:latin typeface="Poiret One"/>
              <a:cs typeface="Poiret One"/>
            </a:endParaRPr>
          </a:p>
        </p:txBody>
      </p:sp>
      <p:pic>
        <p:nvPicPr>
          <p:cNvPr id="15" name="Picture 14" descr="VolunteerBuddy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600" y="431800"/>
            <a:ext cx="3759200" cy="3759200"/>
          </a:xfrm>
          <a:prstGeom prst="rect">
            <a:avLst/>
          </a:prstGeom>
        </p:spPr>
      </p:pic>
      <p:pic>
        <p:nvPicPr>
          <p:cNvPr id="17" name="Picture 16" descr="Stickman Elated.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75771" y="2286000"/>
            <a:ext cx="1865829" cy="1981200"/>
          </a:xfrm>
          <a:prstGeom prst="rect">
            <a:avLst/>
          </a:prstGeom>
        </p:spPr>
      </p:pic>
      <p:pic>
        <p:nvPicPr>
          <p:cNvPr id="18" name="Picture 17" descr="stock-photo-one-caucasian-business-man-computer-computing-happy-portrait-silhouette-in-studio-isolated-on-white-87973573.png"/>
          <p:cNvPicPr>
            <a:picLocks noChangeAspect="1"/>
          </p:cNvPicPr>
          <p:nvPr/>
        </p:nvPicPr>
        <p:blipFill rotWithShape="1">
          <a:blip r:embed="rId4">
            <a:extLst>
              <a:ext uri="{28A0092B-C50C-407E-A947-70E740481C1C}">
                <a14:useLocalDpi xmlns:a14="http://schemas.microsoft.com/office/drawing/2010/main" val="0"/>
              </a:ext>
            </a:extLst>
          </a:blip>
          <a:srcRect t="21307" b="11022"/>
          <a:stretch/>
        </p:blipFill>
        <p:spPr>
          <a:xfrm>
            <a:off x="5988085" y="2391695"/>
            <a:ext cx="2546315" cy="1723105"/>
          </a:xfrm>
          <a:prstGeom prst="rect">
            <a:avLst/>
          </a:prstGeom>
        </p:spPr>
      </p:pic>
    </p:spTree>
    <p:extLst>
      <p:ext uri="{BB962C8B-B14F-4D97-AF65-F5344CB8AC3E}">
        <p14:creationId xmlns:p14="http://schemas.microsoft.com/office/powerpoint/2010/main" val="18934270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owfarm.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488846"/>
            <a:ext cx="4048127" cy="2590801"/>
          </a:xfrm>
          <a:prstGeom prst="rect">
            <a:avLst/>
          </a:prstGeom>
        </p:spPr>
      </p:pic>
      <p:cxnSp>
        <p:nvCxnSpPr>
          <p:cNvPr id="4" name="Straight Connector 3"/>
          <p:cNvCxnSpPr/>
          <p:nvPr/>
        </p:nvCxnSpPr>
        <p:spPr>
          <a:xfrm>
            <a:off x="4724400" y="304800"/>
            <a:ext cx="0" cy="6251633"/>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a:off x="457200" y="3581400"/>
            <a:ext cx="8229600" cy="0"/>
          </a:xfrm>
          <a:prstGeom prst="line">
            <a:avLst/>
          </a:prstGeom>
          <a:ln w="38100" cmpd="sng"/>
        </p:spPr>
        <p:style>
          <a:lnRef idx="2">
            <a:schemeClr val="accent1"/>
          </a:lnRef>
          <a:fillRef idx="0">
            <a:schemeClr val="accent1"/>
          </a:fillRef>
          <a:effectRef idx="1">
            <a:schemeClr val="accent1"/>
          </a:effectRef>
          <a:fontRef idx="minor">
            <a:schemeClr val="tx1"/>
          </a:fontRef>
        </p:style>
      </p:cxnSp>
      <p:pic>
        <p:nvPicPr>
          <p:cNvPr id="6" name="Picture 5" descr="question_clipa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285376"/>
            <a:ext cx="1142999" cy="2779329"/>
          </a:xfrm>
          <a:prstGeom prst="rect">
            <a:avLst/>
          </a:prstGeom>
        </p:spPr>
      </p:pic>
      <p:pic>
        <p:nvPicPr>
          <p:cNvPr id="7" name="Picture 6" descr="13255293768s6574.png"/>
          <p:cNvPicPr>
            <a:picLocks noChangeAspect="1"/>
          </p:cNvPicPr>
          <p:nvPr/>
        </p:nvPicPr>
        <p:blipFill rotWithShape="1">
          <a:blip r:embed="rId4">
            <a:extLst>
              <a:ext uri="{28A0092B-C50C-407E-A947-70E740481C1C}">
                <a14:useLocalDpi xmlns:a14="http://schemas.microsoft.com/office/drawing/2010/main" val="0"/>
              </a:ext>
            </a:extLst>
          </a:blip>
          <a:srcRect t="24359" b="12820"/>
          <a:stretch/>
        </p:blipFill>
        <p:spPr>
          <a:xfrm>
            <a:off x="455064" y="1866900"/>
            <a:ext cx="2547257" cy="1600200"/>
          </a:xfrm>
          <a:prstGeom prst="rect">
            <a:avLst/>
          </a:prstGeom>
        </p:spPr>
      </p:pic>
      <p:pic>
        <p:nvPicPr>
          <p:cNvPr id="8" name="Picture 7" descr="stickman.jpg"/>
          <p:cNvPicPr>
            <a:picLocks noChangeAspect="1"/>
          </p:cNvPicPr>
          <p:nvPr/>
        </p:nvPicPr>
        <p:blipFill>
          <a:blip r:embed="rId5">
            <a:extLst>
              <a:ext uri="{BEBA8EAE-BF5A-486C-A8C5-ECC9F3942E4B}">
                <a14:imgProps xmlns:a14="http://schemas.microsoft.com/office/drawing/2010/main">
                  <a14:imgLayer r:embed="rId6">
                    <a14:imgEffect>
                      <a14:backgroundRemoval t="0" b="100000" l="9600" r="99600">
                        <a14:foregroundMark x1="37600" y1="34660" x2="37600" y2="34660"/>
                      </a14:backgroundRemoval>
                    </a14:imgEffect>
                  </a14:imgLayer>
                </a14:imgProps>
              </a:ext>
              <a:ext uri="{28A0092B-C50C-407E-A947-70E740481C1C}">
                <a14:useLocalDpi xmlns:a14="http://schemas.microsoft.com/office/drawing/2010/main" val="0"/>
              </a:ext>
            </a:extLst>
          </a:blip>
          <a:stretch>
            <a:fillRect/>
          </a:stretch>
        </p:blipFill>
        <p:spPr>
          <a:xfrm flipH="1">
            <a:off x="4963617" y="914400"/>
            <a:ext cx="1437183" cy="2390775"/>
          </a:xfrm>
          <a:prstGeom prst="rect">
            <a:avLst/>
          </a:prstGeom>
        </p:spPr>
      </p:pic>
      <p:pic>
        <p:nvPicPr>
          <p:cNvPr id="13" name="Picture 12" descr="car.jpeg"/>
          <p:cNvPicPr>
            <a:picLocks noChangeAspect="1"/>
          </p:cNvPicPr>
          <p:nvPr/>
        </p:nvPicPr>
        <p:blipFill rotWithShape="1">
          <a:blip r:embed="rId7">
            <a:extLst>
              <a:ext uri="{28A0092B-C50C-407E-A947-70E740481C1C}">
                <a14:useLocalDpi xmlns:a14="http://schemas.microsoft.com/office/drawing/2010/main" val="0"/>
              </a:ext>
            </a:extLst>
          </a:blip>
          <a:srcRect t="18424" b="7342"/>
          <a:stretch/>
        </p:blipFill>
        <p:spPr>
          <a:xfrm>
            <a:off x="2263962" y="3657600"/>
            <a:ext cx="2328671" cy="1223682"/>
          </a:xfrm>
          <a:prstGeom prst="rect">
            <a:avLst/>
          </a:prstGeom>
        </p:spPr>
      </p:pic>
      <p:pic>
        <p:nvPicPr>
          <p:cNvPr id="10" name="Picture 9" descr="jump rope.jpg"/>
          <p:cNvPicPr>
            <a:picLocks noChangeAspect="1"/>
          </p:cNvPicPr>
          <p:nvPr/>
        </p:nvPicPr>
        <p:blipFill>
          <a:blip r:embed="rId8">
            <a:extLst>
              <a:ext uri="{BEBA8EAE-BF5A-486C-A8C5-ECC9F3942E4B}">
                <a14:imgProps xmlns:a14="http://schemas.microsoft.com/office/drawing/2010/main">
                  <a14:imgLayer r:embed="rId9">
                    <a14:imgEffect>
                      <a14:backgroundRemoval t="10000" b="95000" l="10000" r="90000"/>
                    </a14:imgEffect>
                  </a14:imgLayer>
                </a14:imgProps>
              </a:ext>
              <a:ext uri="{28A0092B-C50C-407E-A947-70E740481C1C}">
                <a14:useLocalDpi xmlns:a14="http://schemas.microsoft.com/office/drawing/2010/main" val="0"/>
              </a:ext>
            </a:extLst>
          </a:blip>
          <a:stretch>
            <a:fillRect/>
          </a:stretch>
        </p:blipFill>
        <p:spPr>
          <a:xfrm>
            <a:off x="101600" y="3581400"/>
            <a:ext cx="2540000" cy="2540000"/>
          </a:xfrm>
          <a:prstGeom prst="rect">
            <a:avLst/>
          </a:prstGeom>
        </p:spPr>
      </p:pic>
      <p:pic>
        <p:nvPicPr>
          <p:cNvPr id="14" name="Picture 13" descr="jump rope.jpg"/>
          <p:cNvPicPr>
            <a:picLocks noChangeAspect="1"/>
          </p:cNvPicPr>
          <p:nvPr/>
        </p:nvPicPr>
        <p:blipFill>
          <a:blip r:embed="rId8">
            <a:lum bright="70000" contrast="-70000"/>
            <a:extLst>
              <a:ext uri="{BEBA8EAE-BF5A-486C-A8C5-ECC9F3942E4B}">
                <a14:imgProps xmlns:a14="http://schemas.microsoft.com/office/drawing/2010/main">
                  <a14:imgLayer r:embed="rId10">
                    <a14:imgEffect>
                      <a14:backgroundRemoval t="10000" b="95000" l="10000" r="90000"/>
                    </a14:imgEffect>
                  </a14:imgLayer>
                </a14:imgProps>
              </a:ext>
              <a:ext uri="{28A0092B-C50C-407E-A947-70E740481C1C}">
                <a14:useLocalDpi xmlns:a14="http://schemas.microsoft.com/office/drawing/2010/main" val="0"/>
              </a:ext>
            </a:extLst>
          </a:blip>
          <a:stretch>
            <a:fillRect/>
          </a:stretch>
        </p:blipFill>
        <p:spPr>
          <a:xfrm flipH="1">
            <a:off x="1059368" y="4065494"/>
            <a:ext cx="2598231" cy="2540000"/>
          </a:xfrm>
          <a:prstGeom prst="rect">
            <a:avLst/>
          </a:prstGeom>
        </p:spPr>
      </p:pic>
      <p:sp>
        <p:nvSpPr>
          <p:cNvPr id="16" name="TextBox 15"/>
          <p:cNvSpPr txBox="1"/>
          <p:nvPr/>
        </p:nvSpPr>
        <p:spPr>
          <a:xfrm>
            <a:off x="3093839" y="2983468"/>
            <a:ext cx="1249561" cy="369332"/>
          </a:xfrm>
          <a:prstGeom prst="rect">
            <a:avLst/>
          </a:prstGeom>
          <a:noFill/>
        </p:spPr>
        <p:txBody>
          <a:bodyPr wrap="none" rtlCol="0">
            <a:spAutoFit/>
          </a:bodyPr>
          <a:lstStyle/>
          <a:p>
            <a:r>
              <a:rPr lang="en-US" dirty="0" smtClean="0">
                <a:solidFill>
                  <a:schemeClr val="accent6">
                    <a:lumMod val="75000"/>
                  </a:schemeClr>
                </a:solidFill>
              </a:rPr>
              <a:t>Volunteer</a:t>
            </a:r>
            <a:endParaRPr lang="en-US" dirty="0">
              <a:solidFill>
                <a:schemeClr val="accent6">
                  <a:lumMod val="75000"/>
                </a:schemeClr>
              </a:solidFill>
            </a:endParaRPr>
          </a:p>
        </p:txBody>
      </p:sp>
      <p:sp>
        <p:nvSpPr>
          <p:cNvPr id="17" name="TextBox 16"/>
          <p:cNvSpPr txBox="1"/>
          <p:nvPr/>
        </p:nvSpPr>
        <p:spPr>
          <a:xfrm>
            <a:off x="582770" y="1459468"/>
            <a:ext cx="1627030" cy="369332"/>
          </a:xfrm>
          <a:prstGeom prst="rect">
            <a:avLst/>
          </a:prstGeom>
          <a:noFill/>
        </p:spPr>
        <p:txBody>
          <a:bodyPr wrap="none" rtlCol="0">
            <a:spAutoFit/>
          </a:bodyPr>
          <a:lstStyle/>
          <a:p>
            <a:r>
              <a:rPr lang="en-US" dirty="0" smtClean="0">
                <a:solidFill>
                  <a:srgbClr val="28817A"/>
                </a:solidFill>
              </a:rPr>
              <a:t>Organization</a:t>
            </a:r>
            <a:endParaRPr lang="en-US" dirty="0">
              <a:solidFill>
                <a:srgbClr val="28817A"/>
              </a:solidFill>
            </a:endParaRPr>
          </a:p>
        </p:txBody>
      </p:sp>
      <p:pic>
        <p:nvPicPr>
          <p:cNvPr id="18" name="Picture 17" descr="list board.jpe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63617" y="4267200"/>
            <a:ext cx="2209351" cy="1841126"/>
          </a:xfrm>
          <a:prstGeom prst="rect">
            <a:avLst/>
          </a:prstGeom>
        </p:spPr>
      </p:pic>
      <p:pic>
        <p:nvPicPr>
          <p:cNvPr id="11" name="Picture 10" descr="stock-vector-silhouette-of-a-man-in-a-business-suit-giving-a-shrug-with-a-question-mark-33684955.jpg"/>
          <p:cNvPicPr>
            <a:picLocks noChangeAspect="1"/>
          </p:cNvPicPr>
          <p:nvPr/>
        </p:nvPicPr>
        <p:blipFill>
          <a:blip r:embed="rId12">
            <a:extLst>
              <a:ext uri="{BEBA8EAE-BF5A-486C-A8C5-ECC9F3942E4B}">
                <a14:imgProps xmlns:a14="http://schemas.microsoft.com/office/drawing/2010/main">
                  <a14:imgLayer r:embed="rId13">
                    <a14:imgEffect>
                      <a14:backgroundRemoval t="703" b="95316" l="10000" r="90000">
                        <a14:foregroundMark x1="48000" y1="6792" x2="48000" y2="6792"/>
                        <a14:foregroundMark x1="52000" y1="29742" x2="52000" y2="29742"/>
                      </a14:backgroundRemoval>
                    </a14:imgEffect>
                  </a14:imgLayer>
                </a14:imgProps>
              </a:ext>
              <a:ext uri="{28A0092B-C50C-407E-A947-70E740481C1C}">
                <a14:useLocalDpi xmlns:a14="http://schemas.microsoft.com/office/drawing/2010/main" val="0"/>
              </a:ext>
            </a:extLst>
          </a:blip>
          <a:stretch>
            <a:fillRect/>
          </a:stretch>
        </p:blipFill>
        <p:spPr>
          <a:xfrm>
            <a:off x="6443198" y="4114800"/>
            <a:ext cx="2329329" cy="2210274"/>
          </a:xfrm>
          <a:prstGeom prst="rect">
            <a:avLst/>
          </a:prstGeom>
        </p:spPr>
      </p:pic>
      <p:pic>
        <p:nvPicPr>
          <p:cNvPr id="19" name="Picture 18" descr="Screen Shot 2013-04-17 at 8.40.59 P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739566" y="2104509"/>
            <a:ext cx="5706133" cy="2401331"/>
          </a:xfrm>
          <a:prstGeom prst="rect">
            <a:avLst/>
          </a:prstGeom>
        </p:spPr>
      </p:pic>
    </p:spTree>
    <p:extLst>
      <p:ext uri="{BB962C8B-B14F-4D97-AF65-F5344CB8AC3E}">
        <p14:creationId xmlns:p14="http://schemas.microsoft.com/office/powerpoint/2010/main" val="5025365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nodeType="clickEffect">
                                  <p:stCondLst>
                                    <p:cond delay="0"/>
                                  </p:stCondLst>
                                  <p:childTnLst>
                                    <p:animEffect transition="out" filter="blinds(horizontal)">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1"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blinds(horizontal)">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43"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
                                        <p:tgtEl>
                                          <p:spTgt spid="13"/>
                                        </p:tgtEl>
                                      </p:cBhvr>
                                    </p:animEffect>
                                    <p:anim calcmode="lin" valueType="num">
                                      <p:cBhvr>
                                        <p:cTn id="52" dur="400" fill="hold"/>
                                        <p:tgtEl>
                                          <p:spTgt spid="13"/>
                                        </p:tgtEl>
                                        <p:attrNameLst>
                                          <p:attrName>ppt_x</p:attrName>
                                        </p:attrNameLst>
                                      </p:cBhvr>
                                      <p:tavLst>
                                        <p:tav tm="0">
                                          <p:val>
                                            <p:strVal val="#ppt_x"/>
                                          </p:val>
                                        </p:tav>
                                        <p:tav tm="100000">
                                          <p:val>
                                            <p:strVal val="#ppt_x"/>
                                          </p:val>
                                        </p:tav>
                                      </p:tavLst>
                                    </p:anim>
                                    <p:anim calcmode="lin" valueType="num">
                                      <p:cBhvr>
                                        <p:cTn id="53" dur="400" fill="hold"/>
                                        <p:tgtEl>
                                          <p:spTgt spid="13"/>
                                        </p:tgtEl>
                                        <p:attrNameLst>
                                          <p:attrName>ppt_y</p:attrName>
                                        </p:attrNameLst>
                                      </p:cBhvr>
                                      <p:tavLst>
                                        <p:tav tm="0">
                                          <p:val>
                                            <p:strVal val="#ppt_y+0.31"/>
                                          </p:val>
                                        </p:tav>
                                        <p:tav tm="100000">
                                          <p:val>
                                            <p:strVal val="#ppt_y+0.31"/>
                                          </p:val>
                                        </p:tav>
                                      </p:tavLst>
                                    </p:anim>
                                    <p:anim calcmode="lin" valueType="num">
                                      <p:cBhvr>
                                        <p:cTn id="54" dur="600" decel="50000" fill="hold">
                                          <p:stCondLst>
                                            <p:cond delay="400"/>
                                          </p:stCondLst>
                                        </p:cTn>
                                        <p:tgtEl>
                                          <p:spTgt spid="1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5" dur="600" decel="50000" fill="hold">
                                          <p:stCondLst>
                                            <p:cond delay="400"/>
                                          </p:stCondLst>
                                        </p:cTn>
                                        <p:tgtEl>
                                          <p:spTgt spid="1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05600" y="3119735"/>
            <a:ext cx="2743200" cy="461665"/>
          </a:xfrm>
          <a:prstGeom prst="rect">
            <a:avLst/>
          </a:prstGeom>
          <a:noFill/>
        </p:spPr>
        <p:txBody>
          <a:bodyPr wrap="square" rtlCol="0">
            <a:spAutoFit/>
          </a:bodyPr>
          <a:lstStyle/>
          <a:p>
            <a:r>
              <a:rPr lang="en-US" sz="2400" b="1" dirty="0" smtClean="0"/>
              <a:t>Organizations</a:t>
            </a:r>
            <a:endParaRPr lang="en-US" sz="2400" b="1" dirty="0"/>
          </a:p>
        </p:txBody>
      </p:sp>
      <p:sp>
        <p:nvSpPr>
          <p:cNvPr id="5" name="TextBox 4"/>
          <p:cNvSpPr txBox="1"/>
          <p:nvPr/>
        </p:nvSpPr>
        <p:spPr>
          <a:xfrm>
            <a:off x="304800" y="3119735"/>
            <a:ext cx="2047086" cy="461665"/>
          </a:xfrm>
          <a:prstGeom prst="rect">
            <a:avLst/>
          </a:prstGeom>
          <a:noFill/>
        </p:spPr>
        <p:txBody>
          <a:bodyPr wrap="square" rtlCol="0">
            <a:spAutoFit/>
          </a:bodyPr>
          <a:lstStyle/>
          <a:p>
            <a:r>
              <a:rPr lang="en-US" sz="2400" b="1" dirty="0" smtClean="0"/>
              <a:t>Volunteers</a:t>
            </a:r>
            <a:endParaRPr lang="en-US" sz="2400" b="1" dirty="0"/>
          </a:p>
        </p:txBody>
      </p:sp>
      <p:sp>
        <p:nvSpPr>
          <p:cNvPr id="9" name="Right Arrow 8"/>
          <p:cNvSpPr/>
          <p:nvPr/>
        </p:nvSpPr>
        <p:spPr>
          <a:xfrm flipH="1">
            <a:off x="5638800" y="2979003"/>
            <a:ext cx="990600" cy="83099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Left Arrow 9"/>
          <p:cNvSpPr/>
          <p:nvPr/>
        </p:nvSpPr>
        <p:spPr>
          <a:xfrm flipH="1">
            <a:off x="2209800" y="2971800"/>
            <a:ext cx="990600" cy="7620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volunteerBuddyS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2351314"/>
            <a:ext cx="2296886" cy="2296886"/>
          </a:xfrm>
          <a:prstGeom prst="rect">
            <a:avLst/>
          </a:prstGeom>
        </p:spPr>
      </p:pic>
      <p:sp>
        <p:nvSpPr>
          <p:cNvPr id="6" name="TextBox 5"/>
          <p:cNvSpPr txBox="1"/>
          <p:nvPr/>
        </p:nvSpPr>
        <p:spPr>
          <a:xfrm>
            <a:off x="599057" y="5105400"/>
            <a:ext cx="7859143" cy="523220"/>
          </a:xfrm>
          <a:prstGeom prst="rect">
            <a:avLst/>
          </a:prstGeom>
          <a:noFill/>
        </p:spPr>
        <p:txBody>
          <a:bodyPr wrap="none" rtlCol="0">
            <a:spAutoFit/>
          </a:bodyPr>
          <a:lstStyle/>
          <a:p>
            <a:r>
              <a:rPr lang="en-US" sz="2800" dirty="0" smtClean="0">
                <a:solidFill>
                  <a:srgbClr val="6A1BB4"/>
                </a:solidFill>
              </a:rPr>
              <a:t>“Volunteer</a:t>
            </a:r>
            <a:r>
              <a:rPr lang="en-US" sz="2800" dirty="0" smtClean="0"/>
              <a:t> </a:t>
            </a:r>
            <a:r>
              <a:rPr lang="en-US" sz="2800" dirty="0" smtClean="0">
                <a:solidFill>
                  <a:schemeClr val="accent1">
                    <a:lumMod val="75000"/>
                  </a:schemeClr>
                </a:solidFill>
              </a:rPr>
              <a:t>Buddy</a:t>
            </a:r>
            <a:r>
              <a:rPr lang="en-US" sz="2800" dirty="0" smtClean="0"/>
              <a:t>, the heart of volunteering”</a:t>
            </a:r>
            <a:endParaRPr lang="en-US" sz="28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858000" y="1649361"/>
            <a:ext cx="1676400" cy="2209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2708835" y="1649361"/>
            <a:ext cx="1676400" cy="2209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609600" y="1649361"/>
            <a:ext cx="1676400" cy="2209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800600" y="1649361"/>
            <a:ext cx="1676400" cy="2209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Screen Shot 2013-04-03 at 11.19.5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456" y="1801761"/>
            <a:ext cx="1397144" cy="1852204"/>
          </a:xfrm>
          <a:prstGeom prst="rect">
            <a:avLst/>
          </a:prstGeom>
        </p:spPr>
      </p:pic>
      <p:sp>
        <p:nvSpPr>
          <p:cNvPr id="2" name="Title 1"/>
          <p:cNvSpPr>
            <a:spLocks noGrp="1"/>
          </p:cNvSpPr>
          <p:nvPr>
            <p:ph type="title"/>
          </p:nvPr>
        </p:nvSpPr>
        <p:spPr>
          <a:xfrm>
            <a:off x="457200" y="-304800"/>
            <a:ext cx="8229600" cy="1600200"/>
          </a:xfrm>
        </p:spPr>
        <p:txBody>
          <a:bodyPr/>
          <a:lstStyle/>
          <a:p>
            <a:pPr algn="ctr"/>
            <a:r>
              <a:rPr lang="en-US" dirty="0" smtClean="0">
                <a:latin typeface="+mj-lt"/>
              </a:rPr>
              <a:t>The Team</a:t>
            </a:r>
            <a:endParaRPr lang="en-US" dirty="0">
              <a:latin typeface="+mj-lt"/>
            </a:endParaRPr>
          </a:p>
        </p:txBody>
      </p:sp>
      <p:pic>
        <p:nvPicPr>
          <p:cNvPr id="10" name="Picture 9" descr="mgobluepic.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1828800"/>
            <a:ext cx="1333500" cy="1877961"/>
          </a:xfrm>
          <a:prstGeom prst="rect">
            <a:avLst/>
          </a:prstGeom>
        </p:spPr>
      </p:pic>
      <p:pic>
        <p:nvPicPr>
          <p:cNvPr id="11" name="Picture 10" descr="robby.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6635" y="1801761"/>
            <a:ext cx="1295400" cy="1877960"/>
          </a:xfrm>
          <a:prstGeom prst="rect">
            <a:avLst/>
          </a:prstGeom>
        </p:spPr>
      </p:pic>
      <p:sp>
        <p:nvSpPr>
          <p:cNvPr id="22" name="TextBox 21"/>
          <p:cNvSpPr txBox="1"/>
          <p:nvPr/>
        </p:nvSpPr>
        <p:spPr>
          <a:xfrm>
            <a:off x="762000" y="3947209"/>
            <a:ext cx="1329135" cy="369332"/>
          </a:xfrm>
          <a:prstGeom prst="rect">
            <a:avLst/>
          </a:prstGeom>
          <a:noFill/>
        </p:spPr>
        <p:txBody>
          <a:bodyPr wrap="none" rtlCol="0">
            <a:spAutoFit/>
          </a:bodyPr>
          <a:lstStyle/>
          <a:p>
            <a:pPr algn="ctr"/>
            <a:r>
              <a:rPr lang="en-US" dirty="0" smtClean="0"/>
              <a:t>Jake Hash</a:t>
            </a:r>
            <a:endParaRPr lang="en-US" dirty="0"/>
          </a:p>
        </p:txBody>
      </p:sp>
      <p:sp>
        <p:nvSpPr>
          <p:cNvPr id="23" name="TextBox 22"/>
          <p:cNvSpPr txBox="1"/>
          <p:nvPr/>
        </p:nvSpPr>
        <p:spPr>
          <a:xfrm>
            <a:off x="2486017" y="3958877"/>
            <a:ext cx="2162183" cy="369332"/>
          </a:xfrm>
          <a:prstGeom prst="rect">
            <a:avLst/>
          </a:prstGeom>
          <a:noFill/>
        </p:spPr>
        <p:txBody>
          <a:bodyPr wrap="none" rtlCol="0">
            <a:spAutoFit/>
          </a:bodyPr>
          <a:lstStyle/>
          <a:p>
            <a:pPr algn="ctr"/>
            <a:r>
              <a:rPr lang="en-US" dirty="0" smtClean="0"/>
              <a:t>Robby Greenfield</a:t>
            </a:r>
            <a:endParaRPr lang="en-US" dirty="0"/>
          </a:p>
        </p:txBody>
      </p:sp>
      <p:sp>
        <p:nvSpPr>
          <p:cNvPr id="24" name="TextBox 23"/>
          <p:cNvSpPr txBox="1"/>
          <p:nvPr/>
        </p:nvSpPr>
        <p:spPr>
          <a:xfrm>
            <a:off x="4860226" y="3958877"/>
            <a:ext cx="1616774" cy="369332"/>
          </a:xfrm>
          <a:prstGeom prst="rect">
            <a:avLst/>
          </a:prstGeom>
          <a:noFill/>
        </p:spPr>
        <p:txBody>
          <a:bodyPr wrap="none" rtlCol="0">
            <a:spAutoFit/>
          </a:bodyPr>
          <a:lstStyle/>
          <a:p>
            <a:pPr algn="ctr"/>
            <a:r>
              <a:rPr lang="en-US" dirty="0" smtClean="0"/>
              <a:t>Chloe Prince</a:t>
            </a:r>
            <a:endParaRPr lang="en-US" dirty="0"/>
          </a:p>
        </p:txBody>
      </p:sp>
      <p:sp>
        <p:nvSpPr>
          <p:cNvPr id="25" name="TextBox 24"/>
          <p:cNvSpPr txBox="1"/>
          <p:nvPr/>
        </p:nvSpPr>
        <p:spPr>
          <a:xfrm>
            <a:off x="7038609" y="3958877"/>
            <a:ext cx="1326317" cy="369332"/>
          </a:xfrm>
          <a:prstGeom prst="rect">
            <a:avLst/>
          </a:prstGeom>
          <a:noFill/>
        </p:spPr>
        <p:txBody>
          <a:bodyPr wrap="none" rtlCol="0">
            <a:spAutoFit/>
          </a:bodyPr>
          <a:lstStyle/>
          <a:p>
            <a:pPr algn="ctr"/>
            <a:r>
              <a:rPr lang="en-US" dirty="0" smtClean="0"/>
              <a:t>Josh </a:t>
            </a:r>
            <a:r>
              <a:rPr lang="en-US" dirty="0" err="1" smtClean="0"/>
              <a:t>Upfal</a:t>
            </a:r>
            <a:endParaRPr lang="en-US" dirty="0"/>
          </a:p>
        </p:txBody>
      </p:sp>
      <p:pic>
        <p:nvPicPr>
          <p:cNvPr id="26" name="Picture 25" descr="Screen Shot 2013-04-17 at 9.45.33 PM.png"/>
          <p:cNvPicPr>
            <a:picLocks noChangeAspect="1"/>
          </p:cNvPicPr>
          <p:nvPr/>
        </p:nvPicPr>
        <p:blipFill rotWithShape="1">
          <a:blip r:embed="rId6"/>
          <a:srcRect t="7229"/>
          <a:stretch/>
        </p:blipFill>
        <p:spPr>
          <a:xfrm>
            <a:off x="7010400" y="1828800"/>
            <a:ext cx="1387068" cy="185220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3-04-03 at 11.19.5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8056" y="4167596"/>
            <a:ext cx="1473344" cy="1852204"/>
          </a:xfrm>
          <a:prstGeom prst="rect">
            <a:avLst/>
          </a:prstGeom>
        </p:spPr>
      </p:pic>
      <p:pic>
        <p:nvPicPr>
          <p:cNvPr id="5" name="Picture 4" descr="Screen Shot 2013-04-03 at 11.19.1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2600" y="4252329"/>
            <a:ext cx="1447800" cy="1852561"/>
          </a:xfrm>
          <a:prstGeom prst="rect">
            <a:avLst/>
          </a:prstGeom>
        </p:spPr>
      </p:pic>
      <p:sp>
        <p:nvSpPr>
          <p:cNvPr id="2" name="Title 1"/>
          <p:cNvSpPr>
            <a:spLocks noGrp="1"/>
          </p:cNvSpPr>
          <p:nvPr>
            <p:ph type="title"/>
          </p:nvPr>
        </p:nvSpPr>
        <p:spPr>
          <a:xfrm>
            <a:off x="457200" y="-800100"/>
            <a:ext cx="8229600" cy="1600200"/>
          </a:xfrm>
        </p:spPr>
        <p:txBody>
          <a:bodyPr/>
          <a:lstStyle/>
          <a:p>
            <a:pPr algn="ctr"/>
            <a:r>
              <a:rPr lang="en-US" dirty="0" smtClean="0"/>
              <a:t>The Team</a:t>
            </a:r>
            <a:endParaRPr lang="en-US" dirty="0"/>
          </a:p>
        </p:txBody>
      </p:sp>
      <p:pic>
        <p:nvPicPr>
          <p:cNvPr id="7" name="Picture 6" descr="mgobluepic.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800" y="800100"/>
            <a:ext cx="1522878" cy="2144661"/>
          </a:xfrm>
          <a:prstGeom prst="rect">
            <a:avLst/>
          </a:prstGeom>
        </p:spPr>
      </p:pic>
      <p:pic>
        <p:nvPicPr>
          <p:cNvPr id="8" name="Picture 7" descr="Screen Shot 2013-04-17 at 9.45.33 PM.png"/>
          <p:cNvPicPr>
            <a:picLocks noChangeAspect="1"/>
          </p:cNvPicPr>
          <p:nvPr/>
        </p:nvPicPr>
        <p:blipFill>
          <a:blip r:embed="rId6"/>
          <a:stretch>
            <a:fillRect/>
          </a:stretch>
        </p:blipFill>
        <p:spPr>
          <a:xfrm>
            <a:off x="2041759" y="728611"/>
            <a:ext cx="1539641" cy="2216150"/>
          </a:xfrm>
          <a:prstGeom prst="rect">
            <a:avLst/>
          </a:prstGeom>
        </p:spPr>
      </p:pic>
      <p:graphicFrame>
        <p:nvGraphicFramePr>
          <p:cNvPr id="4" name="Content Placeholder 3"/>
          <p:cNvGraphicFramePr>
            <a:graphicFrameLocks noGrp="1"/>
          </p:cNvGraphicFramePr>
          <p:nvPr>
            <p:ph idx="1"/>
            <p:extLst>
              <p:ext uri="{D42A27DB-BD31-4B8C-83A1-F6EECF244321}">
                <p14:modId xmlns:p14="http://schemas.microsoft.com/office/powerpoint/2010/main" val="315874045"/>
              </p:ext>
            </p:extLst>
          </p:nvPr>
        </p:nvGraphicFramePr>
        <p:xfrm>
          <a:off x="214086" y="1295400"/>
          <a:ext cx="12206514" cy="5562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1084193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nsta v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2133600"/>
            <a:ext cx="3352800" cy="3352800"/>
          </a:xfrm>
          <a:prstGeom prst="rect">
            <a:avLst/>
          </a:prstGeom>
        </p:spPr>
      </p:pic>
      <p:sp>
        <p:nvSpPr>
          <p:cNvPr id="8" name="TextBox 7"/>
          <p:cNvSpPr txBox="1"/>
          <p:nvPr/>
        </p:nvSpPr>
        <p:spPr>
          <a:xfrm>
            <a:off x="908424" y="1600200"/>
            <a:ext cx="799686"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1</a:t>
            </a:r>
            <a:endParaRPr lang="en-US" sz="19900" dirty="0">
              <a:solidFill>
                <a:srgbClr val="6A1BB4"/>
              </a:solidFill>
              <a:latin typeface="Poiret One"/>
              <a:cs typeface="Poiret One"/>
            </a:endParaRPr>
          </a:p>
        </p:txBody>
      </p:sp>
      <p:sp>
        <p:nvSpPr>
          <p:cNvPr id="9" name="TextBox 8"/>
          <p:cNvSpPr txBox="1"/>
          <p:nvPr/>
        </p:nvSpPr>
        <p:spPr>
          <a:xfrm>
            <a:off x="2209800" y="1600200"/>
            <a:ext cx="1810261"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2</a:t>
            </a:r>
            <a:endParaRPr lang="en-US" sz="19900" dirty="0">
              <a:solidFill>
                <a:srgbClr val="6A1BB4"/>
              </a:solidFill>
              <a:latin typeface="Poiret One"/>
              <a:cs typeface="Poiret One"/>
            </a:endParaRPr>
          </a:p>
        </p:txBody>
      </p:sp>
      <p:sp>
        <p:nvSpPr>
          <p:cNvPr id="10" name="TextBox 9"/>
          <p:cNvSpPr txBox="1"/>
          <p:nvPr/>
        </p:nvSpPr>
        <p:spPr>
          <a:xfrm>
            <a:off x="4484445" y="1600200"/>
            <a:ext cx="1687755"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3</a:t>
            </a:r>
            <a:endParaRPr lang="en-US" sz="19900" dirty="0">
              <a:solidFill>
                <a:srgbClr val="6A1BB4"/>
              </a:solidFill>
              <a:latin typeface="Poiret One"/>
              <a:cs typeface="Poiret One"/>
            </a:endParaRPr>
          </a:p>
        </p:txBody>
      </p:sp>
      <p:sp>
        <p:nvSpPr>
          <p:cNvPr id="11" name="TextBox 10"/>
          <p:cNvSpPr txBox="1"/>
          <p:nvPr/>
        </p:nvSpPr>
        <p:spPr>
          <a:xfrm>
            <a:off x="6642088" y="1595718"/>
            <a:ext cx="1435112"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4</a:t>
            </a:r>
            <a:endParaRPr lang="en-US" sz="19900" dirty="0">
              <a:solidFill>
                <a:srgbClr val="6A1BB4"/>
              </a:solidFill>
              <a:latin typeface="Poiret One"/>
              <a:cs typeface="Poiret One"/>
            </a:endParaRPr>
          </a:p>
        </p:txBody>
      </p:sp>
      <p:sp>
        <p:nvSpPr>
          <p:cNvPr id="12" name="TextBox 11"/>
          <p:cNvSpPr txBox="1"/>
          <p:nvPr/>
        </p:nvSpPr>
        <p:spPr>
          <a:xfrm>
            <a:off x="908424" y="4450110"/>
            <a:ext cx="895623" cy="523220"/>
          </a:xfrm>
          <a:prstGeom prst="rect">
            <a:avLst/>
          </a:prstGeom>
          <a:noFill/>
        </p:spPr>
        <p:txBody>
          <a:bodyPr wrap="none" rtlCol="0">
            <a:spAutoFit/>
          </a:bodyPr>
          <a:lstStyle/>
          <a:p>
            <a:r>
              <a:rPr lang="en-US" sz="2800" b="1" dirty="0" smtClean="0">
                <a:solidFill>
                  <a:schemeClr val="accent4">
                    <a:lumMod val="75000"/>
                  </a:schemeClr>
                </a:solidFill>
              </a:rPr>
              <a:t>Find</a:t>
            </a:r>
            <a:endParaRPr lang="en-US" sz="2800" b="1" dirty="0">
              <a:solidFill>
                <a:schemeClr val="accent4">
                  <a:lumMod val="75000"/>
                </a:schemeClr>
              </a:solidFill>
            </a:endParaRPr>
          </a:p>
        </p:txBody>
      </p:sp>
      <p:sp>
        <p:nvSpPr>
          <p:cNvPr id="13" name="TextBox 12"/>
          <p:cNvSpPr txBox="1"/>
          <p:nvPr/>
        </p:nvSpPr>
        <p:spPr>
          <a:xfrm>
            <a:off x="2514600" y="4449214"/>
            <a:ext cx="1297826" cy="523220"/>
          </a:xfrm>
          <a:prstGeom prst="rect">
            <a:avLst/>
          </a:prstGeom>
          <a:noFill/>
        </p:spPr>
        <p:txBody>
          <a:bodyPr wrap="none" rtlCol="0">
            <a:spAutoFit/>
          </a:bodyPr>
          <a:lstStyle/>
          <a:p>
            <a:r>
              <a:rPr lang="en-US" sz="2800" b="1" dirty="0" smtClean="0">
                <a:solidFill>
                  <a:schemeClr val="accent4">
                    <a:lumMod val="75000"/>
                  </a:schemeClr>
                </a:solidFill>
              </a:rPr>
              <a:t>Match</a:t>
            </a:r>
            <a:endParaRPr lang="en-US" sz="2800" b="1" dirty="0">
              <a:solidFill>
                <a:schemeClr val="accent4">
                  <a:lumMod val="75000"/>
                </a:schemeClr>
              </a:solidFill>
            </a:endParaRPr>
          </a:p>
        </p:txBody>
      </p:sp>
      <p:sp>
        <p:nvSpPr>
          <p:cNvPr id="14" name="TextBox 13"/>
          <p:cNvSpPr txBox="1"/>
          <p:nvPr/>
        </p:nvSpPr>
        <p:spPr>
          <a:xfrm>
            <a:off x="4774991" y="4447132"/>
            <a:ext cx="1168609" cy="523220"/>
          </a:xfrm>
          <a:prstGeom prst="rect">
            <a:avLst/>
          </a:prstGeom>
          <a:noFill/>
        </p:spPr>
        <p:txBody>
          <a:bodyPr wrap="none" rtlCol="0">
            <a:spAutoFit/>
          </a:bodyPr>
          <a:lstStyle/>
          <a:p>
            <a:r>
              <a:rPr lang="en-US" sz="2800" b="1" dirty="0" smtClean="0">
                <a:solidFill>
                  <a:schemeClr val="accent4">
                    <a:lumMod val="75000"/>
                  </a:schemeClr>
                </a:solidFill>
              </a:rPr>
              <a:t>Share</a:t>
            </a:r>
            <a:endParaRPr lang="en-US" sz="2800" b="1" dirty="0">
              <a:solidFill>
                <a:schemeClr val="accent4">
                  <a:lumMod val="75000"/>
                </a:schemeClr>
              </a:solidFill>
            </a:endParaRPr>
          </a:p>
        </p:txBody>
      </p:sp>
      <p:sp>
        <p:nvSpPr>
          <p:cNvPr id="16" name="TextBox 15"/>
          <p:cNvSpPr txBox="1"/>
          <p:nvPr/>
        </p:nvSpPr>
        <p:spPr>
          <a:xfrm>
            <a:off x="6632563" y="4447132"/>
            <a:ext cx="1656899" cy="523220"/>
          </a:xfrm>
          <a:prstGeom prst="rect">
            <a:avLst/>
          </a:prstGeom>
          <a:noFill/>
        </p:spPr>
        <p:txBody>
          <a:bodyPr wrap="none" rtlCol="0">
            <a:spAutoFit/>
          </a:bodyPr>
          <a:lstStyle/>
          <a:p>
            <a:r>
              <a:rPr lang="en-US" sz="2800" b="1" dirty="0" smtClean="0">
                <a:solidFill>
                  <a:schemeClr val="accent4">
                    <a:lumMod val="75000"/>
                  </a:schemeClr>
                </a:solidFill>
              </a:rPr>
              <a:t>Validate</a:t>
            </a:r>
            <a:endParaRPr lang="en-US" sz="2800" b="1" dirty="0">
              <a:solidFill>
                <a:schemeClr val="accent4">
                  <a:lumMod val="75000"/>
                </a:schemeClr>
              </a:solidFill>
            </a:endParaRPr>
          </a:p>
        </p:txBody>
      </p:sp>
    </p:spTree>
    <p:extLst>
      <p:ext uri="{BB962C8B-B14F-4D97-AF65-F5344CB8AC3E}">
        <p14:creationId xmlns:p14="http://schemas.microsoft.com/office/powerpoint/2010/main" val="351802589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3-04-17 at 9.58.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42900"/>
            <a:ext cx="4114800" cy="6134100"/>
          </a:xfrm>
          <a:prstGeom prst="rect">
            <a:avLst/>
          </a:prstGeom>
        </p:spPr>
      </p:pic>
    </p:spTree>
    <p:extLst>
      <p:ext uri="{BB962C8B-B14F-4D97-AF65-F5344CB8AC3E}">
        <p14:creationId xmlns:p14="http://schemas.microsoft.com/office/powerpoint/2010/main" val="182886343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152400"/>
            <a:ext cx="799686"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1</a:t>
            </a:r>
            <a:endParaRPr lang="en-US" sz="19900" dirty="0">
              <a:solidFill>
                <a:srgbClr val="6A1BB4"/>
              </a:solidFill>
              <a:latin typeface="Poiret One"/>
              <a:cs typeface="Poiret One"/>
            </a:endParaRPr>
          </a:p>
        </p:txBody>
      </p:sp>
      <p:cxnSp>
        <p:nvCxnSpPr>
          <p:cNvPr id="5" name="Straight Connector 4"/>
          <p:cNvCxnSpPr/>
          <p:nvPr/>
        </p:nvCxnSpPr>
        <p:spPr>
          <a:xfrm>
            <a:off x="9601200" y="304800"/>
            <a:ext cx="0" cy="6251633"/>
          </a:xfrm>
          <a:prstGeom prst="line">
            <a:avLst/>
          </a:prstGeom>
          <a:ln w="38100" cmpd="sng"/>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76081" y="2819400"/>
            <a:ext cx="1200319" cy="707886"/>
          </a:xfrm>
          <a:prstGeom prst="rect">
            <a:avLst/>
          </a:prstGeom>
          <a:noFill/>
        </p:spPr>
        <p:txBody>
          <a:bodyPr wrap="none" rtlCol="0">
            <a:spAutoFit/>
          </a:bodyPr>
          <a:lstStyle/>
          <a:p>
            <a:r>
              <a:rPr lang="en-US" sz="4000" dirty="0" smtClean="0">
                <a:solidFill>
                  <a:schemeClr val="accent4">
                    <a:lumMod val="75000"/>
                  </a:schemeClr>
                </a:solidFill>
              </a:rPr>
              <a:t>Find</a:t>
            </a:r>
            <a:endParaRPr lang="en-US" sz="4000" dirty="0">
              <a:solidFill>
                <a:schemeClr val="accent4">
                  <a:lumMod val="75000"/>
                </a:schemeClr>
              </a:solidFill>
            </a:endParaRPr>
          </a:p>
        </p:txBody>
      </p:sp>
      <p:pic>
        <p:nvPicPr>
          <p:cNvPr id="12" name="Picture 11" descr="Screen Shot 2013-04-17 at 9.58.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93700"/>
            <a:ext cx="4102100" cy="6159500"/>
          </a:xfrm>
          <a:prstGeom prst="rect">
            <a:avLst/>
          </a:prstGeom>
        </p:spPr>
      </p:pic>
    </p:spTree>
    <p:extLst>
      <p:ext uri="{BB962C8B-B14F-4D97-AF65-F5344CB8AC3E}">
        <p14:creationId xmlns:p14="http://schemas.microsoft.com/office/powerpoint/2010/main" val="298453481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ustom 1">
      <a:dk1>
        <a:sysClr val="windowText" lastClr="000000"/>
      </a:dk1>
      <a:lt1>
        <a:sysClr val="window" lastClr="FFFFFF"/>
      </a:lt1>
      <a:dk2>
        <a:srgbClr val="465466"/>
      </a:dk2>
      <a:lt2>
        <a:srgbClr val="BBD7F8"/>
      </a:lt2>
      <a:accent1>
        <a:srgbClr val="2EC0C8"/>
      </a:accent1>
      <a:accent2>
        <a:srgbClr val="1E98A2"/>
      </a:accent2>
      <a:accent3>
        <a:srgbClr val="2397E2"/>
      </a:accent3>
      <a:accent4>
        <a:srgbClr val="35ACA2"/>
      </a:accent4>
      <a:accent5>
        <a:srgbClr val="5430BB"/>
      </a:accent5>
      <a:accent6>
        <a:srgbClr val="8D34E0"/>
      </a:accent6>
      <a:hlink>
        <a:srgbClr val="00B0F0"/>
      </a:hlink>
      <a:folHlink>
        <a:srgbClr val="0070C0"/>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9144</TotalTime>
  <Words>826</Words>
  <Application>Microsoft Macintosh PowerPoint</Application>
  <PresentationFormat>On-screen Show (4:3)</PresentationFormat>
  <Paragraphs>142</Paragraphs>
  <Slides>21</Slides>
  <Notes>8</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Executive</vt:lpstr>
      <vt:lpstr>PowerPoint Presentation</vt:lpstr>
      <vt:lpstr>PowerPoint Presentation</vt:lpstr>
      <vt:lpstr>PowerPoint Presentation</vt:lpstr>
      <vt:lpstr>PowerPoint Presentation</vt:lpstr>
      <vt:lpstr>The Team</vt:lpstr>
      <vt:lpstr>The 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Our Mission</vt:lpstr>
      <vt:lpstr>Customer Discovery</vt:lpstr>
      <vt:lpstr>Our Revenue Stream</vt:lpstr>
      <vt:lpstr>PowerPoint Presentation</vt:lpstr>
      <vt:lpstr>PowerPoint Presentation</vt:lpstr>
      <vt:lpstr>PowerPoint Presentation</vt:lpstr>
      <vt:lpstr>PowerPoint Presentation</vt:lpstr>
    </vt:vector>
  </TitlesOfParts>
  <Company>University of Michigan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Joshua Upfal</dc:creator>
  <cp:lastModifiedBy>Chloe</cp:lastModifiedBy>
  <cp:revision>287</cp:revision>
  <dcterms:created xsi:type="dcterms:W3CDTF">2013-04-03T20:17:53Z</dcterms:created>
  <dcterms:modified xsi:type="dcterms:W3CDTF">2013-04-18T03:43:54Z</dcterms:modified>
</cp:coreProperties>
</file>