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22"/>
  </p:notesMasterIdLst>
  <p:sldIdLst>
    <p:sldId id="256" r:id="rId2"/>
    <p:sldId id="308" r:id="rId3"/>
    <p:sldId id="306" r:id="rId4"/>
    <p:sldId id="296" r:id="rId5"/>
    <p:sldId id="262" r:id="rId6"/>
    <p:sldId id="301" r:id="rId7"/>
    <p:sldId id="312" r:id="rId8"/>
    <p:sldId id="302" r:id="rId9"/>
    <p:sldId id="313" r:id="rId10"/>
    <p:sldId id="304" r:id="rId11"/>
    <p:sldId id="303" r:id="rId12"/>
    <p:sldId id="315" r:id="rId13"/>
    <p:sldId id="314" r:id="rId14"/>
    <p:sldId id="275" r:id="rId15"/>
    <p:sldId id="297" r:id="rId16"/>
    <p:sldId id="310" r:id="rId17"/>
    <p:sldId id="309" r:id="rId18"/>
    <p:sldId id="294" r:id="rId19"/>
    <p:sldId id="300" r:id="rId20"/>
    <p:sldId id="31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E2"/>
    <a:srgbClr val="C91C2A"/>
    <a:srgbClr val="FFA2F9"/>
    <a:srgbClr val="D16EFF"/>
    <a:srgbClr val="AD27FF"/>
    <a:srgbClr val="FF99E4"/>
    <a:srgbClr val="C2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9588" autoAdjust="0"/>
  </p:normalViewPr>
  <p:slideViewPr>
    <p:cSldViewPr snapToObjects="1">
      <p:cViewPr>
        <p:scale>
          <a:sx n="80" d="100"/>
          <a:sy n="80" d="100"/>
        </p:scale>
        <p:origin x="-1064"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1D75B-C0DB-4144-A869-1B23D4AD618E}" type="datetimeFigureOut">
              <a:rPr lang="en-US" smtClean="0"/>
              <a:pPr/>
              <a:t>4/17/13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5014C-31EA-4C4E-9497-C09D479A7B40}" type="slidenum">
              <a:rPr lang="en-US" smtClean="0"/>
              <a:pPr/>
              <a:t>‹#›</a:t>
            </a:fld>
            <a:endParaRPr lang="en-US"/>
          </a:p>
        </p:txBody>
      </p:sp>
    </p:spTree>
    <p:extLst>
      <p:ext uri="{BB962C8B-B14F-4D97-AF65-F5344CB8AC3E}">
        <p14:creationId xmlns:p14="http://schemas.microsoft.com/office/powerpoint/2010/main" val="38494415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are an app, but we are also a business</a:t>
            </a:r>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We all love volunteering, and community service.  As a college student I often found it hard to find volunteer opportunities.  As I sat there, thinking of places to volunteer, it hit me.  Why not create a mobile app to simplify the volunteer experience.  Here we are 3 months later with a hardworking, passionate team.  We all bring a different piece to the puzzle, just like volunteers at non-profit organizations and events.  </a:t>
            </a:r>
          </a:p>
          <a:p>
            <a:pPr lvl="0"/>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We are all social entrepreneurs who want to change the world.  We believe that Volunteer Buddy is the key to endless doors of volunteer opportunities.  It will increase volunteering across the board, thus increasing the help provided for many people.  </a:t>
            </a:r>
          </a:p>
          <a:p>
            <a:pPr lvl="0" rtl="0"/>
            <a:r>
              <a:rPr lang="en-US" b="1" dirty="0" smtClean="0"/>
              <a:t>Joshua </a:t>
            </a:r>
            <a:r>
              <a:rPr lang="en-US" b="1" dirty="0" err="1" smtClean="0"/>
              <a:t>Upfal</a:t>
            </a:r>
            <a:endParaRPr lang="en-US" dirty="0" smtClean="0"/>
          </a:p>
          <a:p>
            <a:pPr lvl="1" rtl="0"/>
            <a:r>
              <a:rPr lang="en-US" dirty="0" smtClean="0"/>
              <a:t>Communication Studies, Entrepreneurship, &amp; Performing Arts Management/Pre-Law</a:t>
            </a:r>
          </a:p>
          <a:p>
            <a:pPr lvl="0" rtl="0"/>
            <a:r>
              <a:rPr lang="en-US" b="1" dirty="0" smtClean="0"/>
              <a:t>Chloe Prince</a:t>
            </a:r>
            <a:endParaRPr lang="en-US" dirty="0" smtClean="0"/>
          </a:p>
          <a:p>
            <a:pPr lvl="1" rtl="0"/>
            <a:r>
              <a:rPr lang="en-US" dirty="0" smtClean="0"/>
              <a:t>Informatics &amp; Computing Services, Entrepreneurship</a:t>
            </a:r>
          </a:p>
          <a:p>
            <a:pPr lvl="0" rtl="0"/>
            <a:r>
              <a:rPr lang="en-US" b="1" dirty="0" smtClean="0"/>
              <a:t>Robby Greenfield</a:t>
            </a:r>
            <a:endParaRPr lang="en-US" dirty="0" smtClean="0"/>
          </a:p>
          <a:p>
            <a:pPr lvl="1" rtl="0"/>
            <a:r>
              <a:rPr lang="en-US" dirty="0" smtClean="0"/>
              <a:t>Computer Science &amp; IOE</a:t>
            </a:r>
          </a:p>
          <a:p>
            <a:pPr lvl="0" rtl="0"/>
            <a:r>
              <a:rPr lang="en-US" b="1" dirty="0" smtClean="0"/>
              <a:t>Jake Hash</a:t>
            </a:r>
            <a:endParaRPr lang="en-US" dirty="0" smtClean="0"/>
          </a:p>
          <a:p>
            <a:pPr lvl="1" rtl="0"/>
            <a:r>
              <a:rPr lang="en-US" dirty="0" smtClean="0"/>
              <a:t>Computer Science &amp; Entrepreneurship  </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Our mission is to encompass the entire volunteer experience, in a mobile app, making it an easy, rewarding, and social experience.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an app, but we are also a business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bg2">
                    <a:lumMod val="25000"/>
                  </a:schemeClr>
                </a:solidFill>
              </a:rPr>
              <a:t>We will revolutionize the volunteering experience, helping organizations find the best possible volunteers that they need, and helping volunteers find the opportunities that they want to pursue.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800" dirty="0" smtClean="0">
                <a:solidFill>
                  <a:schemeClr val="bg2">
                    <a:lumMod val="25000"/>
                  </a:schemeClr>
                </a:solidFill>
              </a:rPr>
              <a:t>High School Students would use our app because…</a:t>
            </a:r>
          </a:p>
          <a:p>
            <a:pPr marL="0" indent="0">
              <a:buNone/>
            </a:pPr>
            <a:endParaRPr lang="en-US" sz="2800" dirty="0" smtClean="0">
              <a:solidFill>
                <a:schemeClr val="bg2">
                  <a:lumMod val="25000"/>
                </a:schemeClr>
              </a:solidFill>
            </a:endParaRPr>
          </a:p>
          <a:p>
            <a:pPr lvl="1"/>
            <a:r>
              <a:rPr lang="en-US" sz="2400" dirty="0" smtClean="0"/>
              <a:t>College applications, build friendships, giving back, High School requirement </a:t>
            </a:r>
          </a:p>
          <a:p>
            <a:pPr lvl="1"/>
            <a:endParaRPr lang="en-US" sz="2400" dirty="0" smtClean="0"/>
          </a:p>
          <a:p>
            <a:pPr lvl="1"/>
            <a:r>
              <a:rPr lang="en-US" sz="2400" dirty="0" smtClean="0"/>
              <a:t>More volunteers, trouble with accessibility, narrow opportunities down, make friends, easier access, easier to keep track of hours, group experiences</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Rewards</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16</a:t>
            </a:fld>
            <a:endParaRPr lang="en-US"/>
          </a:p>
        </p:txBody>
      </p:sp>
    </p:spTree>
    <p:extLst>
      <p:ext uri="{BB962C8B-B14F-4D97-AF65-F5344CB8AC3E}">
        <p14:creationId xmlns:p14="http://schemas.microsoft.com/office/powerpoint/2010/main" val="403978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8" name="Slide Number Placeholder 7"/>
          <p:cNvSpPr>
            <a:spLocks noGrp="1"/>
          </p:cNvSpPr>
          <p:nvPr>
            <p:ph type="sldNum" sz="quarter" idx="11"/>
          </p:nvPr>
        </p:nvSpPr>
        <p:spPr>
          <a:xfrm>
            <a:off x="8543278" y="6356350"/>
            <a:ext cx="561975" cy="365125"/>
          </a:xfrm>
          <a:prstGeom prst="rect">
            <a:avLst/>
          </a:prstGeom>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a:xfrm>
            <a:off x="659165" y="6356350"/>
            <a:ext cx="2847975" cy="365125"/>
          </a:xfrm>
          <a:prstGeom prst="rect">
            <a:avLst/>
          </a:prstGeo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96652B35-718D-4E28-AFEB-B694A3B357E8}" type="slidenum">
              <a:rPr kumimoji="0" lang="en-US" smtClean="0"/>
              <a:pPr/>
              <a:t>‹#›</a:t>
            </a:fld>
            <a:endParaRPr kumimoji="0"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8" name="Footer Placeholder 7"/>
          <p:cNvSpPr>
            <a:spLocks noGrp="1"/>
          </p:cNvSpPr>
          <p:nvPr>
            <p:ph type="ftr" sz="quarter" idx="11"/>
          </p:nvPr>
        </p:nvSpPr>
        <p:spPr>
          <a:xfrm>
            <a:off x="659165" y="6356350"/>
            <a:ext cx="284797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4" name="Footer Placeholder 3"/>
          <p:cNvSpPr>
            <a:spLocks noGrp="1"/>
          </p:cNvSpPr>
          <p:nvPr>
            <p:ph type="ftr" sz="quarter" idx="11"/>
          </p:nvPr>
        </p:nvSpPr>
        <p:spPr>
          <a:xfrm>
            <a:off x="659165" y="6356350"/>
            <a:ext cx="284797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3" name="Footer Placeholder 2"/>
          <p:cNvSpPr>
            <a:spLocks noGrp="1"/>
          </p:cNvSpPr>
          <p:nvPr>
            <p:ph type="ftr" sz="quarter" idx="11"/>
          </p:nvPr>
        </p:nvSpPr>
        <p:spPr>
          <a:xfrm>
            <a:off x="659165" y="6356350"/>
            <a:ext cx="284797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tint val="80000"/>
                <a:satMod val="250000"/>
              </a:schemeClr>
            </a:gs>
            <a:gs pos="76000">
              <a:schemeClr val="bg1">
                <a:tint val="90000"/>
                <a:shade val="90000"/>
                <a:satMod val="200000"/>
              </a:schemeClr>
            </a:gs>
            <a:gs pos="92000">
              <a:schemeClr val="accent6">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1" Type="http://schemas.openxmlformats.org/officeDocument/2006/relationships/image" Target="../media/image33.jpeg"/><Relationship Id="rId12" Type="http://schemas.openxmlformats.org/officeDocument/2006/relationships/image" Target="../media/image34.png"/><Relationship Id="rId13" Type="http://schemas.microsoft.com/office/2007/relationships/hdphoto" Target="../media/hdphoto6.wdp"/><Relationship Id="rId14" Type="http://schemas.openxmlformats.org/officeDocument/2006/relationships/image" Target="../media/image35.png"/><Relationship Id="rId1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microsoft.com/office/2007/relationships/hdphoto" Target="../media/hdphoto5.wdp"/><Relationship Id="rId8" Type="http://schemas.openxmlformats.org/officeDocument/2006/relationships/image" Target="../media/image30.jpeg"/><Relationship Id="rId9" Type="http://schemas.openxmlformats.org/officeDocument/2006/relationships/image" Target="../media/image31.png"/><Relationship Id="rId10" Type="http://schemas.openxmlformats.org/officeDocument/2006/relationships/image" Target="../media/image3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jpeg"/><Relationship Id="rId7" Type="http://schemas.openxmlformats.org/officeDocument/2006/relationships/image" Target="../media/image39.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4" Type="http://schemas.microsoft.com/office/2007/relationships/hdphoto" Target="../media/hdphoto7.wdp"/><Relationship Id="rId5" Type="http://schemas.openxmlformats.org/officeDocument/2006/relationships/image" Target="../media/image42.gi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11.png"/><Relationship Id="rId13" Type="http://schemas.microsoft.com/office/2007/relationships/hdphoto" Target="../media/hdphoto4.wdp"/><Relationship Id="rId1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microsoft.com/office/2007/relationships/hdphoto" Target="../media/hdphoto1.wdp"/><Relationship Id="rId7" Type="http://schemas.openxmlformats.org/officeDocument/2006/relationships/image" Target="../media/image8.jpeg"/><Relationship Id="rId8" Type="http://schemas.openxmlformats.org/officeDocument/2006/relationships/image" Target="../media/image9.png"/><Relationship Id="rId9" Type="http://schemas.microsoft.com/office/2007/relationships/hdphoto" Target="../media/hdphoto2.wdp"/><Relationship Id="rId10" Type="http://schemas.microsoft.com/office/2007/relationships/hdphoto" Target="../media/hdphoto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jpe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VolunteerBuddy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889000"/>
            <a:ext cx="5080000" cy="508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2743200"/>
            <a:ext cx="1590299" cy="707886"/>
          </a:xfrm>
          <a:prstGeom prst="rect">
            <a:avLst/>
          </a:prstGeom>
          <a:noFill/>
        </p:spPr>
        <p:txBody>
          <a:bodyPr wrap="none" rtlCol="0">
            <a:spAutoFit/>
          </a:bodyPr>
          <a:lstStyle/>
          <a:p>
            <a:r>
              <a:rPr lang="en-US" sz="4000" dirty="0" smtClean="0">
                <a:solidFill>
                  <a:schemeClr val="accent4">
                    <a:lumMod val="75000"/>
                  </a:schemeClr>
                </a:solidFill>
              </a:rPr>
              <a:t>Share</a:t>
            </a:r>
            <a:endParaRPr lang="en-US" sz="4000" dirty="0">
              <a:solidFill>
                <a:schemeClr val="accent4">
                  <a:lumMod val="75000"/>
                </a:schemeClr>
              </a:solidFill>
            </a:endParaRPr>
          </a:p>
        </p:txBody>
      </p:sp>
      <p:sp>
        <p:nvSpPr>
          <p:cNvPr id="5" name="TextBox 4"/>
          <p:cNvSpPr txBox="1"/>
          <p:nvPr/>
        </p:nvSpPr>
        <p:spPr>
          <a:xfrm>
            <a:off x="323339" y="180975"/>
            <a:ext cx="1810261"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2</a:t>
            </a:r>
            <a:endParaRPr lang="en-US" sz="19900" dirty="0">
              <a:solidFill>
                <a:srgbClr val="6A1BB4"/>
              </a:solidFill>
              <a:latin typeface="Poiret One"/>
              <a:cs typeface="Poiret One"/>
            </a:endParaRPr>
          </a:p>
        </p:txBody>
      </p:sp>
      <p:pic>
        <p:nvPicPr>
          <p:cNvPr id="2" name="Picture 1" descr="Screen Shot 2013-04-18 at 12.28.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355600"/>
            <a:ext cx="4076700" cy="6134100"/>
          </a:xfrm>
          <a:prstGeom prst="rect">
            <a:avLst/>
          </a:prstGeom>
        </p:spPr>
      </p:pic>
    </p:spTree>
    <p:extLst>
      <p:ext uri="{BB962C8B-B14F-4D97-AF65-F5344CB8AC3E}">
        <p14:creationId xmlns:p14="http://schemas.microsoft.com/office/powerpoint/2010/main" val="18856308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721114"/>
            <a:ext cx="1824989" cy="707886"/>
          </a:xfrm>
          <a:prstGeom prst="rect">
            <a:avLst/>
          </a:prstGeom>
          <a:noFill/>
        </p:spPr>
        <p:txBody>
          <a:bodyPr wrap="none" rtlCol="0">
            <a:spAutoFit/>
          </a:bodyPr>
          <a:lstStyle/>
          <a:p>
            <a:r>
              <a:rPr lang="en-US" sz="4000" dirty="0" smtClean="0">
                <a:solidFill>
                  <a:schemeClr val="accent4">
                    <a:lumMod val="75000"/>
                  </a:schemeClr>
                </a:solidFill>
              </a:rPr>
              <a:t>Match</a:t>
            </a:r>
            <a:endParaRPr lang="en-US" sz="4000" dirty="0">
              <a:solidFill>
                <a:schemeClr val="accent4">
                  <a:lumMod val="75000"/>
                </a:schemeClr>
              </a:solidFill>
            </a:endParaRPr>
          </a:p>
        </p:txBody>
      </p:sp>
      <p:pic>
        <p:nvPicPr>
          <p:cNvPr id="7" name="Picture 6" descr="Screen Shot 2013-04-17 at 10.36.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
            <a:ext cx="4102100" cy="6159500"/>
          </a:xfrm>
          <a:prstGeom prst="rect">
            <a:avLst/>
          </a:prstGeom>
        </p:spPr>
      </p:pic>
      <p:sp>
        <p:nvSpPr>
          <p:cNvPr id="6" name="TextBox 5"/>
          <p:cNvSpPr txBox="1"/>
          <p:nvPr/>
        </p:nvSpPr>
        <p:spPr>
          <a:xfrm>
            <a:off x="445845" y="76200"/>
            <a:ext cx="1687755" cy="3154710"/>
          </a:xfrm>
          <a:prstGeom prst="rect">
            <a:avLst/>
          </a:prstGeom>
          <a:noFill/>
        </p:spPr>
        <p:txBody>
          <a:bodyPr wrap="none" rtlCol="0">
            <a:spAutoFit/>
          </a:bodyPr>
          <a:lstStyle/>
          <a:p>
            <a:pPr algn="ctr"/>
            <a:r>
              <a:rPr lang="en-US" sz="19900" dirty="0">
                <a:solidFill>
                  <a:srgbClr val="6A1BB4"/>
                </a:solidFill>
                <a:latin typeface="Poiret One"/>
                <a:cs typeface="Poiret One"/>
              </a:rPr>
              <a:t>3</a:t>
            </a:r>
            <a:endParaRPr lang="en-US" sz="19900" dirty="0">
              <a:solidFill>
                <a:srgbClr val="6A1BB4"/>
              </a:solidFill>
              <a:latin typeface="Poiret One"/>
              <a:cs typeface="Poiret One"/>
            </a:endParaRPr>
          </a:p>
        </p:txBody>
      </p:sp>
    </p:spTree>
    <p:extLst>
      <p:ext uri="{BB962C8B-B14F-4D97-AF65-F5344CB8AC3E}">
        <p14:creationId xmlns:p14="http://schemas.microsoft.com/office/powerpoint/2010/main" val="4201192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845" y="76200"/>
            <a:ext cx="1687755" cy="3154710"/>
          </a:xfrm>
          <a:prstGeom prst="rect">
            <a:avLst/>
          </a:prstGeom>
          <a:noFill/>
        </p:spPr>
        <p:txBody>
          <a:bodyPr wrap="none" rtlCol="0">
            <a:spAutoFit/>
          </a:bodyPr>
          <a:lstStyle/>
          <a:p>
            <a:pPr algn="ctr"/>
            <a:r>
              <a:rPr lang="en-US" sz="19900" dirty="0">
                <a:solidFill>
                  <a:srgbClr val="6A1BB4"/>
                </a:solidFill>
                <a:latin typeface="Poiret One"/>
                <a:cs typeface="Poiret One"/>
              </a:rPr>
              <a:t>3</a:t>
            </a:r>
            <a:endParaRPr lang="en-US" sz="19900" dirty="0">
              <a:solidFill>
                <a:srgbClr val="6A1BB4"/>
              </a:solidFill>
              <a:latin typeface="Poiret One"/>
              <a:cs typeface="Poiret One"/>
            </a:endParaRPr>
          </a:p>
        </p:txBody>
      </p:sp>
      <p:pic>
        <p:nvPicPr>
          <p:cNvPr id="6" name="Picture 5" descr="Screen Shot 2013-04-17 at 10.09.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
            <a:ext cx="4089400" cy="6172200"/>
          </a:xfrm>
          <a:prstGeom prst="rect">
            <a:avLst/>
          </a:prstGeom>
        </p:spPr>
      </p:pic>
      <p:sp>
        <p:nvSpPr>
          <p:cNvPr id="7" name="TextBox 6"/>
          <p:cNvSpPr txBox="1"/>
          <p:nvPr/>
        </p:nvSpPr>
        <p:spPr>
          <a:xfrm>
            <a:off x="381000" y="2721114"/>
            <a:ext cx="1824989" cy="707886"/>
          </a:xfrm>
          <a:prstGeom prst="rect">
            <a:avLst/>
          </a:prstGeom>
          <a:noFill/>
        </p:spPr>
        <p:txBody>
          <a:bodyPr wrap="none" rtlCol="0">
            <a:spAutoFit/>
          </a:bodyPr>
          <a:lstStyle/>
          <a:p>
            <a:r>
              <a:rPr lang="en-US" sz="4000" dirty="0" smtClean="0">
                <a:solidFill>
                  <a:schemeClr val="accent4">
                    <a:lumMod val="75000"/>
                  </a:schemeClr>
                </a:solidFill>
              </a:rPr>
              <a:t>Match</a:t>
            </a:r>
            <a:endParaRPr lang="en-US" sz="4000" dirty="0">
              <a:solidFill>
                <a:schemeClr val="accent4">
                  <a:lumMod val="75000"/>
                </a:schemeClr>
              </a:solidFill>
            </a:endParaRPr>
          </a:p>
        </p:txBody>
      </p:sp>
    </p:spTree>
    <p:extLst>
      <p:ext uri="{BB962C8B-B14F-4D97-AF65-F5344CB8AC3E}">
        <p14:creationId xmlns:p14="http://schemas.microsoft.com/office/powerpoint/2010/main" val="11490077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6088" y="152400"/>
            <a:ext cx="1435112"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4</a:t>
            </a:r>
            <a:endParaRPr lang="en-US" sz="19900" dirty="0">
              <a:solidFill>
                <a:srgbClr val="6A1BB4"/>
              </a:solidFill>
              <a:latin typeface="Poiret One"/>
              <a:cs typeface="Poiret One"/>
            </a:endParaRPr>
          </a:p>
        </p:txBody>
      </p:sp>
      <p:sp>
        <p:nvSpPr>
          <p:cNvPr id="7" name="TextBox 6"/>
          <p:cNvSpPr txBox="1"/>
          <p:nvPr/>
        </p:nvSpPr>
        <p:spPr>
          <a:xfrm>
            <a:off x="248101" y="2783890"/>
            <a:ext cx="2287856" cy="707886"/>
          </a:xfrm>
          <a:prstGeom prst="rect">
            <a:avLst/>
          </a:prstGeom>
          <a:noFill/>
        </p:spPr>
        <p:txBody>
          <a:bodyPr wrap="none" rtlCol="0">
            <a:spAutoFit/>
          </a:bodyPr>
          <a:lstStyle/>
          <a:p>
            <a:r>
              <a:rPr lang="en-US" sz="4000" dirty="0" smtClean="0">
                <a:solidFill>
                  <a:schemeClr val="accent4">
                    <a:lumMod val="75000"/>
                  </a:schemeClr>
                </a:solidFill>
              </a:rPr>
              <a:t>Validate</a:t>
            </a:r>
            <a:endParaRPr lang="en-US" sz="4000" dirty="0">
              <a:solidFill>
                <a:schemeClr val="accent4">
                  <a:lumMod val="75000"/>
                </a:schemeClr>
              </a:solidFill>
            </a:endParaRPr>
          </a:p>
        </p:txBody>
      </p:sp>
      <p:pic>
        <p:nvPicPr>
          <p:cNvPr id="2" name="Picture 1" descr="Screen Shot 2013-04-17 at 9.59.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368300"/>
            <a:ext cx="4089400" cy="6121400"/>
          </a:xfrm>
          <a:prstGeom prst="rect">
            <a:avLst/>
          </a:prstGeom>
        </p:spPr>
      </p:pic>
    </p:spTree>
    <p:extLst>
      <p:ext uri="{BB962C8B-B14F-4D97-AF65-F5344CB8AC3E}">
        <p14:creationId xmlns:p14="http://schemas.microsoft.com/office/powerpoint/2010/main" val="17572725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eople volunteering graphic.png"/>
          <p:cNvPicPr>
            <a:picLocks noChangeAspect="1"/>
          </p:cNvPicPr>
          <p:nvPr/>
        </p:nvPicPr>
        <p:blipFill>
          <a:blip r:embed="rId3">
            <a:duotone>
              <a:schemeClr val="accent1">
                <a:shade val="45000"/>
                <a:satMod val="135000"/>
              </a:schemeClr>
              <a:prstClr val="white"/>
            </a:duotone>
            <a:alphaModFix amt="26000"/>
          </a:blip>
          <a:stretch>
            <a:fillRect/>
          </a:stretch>
        </p:blipFill>
        <p:spPr>
          <a:xfrm>
            <a:off x="457200" y="362616"/>
            <a:ext cx="8077200" cy="6114384"/>
          </a:xfrm>
          <a:prstGeom prst="rect">
            <a:avLst/>
          </a:prstGeom>
        </p:spPr>
      </p:pic>
      <p:sp>
        <p:nvSpPr>
          <p:cNvPr id="2" name="Title 1"/>
          <p:cNvSpPr>
            <a:spLocks noGrp="1"/>
          </p:cNvSpPr>
          <p:nvPr>
            <p:ph type="title"/>
          </p:nvPr>
        </p:nvSpPr>
        <p:spPr/>
        <p:txBody>
          <a:bodyPr/>
          <a:lstStyle/>
          <a:p>
            <a:r>
              <a:rPr lang="en-US" dirty="0" smtClean="0">
                <a:solidFill>
                  <a:srgbClr val="8D34E0"/>
                </a:solidFill>
              </a:rPr>
              <a:t>Our Mission</a:t>
            </a:r>
            <a:endParaRPr lang="en-US" dirty="0">
              <a:solidFill>
                <a:srgbClr val="8D34E0"/>
              </a:solidFill>
            </a:endParaRPr>
          </a:p>
        </p:txBody>
      </p:sp>
      <p:sp>
        <p:nvSpPr>
          <p:cNvPr id="3" name="Content Placeholder 2"/>
          <p:cNvSpPr>
            <a:spLocks noGrp="1"/>
          </p:cNvSpPr>
          <p:nvPr>
            <p:ph idx="1"/>
          </p:nvPr>
        </p:nvSpPr>
        <p:spPr>
          <a:xfrm>
            <a:off x="685800" y="1951037"/>
            <a:ext cx="8077200" cy="4525963"/>
          </a:xfrm>
        </p:spPr>
        <p:txBody>
          <a:bodyPr>
            <a:normAutofit/>
          </a:bodyPr>
          <a:lstStyle/>
          <a:p>
            <a:pPr marL="0" indent="0">
              <a:buNone/>
            </a:pPr>
            <a:r>
              <a:rPr lang="en-US" dirty="0" smtClean="0">
                <a:solidFill>
                  <a:schemeClr val="bg2">
                    <a:lumMod val="25000"/>
                  </a:schemeClr>
                </a:solidFill>
                <a:latin typeface="+mn-lt"/>
              </a:rPr>
              <a:t>To </a:t>
            </a:r>
            <a:r>
              <a:rPr lang="en-US" b="1" dirty="0" smtClean="0">
                <a:solidFill>
                  <a:schemeClr val="bg2">
                    <a:lumMod val="25000"/>
                  </a:schemeClr>
                </a:solidFill>
                <a:latin typeface="+mn-lt"/>
              </a:rPr>
              <a:t>increase community involvement </a:t>
            </a:r>
            <a:r>
              <a:rPr lang="en-US" dirty="0" smtClean="0">
                <a:solidFill>
                  <a:schemeClr val="bg2">
                    <a:lumMod val="25000"/>
                  </a:schemeClr>
                </a:solidFill>
                <a:latin typeface="+mn-lt"/>
              </a:rPr>
              <a:t>by helping volunteers </a:t>
            </a:r>
            <a:r>
              <a:rPr lang="en-US" b="1" dirty="0" smtClean="0">
                <a:solidFill>
                  <a:schemeClr val="bg2">
                    <a:lumMod val="25000"/>
                  </a:schemeClr>
                </a:solidFill>
                <a:latin typeface="+mn-lt"/>
              </a:rPr>
              <a:t>find</a:t>
            </a:r>
            <a:r>
              <a:rPr lang="en-US" dirty="0" smtClean="0">
                <a:solidFill>
                  <a:schemeClr val="bg2">
                    <a:lumMod val="25000"/>
                  </a:schemeClr>
                </a:solidFill>
                <a:latin typeface="+mn-lt"/>
              </a:rPr>
              <a:t> opportunities to give back, and provide the go-to for volunteers and all types of organizations to create an even greater impact on the community by </a:t>
            </a:r>
            <a:r>
              <a:rPr lang="en-US" b="1" dirty="0" smtClean="0">
                <a:solidFill>
                  <a:schemeClr val="bg2">
                    <a:lumMod val="25000"/>
                  </a:schemeClr>
                </a:solidFill>
                <a:latin typeface="+mn-lt"/>
              </a:rPr>
              <a:t>matching</a:t>
            </a:r>
            <a:r>
              <a:rPr lang="en-US" dirty="0" smtClean="0">
                <a:solidFill>
                  <a:schemeClr val="bg2">
                    <a:lumMod val="25000"/>
                  </a:schemeClr>
                </a:solidFill>
                <a:latin typeface="+mn-lt"/>
              </a:rPr>
              <a:t> the perfect volunteers to the perfect opportunities. </a:t>
            </a:r>
            <a:endParaRPr lang="en-US" dirty="0">
              <a:solidFill>
                <a:schemeClr val="bg2">
                  <a:lumMod val="25000"/>
                </a:schemeClr>
              </a:solidFill>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clrChange>
              <a:clrFrom>
                <a:srgbClr val="FFFFFF"/>
              </a:clrFrom>
              <a:clrTo>
                <a:srgbClr val="FFFFFF">
                  <a:alpha val="0"/>
                </a:srgbClr>
              </a:clrTo>
            </a:clrChange>
          </a:blip>
          <a:stretch>
            <a:fillRect/>
          </a:stretch>
        </p:blipFill>
        <p:spPr>
          <a:xfrm>
            <a:off x="885966" y="503767"/>
            <a:ext cx="1323834" cy="1325033"/>
          </a:xfrm>
          <a:prstGeom prst="rect">
            <a:avLst/>
          </a:prstGeom>
        </p:spPr>
      </p:pic>
      <p:pic>
        <p:nvPicPr>
          <p:cNvPr id="17" name="Picture 16"/>
          <p:cNvPicPr>
            <a:picLocks noChangeAspect="1"/>
          </p:cNvPicPr>
          <p:nvPr/>
        </p:nvPicPr>
        <p:blipFill>
          <a:blip r:embed="rId4">
            <a:clrChange>
              <a:clrFrom>
                <a:srgbClr val="FFFFFF"/>
              </a:clrFrom>
              <a:clrTo>
                <a:srgbClr val="FFFFFF">
                  <a:alpha val="0"/>
                </a:srgbClr>
              </a:clrTo>
            </a:clrChange>
          </a:blip>
          <a:stretch>
            <a:fillRect/>
          </a:stretch>
        </p:blipFill>
        <p:spPr>
          <a:xfrm>
            <a:off x="2613566" y="253506"/>
            <a:ext cx="1577434" cy="1499094"/>
          </a:xfrm>
          <a:prstGeom prst="rect">
            <a:avLst/>
          </a:prstGeom>
        </p:spPr>
      </p:pic>
      <p:pic>
        <p:nvPicPr>
          <p:cNvPr id="16" name="Picture 15"/>
          <p:cNvPicPr>
            <a:picLocks noChangeAspect="1"/>
          </p:cNvPicPr>
          <p:nvPr/>
        </p:nvPicPr>
        <p:blipFill>
          <a:blip r:embed="rId5">
            <a:clrChange>
              <a:clrFrom>
                <a:srgbClr val="FFFFFF"/>
              </a:clrFrom>
              <a:clrTo>
                <a:srgbClr val="FFFFFF">
                  <a:alpha val="0"/>
                </a:srgbClr>
              </a:clrTo>
            </a:clrChange>
          </a:blip>
          <a:stretch>
            <a:fillRect/>
          </a:stretch>
        </p:blipFill>
        <p:spPr>
          <a:xfrm>
            <a:off x="457200" y="1981200"/>
            <a:ext cx="1340747" cy="1333500"/>
          </a:xfrm>
          <a:prstGeom prst="rect">
            <a:avLst/>
          </a:prstGeom>
        </p:spPr>
      </p:pic>
      <p:pic>
        <p:nvPicPr>
          <p:cNvPr id="20" name="Picture 19" descr="aapolice.jpg"/>
          <p:cNvPicPr>
            <a:picLocks noChangeAspect="1"/>
          </p:cNvPicPr>
          <p:nvPr/>
        </p:nvPicPr>
        <p:blipFill>
          <a:blip r:embed="rId6">
            <a:extLst>
              <a:ext uri="{BEBA8EAE-BF5A-486C-A8C5-ECC9F3942E4B}">
                <a14:imgProps xmlns:a14="http://schemas.microsoft.com/office/drawing/2010/main">
                  <a14:imgLayer r:embed="rId7">
                    <a14:imgEffect>
                      <a14:backgroundRemoval t="0" b="98000" l="0" r="100000"/>
                    </a14:imgEffect>
                  </a14:imgLayer>
                </a14:imgProps>
              </a:ext>
              <a:ext uri="{28A0092B-C50C-407E-A947-70E740481C1C}">
                <a14:useLocalDpi xmlns:a14="http://schemas.microsoft.com/office/drawing/2010/main" val="0"/>
              </a:ext>
            </a:extLst>
          </a:blip>
          <a:stretch>
            <a:fillRect/>
          </a:stretch>
        </p:blipFill>
        <p:spPr>
          <a:xfrm>
            <a:off x="5791200" y="838200"/>
            <a:ext cx="1905000" cy="1905000"/>
          </a:xfrm>
          <a:prstGeom prst="rect">
            <a:avLst/>
          </a:prstGeom>
        </p:spPr>
      </p:pic>
      <p:pic>
        <p:nvPicPr>
          <p:cNvPr id="21" name="Picture 20" descr="DexterLogo-149x160.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1147" y="4477444"/>
            <a:ext cx="1166919" cy="1253067"/>
          </a:xfrm>
          <a:prstGeom prst="rect">
            <a:avLst/>
          </a:prstGeom>
        </p:spPr>
      </p:pic>
      <p:pic>
        <p:nvPicPr>
          <p:cNvPr id="23" name="Picture 22" descr="aashseagle250.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67771" y="4199467"/>
            <a:ext cx="1536700" cy="1401471"/>
          </a:xfrm>
          <a:prstGeom prst="rect">
            <a:avLst/>
          </a:prstGeom>
        </p:spPr>
      </p:pic>
      <p:cxnSp>
        <p:nvCxnSpPr>
          <p:cNvPr id="24" name="Straight Connector 23"/>
          <p:cNvCxnSpPr/>
          <p:nvPr/>
        </p:nvCxnSpPr>
        <p:spPr>
          <a:xfrm>
            <a:off x="47244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57200" y="3581400"/>
            <a:ext cx="8229600" cy="0"/>
          </a:xfrm>
          <a:prstGeom prst="line">
            <a:avLst/>
          </a:prstGeom>
          <a:ln w="38100" cmpd="sng"/>
        </p:spPr>
        <p:style>
          <a:lnRef idx="2">
            <a:schemeClr val="accent1"/>
          </a:lnRef>
          <a:fillRef idx="0">
            <a:schemeClr val="accent1"/>
          </a:fillRef>
          <a:effectRef idx="1">
            <a:schemeClr val="accent1"/>
          </a:effectRef>
          <a:fontRef idx="minor">
            <a:schemeClr val="tx1"/>
          </a:fontRef>
        </p:style>
      </p:cxnSp>
      <p:pic>
        <p:nvPicPr>
          <p:cNvPr id="34" name="Picture 33" descr="stmarys.jpe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800" y="4279900"/>
            <a:ext cx="1135625" cy="1955799"/>
          </a:xfrm>
          <a:prstGeom prst="rect">
            <a:avLst/>
          </a:prstGeom>
        </p:spPr>
      </p:pic>
      <p:pic>
        <p:nvPicPr>
          <p:cNvPr id="35" name="Picture 34" descr="orange logo for web.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06700" y="1761315"/>
            <a:ext cx="1460500" cy="1439085"/>
          </a:xfrm>
          <a:prstGeom prst="rect">
            <a:avLst/>
          </a:prstGeom>
        </p:spPr>
      </p:pic>
      <p:pic>
        <p:nvPicPr>
          <p:cNvPr id="36" name="Picture 35" descr="festifools.gif"/>
          <p:cNvPicPr>
            <a:picLocks noChangeAspect="1"/>
          </p:cNvPicPr>
          <p:nvPr/>
        </p:nvPicPr>
        <p:blipFill>
          <a:blip r:embed="rId12">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tretch>
            <a:fillRect/>
          </a:stretch>
        </p:blipFill>
        <p:spPr>
          <a:xfrm>
            <a:off x="662819" y="4724400"/>
            <a:ext cx="2005731" cy="690045"/>
          </a:xfrm>
          <a:prstGeom prst="rect">
            <a:avLst/>
          </a:prstGeom>
        </p:spPr>
      </p:pic>
      <p:pic>
        <p:nvPicPr>
          <p:cNvPr id="22" name="Picture 21" descr="A2PioneerLogo.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5858" y="5257800"/>
            <a:ext cx="1511742" cy="1465227"/>
          </a:xfrm>
          <a:prstGeom prst="rect">
            <a:avLst/>
          </a:prstGeom>
        </p:spPr>
      </p:pic>
      <p:sp>
        <p:nvSpPr>
          <p:cNvPr id="37" name="TextBox 36"/>
          <p:cNvSpPr txBox="1"/>
          <p:nvPr/>
        </p:nvSpPr>
        <p:spPr>
          <a:xfrm>
            <a:off x="5562600" y="3745468"/>
            <a:ext cx="2866853" cy="369332"/>
          </a:xfrm>
          <a:prstGeom prst="rect">
            <a:avLst/>
          </a:prstGeom>
          <a:noFill/>
        </p:spPr>
        <p:txBody>
          <a:bodyPr wrap="none" rtlCol="0">
            <a:spAutoFit/>
          </a:bodyPr>
          <a:lstStyle/>
          <a:p>
            <a:r>
              <a:rPr lang="en-US" b="1" dirty="0" smtClean="0">
                <a:solidFill>
                  <a:schemeClr val="accent6">
                    <a:lumMod val="75000"/>
                  </a:schemeClr>
                </a:solidFill>
              </a:rPr>
              <a:t>High </a:t>
            </a:r>
            <a:r>
              <a:rPr lang="en-US" b="1" dirty="0" smtClean="0">
                <a:solidFill>
                  <a:schemeClr val="accent6">
                    <a:lumMod val="75000"/>
                  </a:schemeClr>
                </a:solidFill>
              </a:rPr>
              <a:t>schools &amp; Colleges</a:t>
            </a:r>
            <a:endParaRPr lang="en-US" b="1" dirty="0">
              <a:solidFill>
                <a:schemeClr val="accent6">
                  <a:lumMod val="75000"/>
                </a:schemeClr>
              </a:solidFill>
            </a:endParaRPr>
          </a:p>
        </p:txBody>
      </p:sp>
      <p:sp>
        <p:nvSpPr>
          <p:cNvPr id="38" name="TextBox 37"/>
          <p:cNvSpPr txBox="1"/>
          <p:nvPr/>
        </p:nvSpPr>
        <p:spPr>
          <a:xfrm>
            <a:off x="5635072" y="3048000"/>
            <a:ext cx="2746928" cy="369332"/>
          </a:xfrm>
          <a:prstGeom prst="rect">
            <a:avLst/>
          </a:prstGeom>
          <a:noFill/>
        </p:spPr>
        <p:txBody>
          <a:bodyPr wrap="none" rtlCol="0">
            <a:spAutoFit/>
          </a:bodyPr>
          <a:lstStyle/>
          <a:p>
            <a:r>
              <a:rPr lang="en-US" b="1" dirty="0" smtClean="0">
                <a:solidFill>
                  <a:schemeClr val="accent6">
                    <a:lumMod val="75000"/>
                  </a:schemeClr>
                </a:solidFill>
              </a:rPr>
              <a:t>Probation Departments</a:t>
            </a:r>
            <a:endParaRPr lang="en-US" b="1" dirty="0">
              <a:solidFill>
                <a:schemeClr val="accent6">
                  <a:lumMod val="75000"/>
                </a:schemeClr>
              </a:solidFill>
            </a:endParaRPr>
          </a:p>
        </p:txBody>
      </p:sp>
      <p:sp>
        <p:nvSpPr>
          <p:cNvPr id="39" name="TextBox 38"/>
          <p:cNvSpPr txBox="1"/>
          <p:nvPr/>
        </p:nvSpPr>
        <p:spPr>
          <a:xfrm>
            <a:off x="1849840" y="3048000"/>
            <a:ext cx="1380193" cy="369332"/>
          </a:xfrm>
          <a:prstGeom prst="rect">
            <a:avLst/>
          </a:prstGeom>
          <a:noFill/>
        </p:spPr>
        <p:txBody>
          <a:bodyPr wrap="none" rtlCol="0">
            <a:spAutoFit/>
          </a:bodyPr>
          <a:lstStyle/>
          <a:p>
            <a:r>
              <a:rPr lang="en-US" b="1" dirty="0" smtClean="0">
                <a:solidFill>
                  <a:schemeClr val="accent6">
                    <a:lumMod val="75000"/>
                  </a:schemeClr>
                </a:solidFill>
              </a:rPr>
              <a:t>Non-Profits</a:t>
            </a:r>
            <a:endParaRPr lang="en-US" b="1" dirty="0">
              <a:solidFill>
                <a:schemeClr val="accent6">
                  <a:lumMod val="75000"/>
                </a:schemeClr>
              </a:solidFill>
            </a:endParaRPr>
          </a:p>
        </p:txBody>
      </p:sp>
      <p:sp>
        <p:nvSpPr>
          <p:cNvPr id="40" name="TextBox 39"/>
          <p:cNvSpPr txBox="1"/>
          <p:nvPr/>
        </p:nvSpPr>
        <p:spPr>
          <a:xfrm>
            <a:off x="1600200" y="3745468"/>
            <a:ext cx="1887957" cy="369332"/>
          </a:xfrm>
          <a:prstGeom prst="rect">
            <a:avLst/>
          </a:prstGeom>
          <a:noFill/>
        </p:spPr>
        <p:txBody>
          <a:bodyPr wrap="none" rtlCol="0">
            <a:spAutoFit/>
          </a:bodyPr>
          <a:lstStyle/>
          <a:p>
            <a:r>
              <a:rPr lang="en-US" b="1" dirty="0" smtClean="0">
                <a:solidFill>
                  <a:schemeClr val="accent6">
                    <a:lumMod val="75000"/>
                  </a:schemeClr>
                </a:solidFill>
              </a:rPr>
              <a:t>Festivals &amp; Fairs</a:t>
            </a:r>
            <a:endParaRPr lang="en-US" b="1" dirty="0">
              <a:solidFill>
                <a:schemeClr val="accent6">
                  <a:lumMod val="75000"/>
                </a:schemeClr>
              </a:solidFill>
            </a:endParaRPr>
          </a:p>
        </p:txBody>
      </p:sp>
      <p:pic>
        <p:nvPicPr>
          <p:cNvPr id="41" name="Picture 40" descr="volunteerBuddyS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0000" y="2882900"/>
            <a:ext cx="1905000" cy="18288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000"/>
                                        <p:tgtEl>
                                          <p:spTgt spid="41"/>
                                        </p:tgtEl>
                                      </p:cBhvr>
                                    </p:animEffect>
                                    <p:anim calcmode="lin" valueType="num">
                                      <p:cBhvr>
                                        <p:cTn id="8" dur="2000" fill="hold"/>
                                        <p:tgtEl>
                                          <p:spTgt spid="41"/>
                                        </p:tgtEl>
                                        <p:attrNameLst>
                                          <p:attrName>ppt_w</p:attrName>
                                        </p:attrNameLst>
                                      </p:cBhvr>
                                      <p:tavLst>
                                        <p:tav tm="0" fmla="#ppt_w*sin(2.5*pi*$)">
                                          <p:val>
                                            <p:fltVal val="0"/>
                                          </p:val>
                                        </p:tav>
                                        <p:tav tm="100000">
                                          <p:val>
                                            <p:fltVal val="1"/>
                                          </p:val>
                                        </p:tav>
                                      </p:tavLst>
                                    </p:anim>
                                    <p:anim calcmode="lin" valueType="num">
                                      <p:cBhvr>
                                        <p:cTn id="9" dur="20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197594991"/>
              </p:ext>
            </p:extLst>
          </p:nvPr>
        </p:nvGraphicFramePr>
        <p:xfrm>
          <a:off x="76201" y="228600"/>
          <a:ext cx="8915399" cy="6185505"/>
        </p:xfrm>
        <a:graphic>
          <a:graphicData uri="http://schemas.openxmlformats.org/drawingml/2006/table">
            <a:tbl>
              <a:tblPr firstRow="1" bandRow="1">
                <a:tableStyleId>{BC89EF96-8CEA-46FF-86C4-4CE0E7609802}</a:tableStyleId>
              </a:tblPr>
              <a:tblGrid>
                <a:gridCol w="1665060"/>
                <a:gridCol w="735569"/>
                <a:gridCol w="1267930"/>
                <a:gridCol w="1360640"/>
                <a:gridCol w="1143000"/>
                <a:gridCol w="2743200"/>
              </a:tblGrid>
              <a:tr h="914399">
                <a:tc>
                  <a:txBody>
                    <a:bodyPr/>
                    <a:lstStyle/>
                    <a:p>
                      <a:pPr algn="ctr"/>
                      <a:r>
                        <a:rPr lang="en-US" dirty="0" smtClean="0"/>
                        <a:t>Features</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533400">
                <a:tc>
                  <a:txBody>
                    <a:bodyPr/>
                    <a:lstStyle/>
                    <a:p>
                      <a:pPr algn="ctr"/>
                      <a:r>
                        <a:rPr lang="en-US" dirty="0" smtClean="0"/>
                        <a:t>Mobile App</a:t>
                      </a:r>
                      <a:endParaRPr lang="en-US" dirty="0"/>
                    </a:p>
                  </a:txBody>
                  <a:tcPr anchor="ctr"/>
                </a:tc>
                <a:tc>
                  <a:txBody>
                    <a:bodyPr/>
                    <a:lstStyle/>
                    <a:p>
                      <a:pPr algn="ctr"/>
                      <a:r>
                        <a:rPr lang="en-US" sz="2800" dirty="0" smtClean="0">
                          <a:latin typeface="Zapf Dingbats"/>
                          <a:ea typeface="Zapf Dingbats"/>
                          <a:cs typeface="Zapf Dingbats"/>
                          <a:sym typeface="Zapf Dingbats"/>
                        </a:rPr>
                        <a:t>✓</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r>
                        <a:rPr lang="en-US" sz="1400" dirty="0" err="1" smtClean="0"/>
                        <a:t>ios</a:t>
                      </a:r>
                      <a:r>
                        <a:rPr lang="en-US" sz="1400" dirty="0" smtClean="0"/>
                        <a:t> only</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endParaRPr lang="en-US" dirty="0"/>
                    </a:p>
                  </a:txBody>
                  <a:tcPr anchor="ctr"/>
                </a:tc>
                <a:tc>
                  <a:txBody>
                    <a:bodyPr/>
                    <a:lstStyle/>
                    <a:p>
                      <a:pPr algn="ctr"/>
                      <a:endParaRPr lang="en-US"/>
                    </a:p>
                  </a:txBody>
                  <a:tcPr anchor="ctr"/>
                </a:tc>
              </a:tr>
              <a:tr h="533400">
                <a:tc>
                  <a:txBody>
                    <a:bodyPr/>
                    <a:lstStyle/>
                    <a:p>
                      <a:pPr algn="ctr"/>
                      <a:r>
                        <a:rPr lang="en-US" dirty="0" smtClean="0"/>
                        <a:t>Calendar</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r>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Geo Location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r>
              <a:tr h="528873">
                <a:tc>
                  <a:txBody>
                    <a:bodyPr/>
                    <a:lstStyle/>
                    <a:p>
                      <a:pPr algn="ctr"/>
                      <a:r>
                        <a:rPr lang="en-US" dirty="0" smtClean="0"/>
                        <a:t>Public</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r>
                        <a:rPr lang="en-US" sz="1400" dirty="0" smtClean="0"/>
                        <a:t>Students</a:t>
                      </a:r>
                      <a:endParaRPr lang="en-US" sz="1400" dirty="0"/>
                    </a:p>
                  </a:txBody>
                  <a:tcPr anchor="ctr"/>
                </a:tc>
                <a:tc>
                  <a:txBody>
                    <a:bodyPr/>
                    <a:lstStyle/>
                    <a:p>
                      <a:pPr algn="ctr"/>
                      <a:r>
                        <a:rPr lang="en-US" sz="1400" dirty="0" smtClean="0"/>
                        <a:t>Palm</a:t>
                      </a:r>
                      <a:r>
                        <a:rPr lang="en-US" sz="1400" baseline="0" dirty="0" smtClean="0"/>
                        <a:t> Beach &amp; Broward Counties (FL)</a:t>
                      </a:r>
                      <a:endParaRPr lang="en-US" sz="1400" dirty="0"/>
                    </a:p>
                  </a:txBody>
                  <a:tcPr anchor="ctr"/>
                </a:tc>
              </a:tr>
              <a:tr h="461727">
                <a:tc>
                  <a:txBody>
                    <a:bodyPr/>
                    <a:lstStyle/>
                    <a:p>
                      <a:pPr algn="ctr"/>
                      <a:r>
                        <a:rPr lang="en-US" dirty="0" smtClean="0"/>
                        <a:t>Profiling</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542454">
                <a:tc>
                  <a:txBody>
                    <a:bodyPr/>
                    <a:lstStyle/>
                    <a:p>
                      <a:pPr algn="ctr"/>
                      <a:r>
                        <a:rPr lang="en-US" dirty="0" smtClean="0"/>
                        <a:t>Map</a:t>
                      </a:r>
                      <a:r>
                        <a:rPr lang="en-US" baseline="0" dirty="0" smtClean="0"/>
                        <a:t> View</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dirty="0"/>
                    </a:p>
                  </a:txBody>
                  <a:tcPr anchor="ctr"/>
                </a:tc>
              </a:tr>
              <a:tr h="533400">
                <a:tc>
                  <a:txBody>
                    <a:bodyPr/>
                    <a:lstStyle/>
                    <a:p>
                      <a:pPr algn="ctr"/>
                      <a:r>
                        <a:rPr lang="en-US" dirty="0" smtClean="0"/>
                        <a:t>Social Aspect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a:p>
                  </a:txBody>
                  <a:tcPr anchor="ctr"/>
                </a:tc>
                <a:tc>
                  <a:txBody>
                    <a:bodyPr/>
                    <a:lstStyle/>
                    <a:p>
                      <a:pPr algn="ctr"/>
                      <a:endParaRPr lang="en-US" dirty="0"/>
                    </a:p>
                  </a:txBody>
                  <a:tcPr anchor="ctr"/>
                </a:tc>
              </a:tr>
              <a:tr h="613990">
                <a:tc>
                  <a:txBody>
                    <a:bodyPr/>
                    <a:lstStyle/>
                    <a:p>
                      <a:pPr algn="ctr"/>
                      <a:r>
                        <a:rPr lang="en-US" dirty="0" err="1" smtClean="0"/>
                        <a:t>Gamification</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r>
              <a:tr h="613990">
                <a:tc>
                  <a:txBody>
                    <a:bodyPr/>
                    <a:lstStyle/>
                    <a:p>
                      <a:pPr algn="ctr"/>
                      <a:r>
                        <a:rPr lang="en-US" dirty="0" smtClean="0"/>
                        <a:t>Reviews</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a:p>
                  </a:txBody>
                  <a:tcPr anchor="ctr"/>
                </a:tc>
                <a:tc>
                  <a:txBody>
                    <a:bodyPr/>
                    <a:lstStyle/>
                    <a:p>
                      <a:pPr algn="ctr"/>
                      <a:endParaRPr lang="en-US" dirty="0"/>
                    </a:p>
                  </a:txBody>
                  <a:tcPr anchor="ctr"/>
                </a:tc>
              </a:tr>
            </a:tbl>
          </a:graphicData>
        </a:graphic>
      </p:graphicFrame>
      <p:pic>
        <p:nvPicPr>
          <p:cNvPr id="9" name="Picture 8" descr="volunteerBuddyS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04800"/>
            <a:ext cx="914400" cy="914400"/>
          </a:xfrm>
          <a:prstGeom prst="rect">
            <a:avLst/>
          </a:prstGeom>
        </p:spPr>
      </p:pic>
      <p:pic>
        <p:nvPicPr>
          <p:cNvPr id="6" name="Picture 5" descr="Cause.it.png"/>
          <p:cNvPicPr>
            <a:picLocks noChangeAspect="1"/>
          </p:cNvPicPr>
          <p:nvPr/>
        </p:nvPicPr>
        <p:blipFill>
          <a:blip r:embed="rId4"/>
          <a:stretch>
            <a:fillRect/>
          </a:stretch>
        </p:blipFill>
        <p:spPr>
          <a:xfrm>
            <a:off x="5105400" y="533400"/>
            <a:ext cx="1106488" cy="325415"/>
          </a:xfrm>
          <a:prstGeom prst="rect">
            <a:avLst/>
          </a:prstGeom>
        </p:spPr>
      </p:pic>
      <p:pic>
        <p:nvPicPr>
          <p:cNvPr id="8" name="Picture 7" descr="Volunteens.png"/>
          <p:cNvPicPr>
            <a:picLocks noChangeAspect="1"/>
          </p:cNvPicPr>
          <p:nvPr/>
        </p:nvPicPr>
        <p:blipFill>
          <a:blip r:embed="rId5"/>
          <a:stretch>
            <a:fillRect/>
          </a:stretch>
        </p:blipFill>
        <p:spPr>
          <a:xfrm>
            <a:off x="6477000" y="533400"/>
            <a:ext cx="2133600" cy="384517"/>
          </a:xfrm>
          <a:prstGeom prst="rect">
            <a:avLst/>
          </a:prstGeom>
        </p:spPr>
      </p:pic>
      <p:pic>
        <p:nvPicPr>
          <p:cNvPr id="10" name="Picture 9" descr="Rewardvolunteers.jpg"/>
          <p:cNvPicPr>
            <a:picLocks noChangeAspect="1"/>
          </p:cNvPicPr>
          <p:nvPr/>
        </p:nvPicPr>
        <p:blipFill>
          <a:blip r:embed="rId6"/>
          <a:stretch>
            <a:fillRect/>
          </a:stretch>
        </p:blipFill>
        <p:spPr>
          <a:xfrm>
            <a:off x="3886200" y="363902"/>
            <a:ext cx="1007300" cy="554015"/>
          </a:xfrm>
          <a:prstGeom prst="rect">
            <a:avLst/>
          </a:prstGeom>
        </p:spPr>
      </p:pic>
      <p:pic>
        <p:nvPicPr>
          <p:cNvPr id="11" name="Picture 10" descr="Volunteermatch.jpg"/>
          <p:cNvPicPr>
            <a:picLocks noChangeAspect="1"/>
          </p:cNvPicPr>
          <p:nvPr/>
        </p:nvPicPr>
        <p:blipFill>
          <a:blip r:embed="rId7">
            <a:clrChange>
              <a:clrFrom>
                <a:srgbClr val="FFFFFF"/>
              </a:clrFrom>
              <a:clrTo>
                <a:srgbClr val="FFFFFF">
                  <a:alpha val="0"/>
                </a:srgbClr>
              </a:clrTo>
            </a:clrChange>
          </a:blip>
          <a:stretch>
            <a:fillRect/>
          </a:stretch>
        </p:blipFill>
        <p:spPr>
          <a:xfrm>
            <a:off x="2590800" y="425743"/>
            <a:ext cx="1036419" cy="433072"/>
          </a:xfrm>
          <a:prstGeom prst="rect">
            <a:avLst/>
          </a:prstGeom>
        </p:spPr>
      </p:pic>
    </p:spTree>
    <p:extLst>
      <p:ext uri="{BB962C8B-B14F-4D97-AF65-F5344CB8AC3E}">
        <p14:creationId xmlns:p14="http://schemas.microsoft.com/office/powerpoint/2010/main" val="20327097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dirty="0" smtClean="0"/>
              <a:t>Sustainability</a:t>
            </a:r>
            <a:endParaRPr lang="en-US" dirty="0"/>
          </a:p>
        </p:txBody>
      </p:sp>
      <p:sp>
        <p:nvSpPr>
          <p:cNvPr id="6" name="Rectangle 5"/>
          <p:cNvSpPr/>
          <p:nvPr/>
        </p:nvSpPr>
        <p:spPr>
          <a:xfrm>
            <a:off x="838200" y="2967335"/>
            <a:ext cx="739975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Subscription Model</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680591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6"/>
          <p:cNvSpPr/>
          <p:nvPr/>
        </p:nvSpPr>
        <p:spPr>
          <a:xfrm rot="14228814" flipH="1">
            <a:off x="3834351" y="-1172652"/>
            <a:ext cx="609600" cy="875446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09600" y="499646"/>
            <a:ext cx="1861769" cy="338554"/>
          </a:xfrm>
          <a:prstGeom prst="rect">
            <a:avLst/>
          </a:prstGeom>
          <a:noFill/>
        </p:spPr>
        <p:txBody>
          <a:bodyPr wrap="square" rtlCol="0">
            <a:spAutoFit/>
          </a:bodyPr>
          <a:lstStyle/>
          <a:p>
            <a:r>
              <a:rPr lang="en-US" sz="1600" dirty="0" smtClean="0"/>
              <a:t>Projected</a:t>
            </a:r>
            <a:endParaRPr lang="en-US" sz="1600" dirty="0"/>
          </a:p>
        </p:txBody>
      </p:sp>
      <p:cxnSp>
        <p:nvCxnSpPr>
          <p:cNvPr id="11" name="Straight Connector 10"/>
          <p:cNvCxnSpPr/>
          <p:nvPr/>
        </p:nvCxnSpPr>
        <p:spPr>
          <a:xfrm>
            <a:off x="5638800" y="2411957"/>
            <a:ext cx="23428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4267200" y="3275251"/>
            <a:ext cx="4495801" cy="204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971800" y="4113212"/>
            <a:ext cx="5410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9600" y="5649815"/>
            <a:ext cx="4114800"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57200" y="5249705"/>
            <a:ext cx="914400" cy="400110"/>
          </a:xfrm>
          <a:prstGeom prst="rect">
            <a:avLst/>
          </a:prstGeom>
          <a:noFill/>
        </p:spPr>
        <p:txBody>
          <a:bodyPr wrap="square" rtlCol="0">
            <a:spAutoFit/>
          </a:bodyPr>
          <a:lstStyle/>
          <a:p>
            <a:r>
              <a:rPr lang="en-US" sz="2000" b="1" dirty="0" smtClean="0"/>
              <a:t>2013</a:t>
            </a:r>
            <a:endParaRPr lang="en-US" sz="2000" b="1" dirty="0"/>
          </a:p>
        </p:txBody>
      </p:sp>
      <p:sp>
        <p:nvSpPr>
          <p:cNvPr id="16" name="TextBox 15"/>
          <p:cNvSpPr txBox="1"/>
          <p:nvPr/>
        </p:nvSpPr>
        <p:spPr>
          <a:xfrm>
            <a:off x="5486400" y="2038290"/>
            <a:ext cx="990600" cy="400110"/>
          </a:xfrm>
          <a:prstGeom prst="rect">
            <a:avLst/>
          </a:prstGeom>
          <a:noFill/>
        </p:spPr>
        <p:txBody>
          <a:bodyPr wrap="square" rtlCol="0">
            <a:spAutoFit/>
          </a:bodyPr>
          <a:lstStyle/>
          <a:p>
            <a:r>
              <a:rPr lang="en-US" sz="2000" b="1" dirty="0" smtClean="0"/>
              <a:t>2017</a:t>
            </a:r>
            <a:endParaRPr lang="en-US" sz="2000" b="1" dirty="0"/>
          </a:p>
        </p:txBody>
      </p:sp>
      <p:sp>
        <p:nvSpPr>
          <p:cNvPr id="17" name="TextBox 16"/>
          <p:cNvSpPr txBox="1"/>
          <p:nvPr/>
        </p:nvSpPr>
        <p:spPr>
          <a:xfrm>
            <a:off x="4114800" y="2895600"/>
            <a:ext cx="990600" cy="400110"/>
          </a:xfrm>
          <a:prstGeom prst="rect">
            <a:avLst/>
          </a:prstGeom>
          <a:noFill/>
        </p:spPr>
        <p:txBody>
          <a:bodyPr wrap="square" rtlCol="0">
            <a:spAutoFit/>
          </a:bodyPr>
          <a:lstStyle/>
          <a:p>
            <a:r>
              <a:rPr lang="en-US" sz="2000" b="1" dirty="0" smtClean="0"/>
              <a:t>2016</a:t>
            </a:r>
            <a:endParaRPr lang="en-US" sz="2000" b="1" dirty="0"/>
          </a:p>
        </p:txBody>
      </p:sp>
      <p:sp>
        <p:nvSpPr>
          <p:cNvPr id="18" name="TextBox 17"/>
          <p:cNvSpPr txBox="1"/>
          <p:nvPr/>
        </p:nvSpPr>
        <p:spPr>
          <a:xfrm>
            <a:off x="2836069" y="3698146"/>
            <a:ext cx="990600" cy="400110"/>
          </a:xfrm>
          <a:prstGeom prst="rect">
            <a:avLst/>
          </a:prstGeom>
          <a:noFill/>
        </p:spPr>
        <p:txBody>
          <a:bodyPr wrap="square" rtlCol="0">
            <a:spAutoFit/>
          </a:bodyPr>
          <a:lstStyle/>
          <a:p>
            <a:r>
              <a:rPr lang="en-US" sz="2000" b="1" dirty="0" smtClean="0"/>
              <a:t>2015</a:t>
            </a:r>
            <a:endParaRPr lang="en-US" sz="2000" b="1" dirty="0"/>
          </a:p>
        </p:txBody>
      </p:sp>
      <p:sp>
        <p:nvSpPr>
          <p:cNvPr id="19" name="TextBox 18"/>
          <p:cNvSpPr txBox="1"/>
          <p:nvPr/>
        </p:nvSpPr>
        <p:spPr>
          <a:xfrm>
            <a:off x="1600200" y="4495800"/>
            <a:ext cx="990600" cy="400110"/>
          </a:xfrm>
          <a:prstGeom prst="rect">
            <a:avLst/>
          </a:prstGeom>
          <a:noFill/>
        </p:spPr>
        <p:txBody>
          <a:bodyPr wrap="square" rtlCol="0">
            <a:spAutoFit/>
          </a:bodyPr>
          <a:lstStyle/>
          <a:p>
            <a:r>
              <a:rPr lang="en-US" sz="2000" b="1" dirty="0" smtClean="0"/>
              <a:t>2014</a:t>
            </a:r>
            <a:endParaRPr lang="en-US" sz="2000" b="1" dirty="0"/>
          </a:p>
        </p:txBody>
      </p:sp>
      <p:sp>
        <p:nvSpPr>
          <p:cNvPr id="20" name="TextBox 19"/>
          <p:cNvSpPr txBox="1"/>
          <p:nvPr/>
        </p:nvSpPr>
        <p:spPr>
          <a:xfrm>
            <a:off x="1219200" y="5343626"/>
            <a:ext cx="5099426" cy="307777"/>
          </a:xfrm>
          <a:prstGeom prst="rect">
            <a:avLst/>
          </a:prstGeom>
          <a:noFill/>
        </p:spPr>
        <p:txBody>
          <a:bodyPr wrap="square" rtlCol="0">
            <a:spAutoFit/>
          </a:bodyPr>
          <a:lstStyle/>
          <a:p>
            <a:r>
              <a:rPr lang="en-US" sz="1400" b="1" dirty="0" smtClean="0">
                <a:solidFill>
                  <a:schemeClr val="accent6"/>
                </a:solidFill>
              </a:rPr>
              <a:t>Launch Volunteer Buddy in Ann Arbor</a:t>
            </a:r>
            <a:endParaRPr lang="en-US" sz="1400" b="1" dirty="0">
              <a:solidFill>
                <a:schemeClr val="accent6"/>
              </a:solidFill>
            </a:endParaRPr>
          </a:p>
        </p:txBody>
      </p:sp>
      <p:sp>
        <p:nvSpPr>
          <p:cNvPr id="21" name="TextBox 20"/>
          <p:cNvSpPr txBox="1"/>
          <p:nvPr/>
        </p:nvSpPr>
        <p:spPr>
          <a:xfrm>
            <a:off x="2362200" y="4572000"/>
            <a:ext cx="6400800" cy="307777"/>
          </a:xfrm>
          <a:prstGeom prst="rect">
            <a:avLst/>
          </a:prstGeom>
          <a:noFill/>
        </p:spPr>
        <p:txBody>
          <a:bodyPr wrap="square" rtlCol="0">
            <a:spAutoFit/>
          </a:bodyPr>
          <a:lstStyle/>
          <a:p>
            <a:r>
              <a:rPr lang="en-US" sz="1400" b="1" dirty="0" smtClean="0">
                <a:solidFill>
                  <a:schemeClr val="accent6"/>
                </a:solidFill>
              </a:rPr>
              <a:t>Expand to rest of Michigan and various festivals across the nation, SXSW </a:t>
            </a:r>
            <a:endParaRPr lang="en-US" sz="1400" b="1" dirty="0">
              <a:solidFill>
                <a:schemeClr val="accent6"/>
              </a:solidFill>
            </a:endParaRPr>
          </a:p>
        </p:txBody>
      </p:sp>
      <p:sp>
        <p:nvSpPr>
          <p:cNvPr id="22" name="TextBox 21"/>
          <p:cNvSpPr txBox="1"/>
          <p:nvPr/>
        </p:nvSpPr>
        <p:spPr>
          <a:xfrm>
            <a:off x="3581400" y="3807023"/>
            <a:ext cx="4962236" cy="307777"/>
          </a:xfrm>
          <a:prstGeom prst="rect">
            <a:avLst/>
          </a:prstGeom>
          <a:noFill/>
        </p:spPr>
        <p:txBody>
          <a:bodyPr wrap="square" rtlCol="0">
            <a:spAutoFit/>
          </a:bodyPr>
          <a:lstStyle/>
          <a:p>
            <a:r>
              <a:rPr lang="en-US" sz="1400" b="1" dirty="0" smtClean="0">
                <a:solidFill>
                  <a:schemeClr val="accent6"/>
                </a:solidFill>
              </a:rPr>
              <a:t>M</a:t>
            </a:r>
            <a:r>
              <a:rPr lang="en-US" sz="1400" b="1" dirty="0" smtClean="0">
                <a:solidFill>
                  <a:schemeClr val="accent6"/>
                </a:solidFill>
              </a:rPr>
              <a:t>ake </a:t>
            </a:r>
            <a:r>
              <a:rPr lang="en-US" sz="1400" b="1" dirty="0" smtClean="0">
                <a:solidFill>
                  <a:schemeClr val="accent6"/>
                </a:solidFill>
              </a:rPr>
              <a:t>VB the standard in high schools and non-</a:t>
            </a:r>
            <a:r>
              <a:rPr lang="en-US" sz="1400" b="1" dirty="0" smtClean="0">
                <a:solidFill>
                  <a:schemeClr val="accent6"/>
                </a:solidFill>
              </a:rPr>
              <a:t>profits</a:t>
            </a:r>
            <a:endParaRPr lang="en-US" sz="1400" b="1" dirty="0">
              <a:solidFill>
                <a:schemeClr val="accent6"/>
              </a:solidFill>
            </a:endParaRPr>
          </a:p>
        </p:txBody>
      </p:sp>
      <p:sp>
        <p:nvSpPr>
          <p:cNvPr id="23" name="TextBox 22"/>
          <p:cNvSpPr txBox="1"/>
          <p:nvPr/>
        </p:nvSpPr>
        <p:spPr>
          <a:xfrm>
            <a:off x="4800600" y="2967474"/>
            <a:ext cx="4267200" cy="307777"/>
          </a:xfrm>
          <a:prstGeom prst="rect">
            <a:avLst/>
          </a:prstGeom>
          <a:noFill/>
        </p:spPr>
        <p:txBody>
          <a:bodyPr wrap="square" rtlCol="0">
            <a:spAutoFit/>
          </a:bodyPr>
          <a:lstStyle/>
          <a:p>
            <a:r>
              <a:rPr lang="en-US" sz="1400" b="1" dirty="0">
                <a:solidFill>
                  <a:schemeClr val="accent6"/>
                </a:solidFill>
              </a:rPr>
              <a:t>National </a:t>
            </a:r>
            <a:r>
              <a:rPr lang="en-US" sz="1400" b="1" dirty="0" smtClean="0">
                <a:solidFill>
                  <a:schemeClr val="accent6"/>
                </a:solidFill>
              </a:rPr>
              <a:t>expansion, help more organizations</a:t>
            </a:r>
            <a:endParaRPr lang="en-US" sz="1400" b="1" dirty="0">
              <a:solidFill>
                <a:schemeClr val="accent6"/>
              </a:solidFill>
            </a:endParaRPr>
          </a:p>
        </p:txBody>
      </p:sp>
      <p:sp>
        <p:nvSpPr>
          <p:cNvPr id="24" name="TextBox 23"/>
          <p:cNvSpPr txBox="1"/>
          <p:nvPr/>
        </p:nvSpPr>
        <p:spPr>
          <a:xfrm>
            <a:off x="6172200" y="2130623"/>
            <a:ext cx="2209800" cy="307777"/>
          </a:xfrm>
          <a:prstGeom prst="rect">
            <a:avLst/>
          </a:prstGeom>
          <a:noFill/>
        </p:spPr>
        <p:txBody>
          <a:bodyPr wrap="square" rtlCol="0">
            <a:spAutoFit/>
          </a:bodyPr>
          <a:lstStyle/>
          <a:p>
            <a:r>
              <a:rPr lang="en-US" sz="1400" b="1" dirty="0" smtClean="0">
                <a:solidFill>
                  <a:schemeClr val="accent6"/>
                </a:solidFill>
              </a:rPr>
              <a:t>Cash-flow Positive</a:t>
            </a:r>
            <a:endParaRPr lang="en-US" sz="1400" b="1" dirty="0">
              <a:solidFill>
                <a:schemeClr val="accent6"/>
              </a:solidFill>
            </a:endParaRPr>
          </a:p>
        </p:txBody>
      </p:sp>
      <p:cxnSp>
        <p:nvCxnSpPr>
          <p:cNvPr id="25" name="Straight Connector 24"/>
          <p:cNvCxnSpPr/>
          <p:nvPr/>
        </p:nvCxnSpPr>
        <p:spPr>
          <a:xfrm flipV="1">
            <a:off x="1752600" y="4876800"/>
            <a:ext cx="7010400" cy="23121"/>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04800" y="152400"/>
            <a:ext cx="1840868" cy="3154710"/>
          </a:xfrm>
          <a:prstGeom prst="rect">
            <a:avLst/>
          </a:prstGeom>
        </p:spPr>
        <p:txBody>
          <a:bodyPr wrap="none">
            <a:spAutoFit/>
          </a:bodyPr>
          <a:lstStyle/>
          <a:p>
            <a:pPr algn="ctr"/>
            <a:r>
              <a:rPr lang="en-US" sz="19900" dirty="0" smtClean="0">
                <a:solidFill>
                  <a:srgbClr val="6A1BB4"/>
                </a:solidFill>
                <a:latin typeface="Poiret One"/>
                <a:cs typeface="Poiret One"/>
              </a:rPr>
              <a:t>5</a:t>
            </a:r>
            <a:endParaRPr lang="en-US" sz="19900" dirty="0">
              <a:solidFill>
                <a:srgbClr val="6A1BB4"/>
              </a:solidFill>
              <a:latin typeface="Poiret One"/>
              <a:cs typeface="Poiret One"/>
            </a:endParaRPr>
          </a:p>
        </p:txBody>
      </p:sp>
      <p:sp>
        <p:nvSpPr>
          <p:cNvPr id="28" name="Rectangle 27"/>
          <p:cNvSpPr/>
          <p:nvPr/>
        </p:nvSpPr>
        <p:spPr>
          <a:xfrm>
            <a:off x="1981200" y="1600200"/>
            <a:ext cx="2683973" cy="523220"/>
          </a:xfrm>
          <a:prstGeom prst="rect">
            <a:avLst/>
          </a:prstGeom>
        </p:spPr>
        <p:txBody>
          <a:bodyPr wrap="none">
            <a:spAutoFit/>
          </a:bodyPr>
          <a:lstStyle/>
          <a:p>
            <a:r>
              <a:rPr lang="en-US" sz="2800" dirty="0" smtClean="0"/>
              <a:t>- year </a:t>
            </a:r>
            <a:r>
              <a:rPr lang="en-US" sz="2800" dirty="0"/>
              <a:t>Timeline</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41934_162088947288378_865081238_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30" y="510203"/>
            <a:ext cx="8647070" cy="5966797"/>
          </a:xfrm>
          <a:prstGeom prst="rect">
            <a:avLst/>
          </a:prstGeom>
        </p:spPr>
      </p:pic>
    </p:spTree>
    <p:extLst>
      <p:ext uri="{BB962C8B-B14F-4D97-AF65-F5344CB8AC3E}">
        <p14:creationId xmlns:p14="http://schemas.microsoft.com/office/powerpoint/2010/main" val="21174891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Infographic.png"/>
          <p:cNvPicPr>
            <a:picLocks noChangeAspect="1"/>
          </p:cNvPicPr>
          <p:nvPr/>
        </p:nvPicPr>
        <p:blipFill>
          <a:blip r:embed="rId2"/>
          <a:stretch>
            <a:fillRect/>
          </a:stretch>
        </p:blipFill>
        <p:spPr>
          <a:xfrm>
            <a:off x="-6350" y="-1"/>
            <a:ext cx="9150350" cy="6916679"/>
          </a:xfrm>
          <a:prstGeom prst="rect">
            <a:avLst/>
          </a:prstGeom>
        </p:spPr>
      </p:pic>
    </p:spTree>
    <p:extLst>
      <p:ext uri="{BB962C8B-B14F-4D97-AF65-F5344CB8AC3E}">
        <p14:creationId xmlns:p14="http://schemas.microsoft.com/office/powerpoint/2010/main" val="27067991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VolunteerBuddy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431800"/>
            <a:ext cx="3759200" cy="3759200"/>
          </a:xfrm>
          <a:prstGeom prst="rect">
            <a:avLst/>
          </a:prstGeom>
        </p:spPr>
      </p:pic>
      <p:sp>
        <p:nvSpPr>
          <p:cNvPr id="11" name="TextBox 10"/>
          <p:cNvSpPr txBox="1"/>
          <p:nvPr/>
        </p:nvSpPr>
        <p:spPr>
          <a:xfrm>
            <a:off x="1981200" y="4543961"/>
            <a:ext cx="4844317" cy="1323439"/>
          </a:xfrm>
          <a:prstGeom prst="rect">
            <a:avLst/>
          </a:prstGeom>
          <a:noFill/>
        </p:spPr>
        <p:txBody>
          <a:bodyPr wrap="none" rtlCol="0">
            <a:spAutoFit/>
          </a:bodyPr>
          <a:lstStyle/>
          <a:p>
            <a:pPr algn="ctr"/>
            <a:r>
              <a:rPr lang="en-US" sz="8000" dirty="0" smtClean="0">
                <a:solidFill>
                  <a:srgbClr val="6A1BB4"/>
                </a:solidFill>
                <a:latin typeface="Poiret One"/>
                <a:cs typeface="Poiret One"/>
              </a:rPr>
              <a:t>Thank you!</a:t>
            </a:r>
            <a:endParaRPr lang="en-US" sz="8000" dirty="0">
              <a:solidFill>
                <a:srgbClr val="6A1BB4"/>
              </a:solidFill>
              <a:latin typeface="Poiret One"/>
              <a:cs typeface="Poiret One"/>
            </a:endParaRPr>
          </a:p>
        </p:txBody>
      </p:sp>
      <p:pic>
        <p:nvPicPr>
          <p:cNvPr id="18" name="Picture 17" descr="stock-photo-one-caucasian-business-man-computer-computing-happy-portrait-silhouette-in-studio-isolated-on-white-87973573.png"/>
          <p:cNvPicPr>
            <a:picLocks noChangeAspect="1"/>
          </p:cNvPicPr>
          <p:nvPr/>
        </p:nvPicPr>
        <p:blipFill rotWithShape="1">
          <a:blip r:embed="rId3">
            <a:extLst>
              <a:ext uri="{BEBA8EAE-BF5A-486C-A8C5-ECC9F3942E4B}">
                <a14:imgProps xmlns:a14="http://schemas.microsoft.com/office/drawing/2010/main">
                  <a14:imgLayer r:embed="rId4">
                    <a14:imgEffect>
                      <a14:backgroundRemoval t="25000" b="89250" l="500" r="99500"/>
                    </a14:imgEffect>
                  </a14:imgLayer>
                </a14:imgProps>
              </a:ext>
              <a:ext uri="{28A0092B-C50C-407E-A947-70E740481C1C}">
                <a14:useLocalDpi xmlns:a14="http://schemas.microsoft.com/office/drawing/2010/main" val="0"/>
              </a:ext>
            </a:extLst>
          </a:blip>
          <a:srcRect t="21307" b="11022"/>
          <a:stretch/>
        </p:blipFill>
        <p:spPr>
          <a:xfrm>
            <a:off x="5988085" y="2391695"/>
            <a:ext cx="2546315" cy="1723105"/>
          </a:xfrm>
          <a:prstGeom prst="rect">
            <a:avLst/>
          </a:prstGeom>
        </p:spPr>
      </p:pic>
      <p:pic>
        <p:nvPicPr>
          <p:cNvPr id="17" name="Picture 16" descr="Stickman Elated.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75771" y="2286000"/>
            <a:ext cx="1865829" cy="1981200"/>
          </a:xfrm>
          <a:prstGeom prst="rect">
            <a:avLst/>
          </a:prstGeom>
        </p:spPr>
      </p:pic>
    </p:spTree>
    <p:extLst>
      <p:ext uri="{BB962C8B-B14F-4D97-AF65-F5344CB8AC3E}">
        <p14:creationId xmlns:p14="http://schemas.microsoft.com/office/powerpoint/2010/main" val="36171446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owfar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88846"/>
            <a:ext cx="4048127" cy="2590801"/>
          </a:xfrm>
          <a:prstGeom prst="rect">
            <a:avLst/>
          </a:prstGeom>
        </p:spPr>
      </p:pic>
      <p:cxnSp>
        <p:nvCxnSpPr>
          <p:cNvPr id="4" name="Straight Connector 3"/>
          <p:cNvCxnSpPr/>
          <p:nvPr/>
        </p:nvCxnSpPr>
        <p:spPr>
          <a:xfrm>
            <a:off x="47244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57200" y="3581400"/>
            <a:ext cx="8229600" cy="0"/>
          </a:xfrm>
          <a:prstGeom prst="line">
            <a:avLst/>
          </a:prstGeom>
          <a:ln w="38100" cmpd="sng"/>
        </p:spPr>
        <p:style>
          <a:lnRef idx="2">
            <a:schemeClr val="accent1"/>
          </a:lnRef>
          <a:fillRef idx="0">
            <a:schemeClr val="accent1"/>
          </a:fillRef>
          <a:effectRef idx="1">
            <a:schemeClr val="accent1"/>
          </a:effectRef>
          <a:fontRef idx="minor">
            <a:schemeClr val="tx1"/>
          </a:fontRef>
        </p:style>
      </p:cxnSp>
      <p:pic>
        <p:nvPicPr>
          <p:cNvPr id="6" name="Picture 5" descr="question_clipa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5376"/>
            <a:ext cx="1142999" cy="2779329"/>
          </a:xfrm>
          <a:prstGeom prst="rect">
            <a:avLst/>
          </a:prstGeom>
        </p:spPr>
      </p:pic>
      <p:pic>
        <p:nvPicPr>
          <p:cNvPr id="7" name="Picture 6" descr="13255293768s6574.png"/>
          <p:cNvPicPr>
            <a:picLocks noChangeAspect="1"/>
          </p:cNvPicPr>
          <p:nvPr/>
        </p:nvPicPr>
        <p:blipFill rotWithShape="1">
          <a:blip r:embed="rId4">
            <a:extLst>
              <a:ext uri="{28A0092B-C50C-407E-A947-70E740481C1C}">
                <a14:useLocalDpi xmlns:a14="http://schemas.microsoft.com/office/drawing/2010/main" val="0"/>
              </a:ext>
            </a:extLst>
          </a:blip>
          <a:srcRect t="24359" b="12820"/>
          <a:stretch/>
        </p:blipFill>
        <p:spPr>
          <a:xfrm>
            <a:off x="455064" y="1866900"/>
            <a:ext cx="2547257" cy="1600200"/>
          </a:xfrm>
          <a:prstGeom prst="rect">
            <a:avLst/>
          </a:prstGeom>
        </p:spPr>
      </p:pic>
      <p:pic>
        <p:nvPicPr>
          <p:cNvPr id="8" name="Picture 7" descr="stickman.jpg"/>
          <p:cNvPicPr>
            <a:picLocks noChangeAspect="1"/>
          </p:cNvPicPr>
          <p:nvPr/>
        </p:nvPicPr>
        <p:blipFill>
          <a:blip r:embed="rId5">
            <a:extLst>
              <a:ext uri="{BEBA8EAE-BF5A-486C-A8C5-ECC9F3942E4B}">
                <a14:imgProps xmlns:a14="http://schemas.microsoft.com/office/drawing/2010/main">
                  <a14:imgLayer r:embed="rId6">
                    <a14:imgEffect>
                      <a14:backgroundRemoval t="0" b="100000" l="9600" r="99600">
                        <a14:foregroundMark x1="37600" y1="34660" x2="37600" y2="34660"/>
                      </a14:backgroundRemoval>
                    </a14:imgEffect>
                  </a14:imgLayer>
                </a14:imgProps>
              </a:ext>
              <a:ext uri="{28A0092B-C50C-407E-A947-70E740481C1C}">
                <a14:useLocalDpi xmlns:a14="http://schemas.microsoft.com/office/drawing/2010/main" val="0"/>
              </a:ext>
            </a:extLst>
          </a:blip>
          <a:stretch>
            <a:fillRect/>
          </a:stretch>
        </p:blipFill>
        <p:spPr>
          <a:xfrm flipH="1">
            <a:off x="4963617" y="914400"/>
            <a:ext cx="1437183" cy="2390775"/>
          </a:xfrm>
          <a:prstGeom prst="rect">
            <a:avLst/>
          </a:prstGeom>
        </p:spPr>
      </p:pic>
      <p:pic>
        <p:nvPicPr>
          <p:cNvPr id="13" name="Picture 12" descr="car.jpeg"/>
          <p:cNvPicPr>
            <a:picLocks noChangeAspect="1"/>
          </p:cNvPicPr>
          <p:nvPr/>
        </p:nvPicPr>
        <p:blipFill rotWithShape="1">
          <a:blip r:embed="rId7">
            <a:extLst>
              <a:ext uri="{28A0092B-C50C-407E-A947-70E740481C1C}">
                <a14:useLocalDpi xmlns:a14="http://schemas.microsoft.com/office/drawing/2010/main" val="0"/>
              </a:ext>
            </a:extLst>
          </a:blip>
          <a:srcRect t="18424" b="7342"/>
          <a:stretch/>
        </p:blipFill>
        <p:spPr>
          <a:xfrm>
            <a:off x="2263962" y="3657600"/>
            <a:ext cx="2328671" cy="1223682"/>
          </a:xfrm>
          <a:prstGeom prst="rect">
            <a:avLst/>
          </a:prstGeom>
        </p:spPr>
      </p:pic>
      <p:pic>
        <p:nvPicPr>
          <p:cNvPr id="10" name="Picture 9" descr="jump rope.jpg"/>
          <p:cNvPicPr>
            <a:picLocks noChangeAspect="1"/>
          </p:cNvPicPr>
          <p:nvPr/>
        </p:nvPicPr>
        <p:blipFill>
          <a:blip r:embed="rId8">
            <a:extLst>
              <a:ext uri="{BEBA8EAE-BF5A-486C-A8C5-ECC9F3942E4B}">
                <a14:imgProps xmlns:a14="http://schemas.microsoft.com/office/drawing/2010/main">
                  <a14:imgLayer r:embed="rId9">
                    <a14:imgEffect>
                      <a14:backgroundRemoval t="10000" b="95000" l="10000" r="90000"/>
                    </a14:imgEffect>
                  </a14:imgLayer>
                </a14:imgProps>
              </a:ext>
              <a:ext uri="{28A0092B-C50C-407E-A947-70E740481C1C}">
                <a14:useLocalDpi xmlns:a14="http://schemas.microsoft.com/office/drawing/2010/main" val="0"/>
              </a:ext>
            </a:extLst>
          </a:blip>
          <a:stretch>
            <a:fillRect/>
          </a:stretch>
        </p:blipFill>
        <p:spPr>
          <a:xfrm>
            <a:off x="101600" y="3581400"/>
            <a:ext cx="2540000" cy="2540000"/>
          </a:xfrm>
          <a:prstGeom prst="rect">
            <a:avLst/>
          </a:prstGeom>
        </p:spPr>
      </p:pic>
      <p:pic>
        <p:nvPicPr>
          <p:cNvPr id="14" name="Picture 13" descr="jump rope.jpg"/>
          <p:cNvPicPr>
            <a:picLocks noChangeAspect="1"/>
          </p:cNvPicPr>
          <p:nvPr/>
        </p:nvPicPr>
        <p:blipFill>
          <a:blip r:embed="rId8">
            <a:lum bright="70000" contrast="-70000"/>
            <a:extLst>
              <a:ext uri="{BEBA8EAE-BF5A-486C-A8C5-ECC9F3942E4B}">
                <a14:imgProps xmlns:a14="http://schemas.microsoft.com/office/drawing/2010/main">
                  <a14:imgLayer r:embed="rId10">
                    <a14:imgEffect>
                      <a14:backgroundRemoval t="10000" b="95000" l="10000" r="90000"/>
                    </a14:imgEffect>
                  </a14:imgLayer>
                </a14:imgProps>
              </a:ext>
              <a:ext uri="{28A0092B-C50C-407E-A947-70E740481C1C}">
                <a14:useLocalDpi xmlns:a14="http://schemas.microsoft.com/office/drawing/2010/main" val="0"/>
              </a:ext>
            </a:extLst>
          </a:blip>
          <a:stretch>
            <a:fillRect/>
          </a:stretch>
        </p:blipFill>
        <p:spPr>
          <a:xfrm flipH="1">
            <a:off x="1059368" y="4065494"/>
            <a:ext cx="2598231" cy="2540000"/>
          </a:xfrm>
          <a:prstGeom prst="rect">
            <a:avLst/>
          </a:prstGeom>
        </p:spPr>
      </p:pic>
      <p:sp>
        <p:nvSpPr>
          <p:cNvPr id="16" name="TextBox 15"/>
          <p:cNvSpPr txBox="1"/>
          <p:nvPr/>
        </p:nvSpPr>
        <p:spPr>
          <a:xfrm>
            <a:off x="3093839" y="2983468"/>
            <a:ext cx="1249561" cy="369332"/>
          </a:xfrm>
          <a:prstGeom prst="rect">
            <a:avLst/>
          </a:prstGeom>
          <a:noFill/>
        </p:spPr>
        <p:txBody>
          <a:bodyPr wrap="none" rtlCol="0">
            <a:spAutoFit/>
          </a:bodyPr>
          <a:lstStyle/>
          <a:p>
            <a:r>
              <a:rPr lang="en-US" dirty="0" smtClean="0">
                <a:solidFill>
                  <a:schemeClr val="accent6">
                    <a:lumMod val="75000"/>
                  </a:schemeClr>
                </a:solidFill>
              </a:rPr>
              <a:t>Volunteer</a:t>
            </a:r>
            <a:endParaRPr lang="en-US" dirty="0">
              <a:solidFill>
                <a:schemeClr val="accent6">
                  <a:lumMod val="75000"/>
                </a:schemeClr>
              </a:solidFill>
            </a:endParaRPr>
          </a:p>
        </p:txBody>
      </p:sp>
      <p:sp>
        <p:nvSpPr>
          <p:cNvPr id="17" name="TextBox 16"/>
          <p:cNvSpPr txBox="1"/>
          <p:nvPr/>
        </p:nvSpPr>
        <p:spPr>
          <a:xfrm>
            <a:off x="582770" y="1459468"/>
            <a:ext cx="1627030" cy="369332"/>
          </a:xfrm>
          <a:prstGeom prst="rect">
            <a:avLst/>
          </a:prstGeom>
          <a:noFill/>
        </p:spPr>
        <p:txBody>
          <a:bodyPr wrap="none" rtlCol="0">
            <a:spAutoFit/>
          </a:bodyPr>
          <a:lstStyle/>
          <a:p>
            <a:r>
              <a:rPr lang="en-US" dirty="0" smtClean="0">
                <a:solidFill>
                  <a:srgbClr val="28817A"/>
                </a:solidFill>
              </a:rPr>
              <a:t>Organization</a:t>
            </a:r>
            <a:endParaRPr lang="en-US" dirty="0">
              <a:solidFill>
                <a:srgbClr val="28817A"/>
              </a:solidFill>
            </a:endParaRPr>
          </a:p>
        </p:txBody>
      </p:sp>
      <p:pic>
        <p:nvPicPr>
          <p:cNvPr id="18" name="Picture 17" descr="list board.jpe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63617" y="4267200"/>
            <a:ext cx="2209351" cy="1841126"/>
          </a:xfrm>
          <a:prstGeom prst="rect">
            <a:avLst/>
          </a:prstGeom>
        </p:spPr>
      </p:pic>
      <p:pic>
        <p:nvPicPr>
          <p:cNvPr id="11" name="Picture 10" descr="stock-vector-silhouette-of-a-man-in-a-business-suit-giving-a-shrug-with-a-question-mark-33684955.jpg"/>
          <p:cNvPicPr>
            <a:picLocks noChangeAspect="1"/>
          </p:cNvPicPr>
          <p:nvPr/>
        </p:nvPicPr>
        <p:blipFill>
          <a:blip r:embed="rId12">
            <a:extLst>
              <a:ext uri="{BEBA8EAE-BF5A-486C-A8C5-ECC9F3942E4B}">
                <a14:imgProps xmlns:a14="http://schemas.microsoft.com/office/drawing/2010/main">
                  <a14:imgLayer r:embed="rId13">
                    <a14:imgEffect>
                      <a14:backgroundRemoval t="703" b="95316" l="10000" r="90000">
                        <a14:foregroundMark x1="48000" y1="6792" x2="48000" y2="6792"/>
                        <a14:foregroundMark x1="52000" y1="29742" x2="52000" y2="29742"/>
                      </a14:backgroundRemoval>
                    </a14:imgEffect>
                  </a14:imgLayer>
                </a14:imgProps>
              </a:ext>
              <a:ext uri="{28A0092B-C50C-407E-A947-70E740481C1C}">
                <a14:useLocalDpi xmlns:a14="http://schemas.microsoft.com/office/drawing/2010/main" val="0"/>
              </a:ext>
            </a:extLst>
          </a:blip>
          <a:stretch>
            <a:fillRect/>
          </a:stretch>
        </p:blipFill>
        <p:spPr>
          <a:xfrm>
            <a:off x="6443198" y="4114800"/>
            <a:ext cx="2329329" cy="2210274"/>
          </a:xfrm>
          <a:prstGeom prst="rect">
            <a:avLst/>
          </a:prstGeom>
        </p:spPr>
      </p:pic>
      <p:pic>
        <p:nvPicPr>
          <p:cNvPr id="19" name="Picture 18" descr="Screen Shot 2013-04-17 at 8.40.59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39566" y="2104509"/>
            <a:ext cx="5706133" cy="2401331"/>
          </a:xfrm>
          <a:prstGeom prst="rect">
            <a:avLst/>
          </a:prstGeom>
        </p:spPr>
      </p:pic>
    </p:spTree>
    <p:extLst>
      <p:ext uri="{BB962C8B-B14F-4D97-AF65-F5344CB8AC3E}">
        <p14:creationId xmlns:p14="http://schemas.microsoft.com/office/powerpoint/2010/main" val="502536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43"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
                                        <p:tgtEl>
                                          <p:spTgt spid="13"/>
                                        </p:tgtEl>
                                      </p:cBhvr>
                                    </p:animEffect>
                                    <p:anim calcmode="lin" valueType="num">
                                      <p:cBhvr>
                                        <p:cTn id="52" dur="400" fill="hold"/>
                                        <p:tgtEl>
                                          <p:spTgt spid="13"/>
                                        </p:tgtEl>
                                        <p:attrNameLst>
                                          <p:attrName>ppt_x</p:attrName>
                                        </p:attrNameLst>
                                      </p:cBhvr>
                                      <p:tavLst>
                                        <p:tav tm="0">
                                          <p:val>
                                            <p:strVal val="#ppt_x"/>
                                          </p:val>
                                        </p:tav>
                                        <p:tav tm="100000">
                                          <p:val>
                                            <p:strVal val="#ppt_x"/>
                                          </p:val>
                                        </p:tav>
                                      </p:tavLst>
                                    </p:anim>
                                    <p:anim calcmode="lin" valueType="num">
                                      <p:cBhvr>
                                        <p:cTn id="53" dur="400" fill="hold"/>
                                        <p:tgtEl>
                                          <p:spTgt spid="13"/>
                                        </p:tgtEl>
                                        <p:attrNameLst>
                                          <p:attrName>ppt_y</p:attrName>
                                        </p:attrNameLst>
                                      </p:cBhvr>
                                      <p:tavLst>
                                        <p:tav tm="0">
                                          <p:val>
                                            <p:strVal val="#ppt_y+0.31"/>
                                          </p:val>
                                        </p:tav>
                                        <p:tav tm="100000">
                                          <p:val>
                                            <p:strVal val="#ppt_y+0.31"/>
                                          </p:val>
                                        </p:tav>
                                      </p:tavLst>
                                    </p:anim>
                                    <p:anim calcmode="lin" valueType="num">
                                      <p:cBhvr>
                                        <p:cTn id="54" dur="600" decel="50000" fill="hold">
                                          <p:stCondLst>
                                            <p:cond delay="400"/>
                                          </p:stCondLst>
                                        </p:cTn>
                                        <p:tgtEl>
                                          <p:spTgt spid="1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5" dur="600" decel="50000" fill="hold">
                                          <p:stCondLst>
                                            <p:cond delay="400"/>
                                          </p:stCondLst>
                                        </p:cTn>
                                        <p:tgtEl>
                                          <p:spTgt spid="1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05600" y="3119735"/>
            <a:ext cx="2743200" cy="461665"/>
          </a:xfrm>
          <a:prstGeom prst="rect">
            <a:avLst/>
          </a:prstGeom>
          <a:noFill/>
        </p:spPr>
        <p:txBody>
          <a:bodyPr wrap="square" rtlCol="0">
            <a:spAutoFit/>
          </a:bodyPr>
          <a:lstStyle/>
          <a:p>
            <a:r>
              <a:rPr lang="en-US" sz="2400" b="1" dirty="0" smtClean="0"/>
              <a:t>Organizations</a:t>
            </a:r>
            <a:endParaRPr lang="en-US" sz="2400" b="1" dirty="0"/>
          </a:p>
        </p:txBody>
      </p:sp>
      <p:sp>
        <p:nvSpPr>
          <p:cNvPr id="5" name="TextBox 4"/>
          <p:cNvSpPr txBox="1"/>
          <p:nvPr/>
        </p:nvSpPr>
        <p:spPr>
          <a:xfrm>
            <a:off x="304800" y="3119735"/>
            <a:ext cx="2047086" cy="461665"/>
          </a:xfrm>
          <a:prstGeom prst="rect">
            <a:avLst/>
          </a:prstGeom>
          <a:noFill/>
        </p:spPr>
        <p:txBody>
          <a:bodyPr wrap="square" rtlCol="0">
            <a:spAutoFit/>
          </a:bodyPr>
          <a:lstStyle/>
          <a:p>
            <a:r>
              <a:rPr lang="en-US" sz="2400" b="1" dirty="0" smtClean="0"/>
              <a:t>Volunteers</a:t>
            </a:r>
            <a:endParaRPr lang="en-US" sz="2400" b="1" dirty="0"/>
          </a:p>
        </p:txBody>
      </p:sp>
      <p:sp>
        <p:nvSpPr>
          <p:cNvPr id="9" name="Right Arrow 8"/>
          <p:cNvSpPr/>
          <p:nvPr/>
        </p:nvSpPr>
        <p:spPr>
          <a:xfrm flipH="1">
            <a:off x="5638800" y="2979003"/>
            <a:ext cx="990600" cy="83099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flipH="1">
            <a:off x="2209800" y="2971800"/>
            <a:ext cx="990600" cy="762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volunteerBuddyS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351314"/>
            <a:ext cx="2296886" cy="2296886"/>
          </a:xfrm>
          <a:prstGeom prst="rect">
            <a:avLst/>
          </a:prstGeom>
        </p:spPr>
      </p:pic>
      <p:sp>
        <p:nvSpPr>
          <p:cNvPr id="6" name="TextBox 5"/>
          <p:cNvSpPr txBox="1"/>
          <p:nvPr/>
        </p:nvSpPr>
        <p:spPr>
          <a:xfrm>
            <a:off x="599057" y="5105400"/>
            <a:ext cx="7859143" cy="523220"/>
          </a:xfrm>
          <a:prstGeom prst="rect">
            <a:avLst/>
          </a:prstGeom>
          <a:noFill/>
        </p:spPr>
        <p:txBody>
          <a:bodyPr wrap="none" rtlCol="0">
            <a:spAutoFit/>
          </a:bodyPr>
          <a:lstStyle/>
          <a:p>
            <a:r>
              <a:rPr lang="en-US" sz="2800" dirty="0" smtClean="0">
                <a:solidFill>
                  <a:srgbClr val="6A1BB4"/>
                </a:solidFill>
              </a:rPr>
              <a:t>“Volunteer</a:t>
            </a:r>
            <a:r>
              <a:rPr lang="en-US" sz="2800" dirty="0" smtClean="0"/>
              <a:t> </a:t>
            </a:r>
            <a:r>
              <a:rPr lang="en-US" sz="2800" dirty="0" smtClean="0">
                <a:solidFill>
                  <a:schemeClr val="accent1">
                    <a:lumMod val="75000"/>
                  </a:schemeClr>
                </a:solidFill>
              </a:rPr>
              <a:t>Buddy</a:t>
            </a:r>
            <a:r>
              <a:rPr lang="en-US" sz="2800" dirty="0" smtClean="0"/>
              <a:t>, the heart of volunteering”</a:t>
            </a:r>
            <a:endParaRPr lang="en-US" sz="2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animBg="1"/>
      <p:bldP spid="10"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858000" y="2103584"/>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708835" y="2103584"/>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09600" y="2103584"/>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800600" y="2103584"/>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creen Shot 2013-04-03 at 11.19.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56" y="2255984"/>
            <a:ext cx="1397144" cy="1852204"/>
          </a:xfrm>
          <a:prstGeom prst="rect">
            <a:avLst/>
          </a:prstGeom>
        </p:spPr>
      </p:pic>
      <p:sp>
        <p:nvSpPr>
          <p:cNvPr id="2" name="Title 1"/>
          <p:cNvSpPr>
            <a:spLocks noGrp="1"/>
          </p:cNvSpPr>
          <p:nvPr>
            <p:ph type="title"/>
          </p:nvPr>
        </p:nvSpPr>
        <p:spPr>
          <a:xfrm>
            <a:off x="457200" y="-304800"/>
            <a:ext cx="8229600" cy="1600200"/>
          </a:xfrm>
        </p:spPr>
        <p:txBody>
          <a:bodyPr/>
          <a:lstStyle/>
          <a:p>
            <a:pPr algn="ctr"/>
            <a:r>
              <a:rPr lang="en-US" dirty="0" smtClean="0">
                <a:latin typeface="+mj-lt"/>
              </a:rPr>
              <a:t>The Team</a:t>
            </a:r>
            <a:endParaRPr lang="en-US" dirty="0">
              <a:latin typeface="+mj-lt"/>
            </a:endParaRPr>
          </a:p>
        </p:txBody>
      </p:sp>
      <p:pic>
        <p:nvPicPr>
          <p:cNvPr id="10" name="Picture 9" descr="mgobluep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2283023"/>
            <a:ext cx="1333500" cy="1877961"/>
          </a:xfrm>
          <a:prstGeom prst="rect">
            <a:avLst/>
          </a:prstGeom>
        </p:spPr>
      </p:pic>
      <p:pic>
        <p:nvPicPr>
          <p:cNvPr id="11" name="Picture 10" descr="robby.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635" y="2255984"/>
            <a:ext cx="1295400" cy="1877960"/>
          </a:xfrm>
          <a:prstGeom prst="rect">
            <a:avLst/>
          </a:prstGeom>
        </p:spPr>
      </p:pic>
      <p:sp>
        <p:nvSpPr>
          <p:cNvPr id="22" name="TextBox 21"/>
          <p:cNvSpPr txBox="1"/>
          <p:nvPr/>
        </p:nvSpPr>
        <p:spPr>
          <a:xfrm>
            <a:off x="754787" y="4401432"/>
            <a:ext cx="1343562" cy="369332"/>
          </a:xfrm>
          <a:prstGeom prst="rect">
            <a:avLst/>
          </a:prstGeom>
          <a:noFill/>
        </p:spPr>
        <p:txBody>
          <a:bodyPr wrap="none" rtlCol="0">
            <a:spAutoFit/>
          </a:bodyPr>
          <a:lstStyle/>
          <a:p>
            <a:pPr algn="ctr"/>
            <a:r>
              <a:rPr lang="en-US" b="1" dirty="0" smtClean="0"/>
              <a:t>Jake Hash</a:t>
            </a:r>
            <a:endParaRPr lang="en-US" b="1" dirty="0"/>
          </a:p>
        </p:txBody>
      </p:sp>
      <p:sp>
        <p:nvSpPr>
          <p:cNvPr id="23" name="TextBox 22"/>
          <p:cNvSpPr txBox="1"/>
          <p:nvPr/>
        </p:nvSpPr>
        <p:spPr>
          <a:xfrm>
            <a:off x="2493738" y="4413100"/>
            <a:ext cx="2146742" cy="369332"/>
          </a:xfrm>
          <a:prstGeom prst="rect">
            <a:avLst/>
          </a:prstGeom>
          <a:noFill/>
        </p:spPr>
        <p:txBody>
          <a:bodyPr wrap="none" rtlCol="0">
            <a:spAutoFit/>
          </a:bodyPr>
          <a:lstStyle/>
          <a:p>
            <a:pPr algn="ctr"/>
            <a:r>
              <a:rPr lang="en-US" b="1" dirty="0" smtClean="0"/>
              <a:t>Robby Greenfield</a:t>
            </a:r>
            <a:endParaRPr lang="en-US" b="1" dirty="0"/>
          </a:p>
        </p:txBody>
      </p:sp>
      <p:sp>
        <p:nvSpPr>
          <p:cNvPr id="24" name="TextBox 23"/>
          <p:cNvSpPr txBox="1"/>
          <p:nvPr/>
        </p:nvSpPr>
        <p:spPr>
          <a:xfrm>
            <a:off x="4863044" y="4413100"/>
            <a:ext cx="1611138" cy="369332"/>
          </a:xfrm>
          <a:prstGeom prst="rect">
            <a:avLst/>
          </a:prstGeom>
          <a:noFill/>
        </p:spPr>
        <p:txBody>
          <a:bodyPr wrap="none" rtlCol="0">
            <a:spAutoFit/>
          </a:bodyPr>
          <a:lstStyle/>
          <a:p>
            <a:pPr algn="ctr"/>
            <a:r>
              <a:rPr lang="en-US" b="1" dirty="0" smtClean="0"/>
              <a:t>Chloe Prince</a:t>
            </a:r>
            <a:endParaRPr lang="en-US" b="1" dirty="0"/>
          </a:p>
        </p:txBody>
      </p:sp>
      <p:sp>
        <p:nvSpPr>
          <p:cNvPr id="25" name="TextBox 24"/>
          <p:cNvSpPr txBox="1"/>
          <p:nvPr/>
        </p:nvSpPr>
        <p:spPr>
          <a:xfrm>
            <a:off x="7041596" y="4413100"/>
            <a:ext cx="1320343" cy="369332"/>
          </a:xfrm>
          <a:prstGeom prst="rect">
            <a:avLst/>
          </a:prstGeom>
          <a:noFill/>
        </p:spPr>
        <p:txBody>
          <a:bodyPr wrap="none" rtlCol="0">
            <a:spAutoFit/>
          </a:bodyPr>
          <a:lstStyle/>
          <a:p>
            <a:pPr algn="ctr"/>
            <a:r>
              <a:rPr lang="en-US" b="1" dirty="0" smtClean="0"/>
              <a:t>Josh </a:t>
            </a:r>
            <a:r>
              <a:rPr lang="en-US" b="1" dirty="0" err="1" smtClean="0"/>
              <a:t>Upfal</a:t>
            </a:r>
            <a:endParaRPr lang="en-US" b="1" dirty="0"/>
          </a:p>
        </p:txBody>
      </p:sp>
      <p:pic>
        <p:nvPicPr>
          <p:cNvPr id="26" name="Picture 25" descr="Screen Shot 2013-04-17 at 9.45.33 PM.png"/>
          <p:cNvPicPr>
            <a:picLocks noChangeAspect="1"/>
          </p:cNvPicPr>
          <p:nvPr/>
        </p:nvPicPr>
        <p:blipFill rotWithShape="1">
          <a:blip r:embed="rId6"/>
          <a:srcRect t="7229"/>
          <a:stretch/>
        </p:blipFill>
        <p:spPr>
          <a:xfrm>
            <a:off x="7010400" y="2283023"/>
            <a:ext cx="1387068" cy="1852204"/>
          </a:xfrm>
          <a:prstGeom prst="rect">
            <a:avLst/>
          </a:prstGeom>
        </p:spPr>
      </p:pic>
      <p:sp>
        <p:nvSpPr>
          <p:cNvPr id="16" name="TextBox 15"/>
          <p:cNvSpPr txBox="1"/>
          <p:nvPr/>
        </p:nvSpPr>
        <p:spPr>
          <a:xfrm>
            <a:off x="552239" y="4642246"/>
            <a:ext cx="1809961" cy="307777"/>
          </a:xfrm>
          <a:prstGeom prst="rect">
            <a:avLst/>
          </a:prstGeom>
          <a:noFill/>
        </p:spPr>
        <p:txBody>
          <a:bodyPr wrap="none" rtlCol="0">
            <a:spAutoFit/>
          </a:bodyPr>
          <a:lstStyle/>
          <a:p>
            <a:pPr algn="ctr"/>
            <a:r>
              <a:rPr lang="en-US" sz="1400" dirty="0" smtClean="0"/>
              <a:t>App Development</a:t>
            </a:r>
            <a:endParaRPr lang="en-US" sz="1400" dirty="0"/>
          </a:p>
        </p:txBody>
      </p:sp>
      <p:sp>
        <p:nvSpPr>
          <p:cNvPr id="17" name="TextBox 16"/>
          <p:cNvSpPr txBox="1"/>
          <p:nvPr/>
        </p:nvSpPr>
        <p:spPr>
          <a:xfrm>
            <a:off x="4939149" y="4645223"/>
            <a:ext cx="1537851" cy="307777"/>
          </a:xfrm>
          <a:prstGeom prst="rect">
            <a:avLst/>
          </a:prstGeom>
          <a:noFill/>
        </p:spPr>
        <p:txBody>
          <a:bodyPr wrap="none" rtlCol="0">
            <a:spAutoFit/>
          </a:bodyPr>
          <a:lstStyle/>
          <a:p>
            <a:pPr algn="ctr"/>
            <a:r>
              <a:rPr lang="en-US" sz="1400" dirty="0" smtClean="0"/>
              <a:t>Graphic Design</a:t>
            </a:r>
            <a:endParaRPr lang="en-US" sz="1400" dirty="0"/>
          </a:p>
        </p:txBody>
      </p:sp>
      <p:sp>
        <p:nvSpPr>
          <p:cNvPr id="18" name="TextBox 17"/>
          <p:cNvSpPr txBox="1"/>
          <p:nvPr/>
        </p:nvSpPr>
        <p:spPr>
          <a:xfrm>
            <a:off x="2590800" y="4642246"/>
            <a:ext cx="1894206" cy="307777"/>
          </a:xfrm>
          <a:prstGeom prst="rect">
            <a:avLst/>
          </a:prstGeom>
          <a:noFill/>
        </p:spPr>
        <p:txBody>
          <a:bodyPr wrap="none" rtlCol="0">
            <a:spAutoFit/>
          </a:bodyPr>
          <a:lstStyle/>
          <a:p>
            <a:pPr algn="ctr"/>
            <a:r>
              <a:rPr lang="en-US" sz="1400" dirty="0" smtClean="0"/>
              <a:t>Web Development</a:t>
            </a:r>
            <a:endParaRPr lang="en-US" sz="1400" dirty="0"/>
          </a:p>
        </p:txBody>
      </p:sp>
      <p:sp>
        <p:nvSpPr>
          <p:cNvPr id="20" name="TextBox 19"/>
          <p:cNvSpPr txBox="1"/>
          <p:nvPr/>
        </p:nvSpPr>
        <p:spPr>
          <a:xfrm>
            <a:off x="7001287" y="4645223"/>
            <a:ext cx="1397325" cy="307777"/>
          </a:xfrm>
          <a:prstGeom prst="rect">
            <a:avLst/>
          </a:prstGeom>
          <a:noFill/>
        </p:spPr>
        <p:txBody>
          <a:bodyPr wrap="none" rtlCol="0">
            <a:spAutoFit/>
          </a:bodyPr>
          <a:lstStyle/>
          <a:p>
            <a:pPr algn="ctr"/>
            <a:r>
              <a:rPr lang="en-US" sz="1400" dirty="0" smtClean="0"/>
              <a:t>Management</a:t>
            </a:r>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08424" y="1600200"/>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sp>
        <p:nvSpPr>
          <p:cNvPr id="9" name="TextBox 8"/>
          <p:cNvSpPr txBox="1"/>
          <p:nvPr/>
        </p:nvSpPr>
        <p:spPr>
          <a:xfrm>
            <a:off x="2209800" y="1600200"/>
            <a:ext cx="1810261"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2</a:t>
            </a:r>
            <a:endParaRPr lang="en-US" sz="19900" dirty="0">
              <a:solidFill>
                <a:srgbClr val="6A1BB4"/>
              </a:solidFill>
              <a:latin typeface="Poiret One"/>
              <a:cs typeface="Poiret One"/>
            </a:endParaRPr>
          </a:p>
        </p:txBody>
      </p:sp>
      <p:sp>
        <p:nvSpPr>
          <p:cNvPr id="10" name="TextBox 9"/>
          <p:cNvSpPr txBox="1"/>
          <p:nvPr/>
        </p:nvSpPr>
        <p:spPr>
          <a:xfrm>
            <a:off x="4484445" y="1600200"/>
            <a:ext cx="1687755"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3</a:t>
            </a:r>
            <a:endParaRPr lang="en-US" sz="19900" dirty="0">
              <a:solidFill>
                <a:srgbClr val="6A1BB4"/>
              </a:solidFill>
              <a:latin typeface="Poiret One"/>
              <a:cs typeface="Poiret One"/>
            </a:endParaRPr>
          </a:p>
        </p:txBody>
      </p:sp>
      <p:sp>
        <p:nvSpPr>
          <p:cNvPr id="11" name="TextBox 10"/>
          <p:cNvSpPr txBox="1"/>
          <p:nvPr/>
        </p:nvSpPr>
        <p:spPr>
          <a:xfrm>
            <a:off x="6642088" y="1595718"/>
            <a:ext cx="1435112"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4</a:t>
            </a:r>
            <a:endParaRPr lang="en-US" sz="19900" dirty="0">
              <a:solidFill>
                <a:srgbClr val="6A1BB4"/>
              </a:solidFill>
              <a:latin typeface="Poiret One"/>
              <a:cs typeface="Poiret One"/>
            </a:endParaRPr>
          </a:p>
        </p:txBody>
      </p:sp>
      <p:sp>
        <p:nvSpPr>
          <p:cNvPr id="12" name="TextBox 11"/>
          <p:cNvSpPr txBox="1"/>
          <p:nvPr/>
        </p:nvSpPr>
        <p:spPr>
          <a:xfrm>
            <a:off x="908424" y="4494777"/>
            <a:ext cx="895623" cy="523220"/>
          </a:xfrm>
          <a:prstGeom prst="rect">
            <a:avLst/>
          </a:prstGeom>
          <a:noFill/>
        </p:spPr>
        <p:txBody>
          <a:bodyPr wrap="none" rtlCol="0">
            <a:spAutoFit/>
          </a:bodyPr>
          <a:lstStyle/>
          <a:p>
            <a:r>
              <a:rPr lang="en-US" sz="2800" b="1" dirty="0" smtClean="0">
                <a:solidFill>
                  <a:schemeClr val="accent4">
                    <a:lumMod val="75000"/>
                  </a:schemeClr>
                </a:solidFill>
              </a:rPr>
              <a:t>Find</a:t>
            </a:r>
            <a:endParaRPr lang="en-US" sz="2800" b="1" dirty="0">
              <a:solidFill>
                <a:schemeClr val="accent4">
                  <a:lumMod val="75000"/>
                </a:schemeClr>
              </a:solidFill>
            </a:endParaRPr>
          </a:p>
        </p:txBody>
      </p:sp>
      <p:sp>
        <p:nvSpPr>
          <p:cNvPr id="13" name="TextBox 12"/>
          <p:cNvSpPr txBox="1"/>
          <p:nvPr/>
        </p:nvSpPr>
        <p:spPr>
          <a:xfrm>
            <a:off x="4724400" y="4493300"/>
            <a:ext cx="1297826" cy="523220"/>
          </a:xfrm>
          <a:prstGeom prst="rect">
            <a:avLst/>
          </a:prstGeom>
          <a:noFill/>
        </p:spPr>
        <p:txBody>
          <a:bodyPr wrap="none" rtlCol="0">
            <a:spAutoFit/>
          </a:bodyPr>
          <a:lstStyle/>
          <a:p>
            <a:r>
              <a:rPr lang="en-US" sz="2800" b="1" dirty="0" smtClean="0">
                <a:solidFill>
                  <a:schemeClr val="accent4">
                    <a:lumMod val="75000"/>
                  </a:schemeClr>
                </a:solidFill>
              </a:rPr>
              <a:t>Match</a:t>
            </a:r>
            <a:endParaRPr lang="en-US" sz="2800" b="1" dirty="0">
              <a:solidFill>
                <a:schemeClr val="accent4">
                  <a:lumMod val="75000"/>
                </a:schemeClr>
              </a:solidFill>
            </a:endParaRPr>
          </a:p>
        </p:txBody>
      </p:sp>
      <p:sp>
        <p:nvSpPr>
          <p:cNvPr id="14" name="TextBox 13"/>
          <p:cNvSpPr txBox="1"/>
          <p:nvPr/>
        </p:nvSpPr>
        <p:spPr>
          <a:xfrm>
            <a:off x="2667000" y="4494777"/>
            <a:ext cx="1168609" cy="523220"/>
          </a:xfrm>
          <a:prstGeom prst="rect">
            <a:avLst/>
          </a:prstGeom>
          <a:noFill/>
        </p:spPr>
        <p:txBody>
          <a:bodyPr wrap="none" rtlCol="0">
            <a:spAutoFit/>
          </a:bodyPr>
          <a:lstStyle/>
          <a:p>
            <a:r>
              <a:rPr lang="en-US" sz="2800" b="1" dirty="0" smtClean="0">
                <a:solidFill>
                  <a:schemeClr val="accent4">
                    <a:lumMod val="75000"/>
                  </a:schemeClr>
                </a:solidFill>
              </a:rPr>
              <a:t>Share</a:t>
            </a:r>
            <a:endParaRPr lang="en-US" sz="2800" b="1" dirty="0">
              <a:solidFill>
                <a:schemeClr val="accent4">
                  <a:lumMod val="75000"/>
                </a:schemeClr>
              </a:solidFill>
            </a:endParaRPr>
          </a:p>
        </p:txBody>
      </p:sp>
      <p:sp>
        <p:nvSpPr>
          <p:cNvPr id="16" name="TextBox 15"/>
          <p:cNvSpPr txBox="1"/>
          <p:nvPr/>
        </p:nvSpPr>
        <p:spPr>
          <a:xfrm>
            <a:off x="6642088" y="4494777"/>
            <a:ext cx="1656899" cy="523220"/>
          </a:xfrm>
          <a:prstGeom prst="rect">
            <a:avLst/>
          </a:prstGeom>
          <a:noFill/>
        </p:spPr>
        <p:txBody>
          <a:bodyPr wrap="none" rtlCol="0">
            <a:spAutoFit/>
          </a:bodyPr>
          <a:lstStyle/>
          <a:p>
            <a:r>
              <a:rPr lang="en-US" sz="2800" b="1" dirty="0" smtClean="0">
                <a:solidFill>
                  <a:schemeClr val="accent4">
                    <a:lumMod val="75000"/>
                  </a:schemeClr>
                </a:solidFill>
              </a:rPr>
              <a:t>Validate</a:t>
            </a:r>
            <a:endParaRPr lang="en-US" sz="2800" b="1" dirty="0">
              <a:solidFill>
                <a:schemeClr val="accent4">
                  <a:lumMod val="75000"/>
                </a:schemeClr>
              </a:solidFill>
            </a:endParaRPr>
          </a:p>
        </p:txBody>
      </p:sp>
      <p:sp>
        <p:nvSpPr>
          <p:cNvPr id="15" name="Title 1"/>
          <p:cNvSpPr>
            <a:spLocks noGrp="1"/>
          </p:cNvSpPr>
          <p:nvPr>
            <p:ph type="title"/>
          </p:nvPr>
        </p:nvSpPr>
        <p:spPr>
          <a:xfrm>
            <a:off x="457200" y="-304800"/>
            <a:ext cx="8229600" cy="1600200"/>
          </a:xfrm>
        </p:spPr>
        <p:txBody>
          <a:bodyPr/>
          <a:lstStyle/>
          <a:p>
            <a:pPr algn="ctr"/>
            <a:r>
              <a:rPr lang="en-US" dirty="0" smtClean="0">
                <a:latin typeface="+mj-lt"/>
              </a:rPr>
              <a:t>The </a:t>
            </a:r>
            <a:r>
              <a:rPr lang="en-US" dirty="0" smtClean="0">
                <a:latin typeface="+mj-lt"/>
              </a:rPr>
              <a:t>Application</a:t>
            </a:r>
            <a:endParaRPr lang="en-US" dirty="0">
              <a:latin typeface="+mj-lt"/>
            </a:endParaRPr>
          </a:p>
        </p:txBody>
      </p:sp>
    </p:spTree>
    <p:extLst>
      <p:ext uri="{BB962C8B-B14F-4D97-AF65-F5344CB8AC3E}">
        <p14:creationId xmlns:p14="http://schemas.microsoft.com/office/powerpoint/2010/main" val="35180258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4-17 at 9.58.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
            <a:ext cx="4114800" cy="6134100"/>
          </a:xfrm>
          <a:prstGeom prst="rect">
            <a:avLst/>
          </a:prstGeom>
        </p:spPr>
      </p:pic>
    </p:spTree>
    <p:extLst>
      <p:ext uri="{BB962C8B-B14F-4D97-AF65-F5344CB8AC3E}">
        <p14:creationId xmlns:p14="http://schemas.microsoft.com/office/powerpoint/2010/main" val="18288634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49225"/>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cxnSp>
        <p:nvCxnSpPr>
          <p:cNvPr id="5" name="Straight Connector 4"/>
          <p:cNvCxnSpPr/>
          <p:nvPr/>
        </p:nvCxnSpPr>
        <p:spPr>
          <a:xfrm>
            <a:off x="96012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6081" y="2819400"/>
            <a:ext cx="1200319" cy="707886"/>
          </a:xfrm>
          <a:prstGeom prst="rect">
            <a:avLst/>
          </a:prstGeom>
          <a:noFill/>
        </p:spPr>
        <p:txBody>
          <a:bodyPr wrap="none" rtlCol="0">
            <a:spAutoFit/>
          </a:bodyPr>
          <a:lstStyle/>
          <a:p>
            <a:r>
              <a:rPr lang="en-US" sz="4000" dirty="0" smtClean="0">
                <a:solidFill>
                  <a:schemeClr val="accent4">
                    <a:lumMod val="75000"/>
                  </a:schemeClr>
                </a:solidFill>
              </a:rPr>
              <a:t>Find</a:t>
            </a:r>
            <a:endParaRPr lang="en-US" sz="4000" dirty="0">
              <a:solidFill>
                <a:schemeClr val="accent4">
                  <a:lumMod val="75000"/>
                </a:schemeClr>
              </a:solidFill>
            </a:endParaRPr>
          </a:p>
        </p:txBody>
      </p:sp>
      <p:pic>
        <p:nvPicPr>
          <p:cNvPr id="12" name="Picture 11" descr="Screen Shot 2013-04-17 at 9.58.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93700"/>
            <a:ext cx="4102100" cy="6159500"/>
          </a:xfrm>
          <a:prstGeom prst="rect">
            <a:avLst/>
          </a:prstGeom>
        </p:spPr>
      </p:pic>
    </p:spTree>
    <p:extLst>
      <p:ext uri="{BB962C8B-B14F-4D97-AF65-F5344CB8AC3E}">
        <p14:creationId xmlns:p14="http://schemas.microsoft.com/office/powerpoint/2010/main" val="29845348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52400"/>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cxnSp>
        <p:nvCxnSpPr>
          <p:cNvPr id="5" name="Straight Connector 4"/>
          <p:cNvCxnSpPr/>
          <p:nvPr/>
        </p:nvCxnSpPr>
        <p:spPr>
          <a:xfrm>
            <a:off x="96012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6081" y="2819400"/>
            <a:ext cx="1200319" cy="707886"/>
          </a:xfrm>
          <a:prstGeom prst="rect">
            <a:avLst/>
          </a:prstGeom>
          <a:noFill/>
        </p:spPr>
        <p:txBody>
          <a:bodyPr wrap="none" rtlCol="0">
            <a:spAutoFit/>
          </a:bodyPr>
          <a:lstStyle/>
          <a:p>
            <a:r>
              <a:rPr lang="en-US" sz="4000" dirty="0" smtClean="0">
                <a:solidFill>
                  <a:schemeClr val="accent4">
                    <a:lumMod val="75000"/>
                  </a:schemeClr>
                </a:solidFill>
              </a:rPr>
              <a:t>Find</a:t>
            </a:r>
            <a:endParaRPr lang="en-US" sz="4000" dirty="0">
              <a:solidFill>
                <a:schemeClr val="accent4">
                  <a:lumMod val="75000"/>
                </a:schemeClr>
              </a:solidFill>
            </a:endParaRPr>
          </a:p>
        </p:txBody>
      </p:sp>
      <p:pic>
        <p:nvPicPr>
          <p:cNvPr id="6" name="Picture 5" descr="Screen Shot 2013-04-17 at 9.59.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0" y="355600"/>
            <a:ext cx="4152900" cy="6197600"/>
          </a:xfrm>
          <a:prstGeom prst="rect">
            <a:avLst/>
          </a:prstGeom>
        </p:spPr>
      </p:pic>
    </p:spTree>
    <p:extLst>
      <p:ext uri="{BB962C8B-B14F-4D97-AF65-F5344CB8AC3E}">
        <p14:creationId xmlns:p14="http://schemas.microsoft.com/office/powerpoint/2010/main" val="120640855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1">
      <a:dk1>
        <a:sysClr val="windowText" lastClr="000000"/>
      </a:dk1>
      <a:lt1>
        <a:sysClr val="window" lastClr="FFFFFF"/>
      </a:lt1>
      <a:dk2>
        <a:srgbClr val="465466"/>
      </a:dk2>
      <a:lt2>
        <a:srgbClr val="BBD7F8"/>
      </a:lt2>
      <a:accent1>
        <a:srgbClr val="2EC0C8"/>
      </a:accent1>
      <a:accent2>
        <a:srgbClr val="1E98A2"/>
      </a:accent2>
      <a:accent3>
        <a:srgbClr val="2397E2"/>
      </a:accent3>
      <a:accent4>
        <a:srgbClr val="35ACA2"/>
      </a:accent4>
      <a:accent5>
        <a:srgbClr val="5430BB"/>
      </a:accent5>
      <a:accent6>
        <a:srgbClr val="8D34E0"/>
      </a:accent6>
      <a:hlink>
        <a:srgbClr val="00B0F0"/>
      </a:hlink>
      <a:folHlink>
        <a:srgbClr val="0070C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9760</TotalTime>
  <Words>512</Words>
  <Application>Microsoft Macintosh PowerPoint</Application>
  <PresentationFormat>On-screen Show (4:3)</PresentationFormat>
  <Paragraphs>122</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Executive</vt:lpstr>
      <vt:lpstr>PowerPoint Presentation</vt:lpstr>
      <vt:lpstr>PowerPoint Presentation</vt:lpstr>
      <vt:lpstr>PowerPoint Presentation</vt:lpstr>
      <vt:lpstr>PowerPoint Presentation</vt:lpstr>
      <vt:lpstr>The Team</vt:lpstr>
      <vt:lpstr>The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Mission</vt:lpstr>
      <vt:lpstr>PowerPoint Presentation</vt:lpstr>
      <vt:lpstr>PowerPoint Presentation</vt:lpstr>
      <vt:lpstr>Sustainability</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Joshua Upfal</dc:creator>
  <cp:lastModifiedBy>Chloe</cp:lastModifiedBy>
  <cp:revision>311</cp:revision>
  <dcterms:created xsi:type="dcterms:W3CDTF">2013-04-18T03:12:23Z</dcterms:created>
  <dcterms:modified xsi:type="dcterms:W3CDTF">2013-04-18T14:07:54Z</dcterms:modified>
</cp:coreProperties>
</file>