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9" r:id="rId12"/>
    <p:sldId id="271" r:id="rId13"/>
    <p:sldId id="270" r:id="rId14"/>
    <p:sldId id="272" r:id="rId15"/>
    <p:sldId id="274"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D7953-9EBE-41FF-B34B-89FD4DE7EADE}" v="54" dt="2023-06-08T09:25:21.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BDE5-6EE6-6FEB-1B9C-5D587873B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7D8F3D-FB3C-A261-A59A-561CBF534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3281E8-1B8D-22C8-4625-B97EDFD98606}"/>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9E39B727-5001-5CE7-3639-544EC66CF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D61FE-C89B-8C29-A6E4-5F5CEA817F95}"/>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3196373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55C0-07B6-6D51-EE11-9E66D156A1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BBEB77-9AEC-F2EF-42C7-5F88A28BE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72459-B4AA-CEF5-82D0-6C674D9C92F4}"/>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0B6F926E-EEF8-ACDC-3C16-B11CDB19E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ABC8C-0753-B543-7005-8D67B6913E13}"/>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63455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CD91AE-15CB-A62E-70BD-E92F2539C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01C840-F28F-CA9D-3CFB-696B4CC1E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FCDBA1-E5E8-D60E-9428-6B9B5F53AA20}"/>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D9D607CC-A216-0713-C2B6-1F3A24647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B9C60-B7F2-CE43-8BA8-52DACFC774CE}"/>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363179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E5E6-8BC8-406C-5DDC-88CAFB886C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B65A4-E072-3CE0-0F76-BF8EE0FE1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2B4CAD-96A0-E154-67B4-426C1744CE68}"/>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46358F23-2FF0-056C-088E-0A6E1D270F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199F2-359C-1654-6F17-229C1FA61641}"/>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44712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D492-1DC6-A6F5-47FF-26C42F245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2D7B26-29F9-96E7-F689-82CA9693E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D4F30-D995-23AD-86B2-E8CC8DBFCE2B}"/>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9564866A-8714-8408-EAB7-2E69F22F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1CB14-876E-9B4D-1D09-B85B6304BFBC}"/>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143908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3915-4447-536E-89CE-0CA203DF9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3271F-9CB9-5FD7-F621-3265ACCC4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38135A-D0AB-A237-029F-6F26DB621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6DA5B-7A7C-2C42-31A4-3E8FADEE6191}"/>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6" name="Footer Placeholder 5">
            <a:extLst>
              <a:ext uri="{FF2B5EF4-FFF2-40B4-BE49-F238E27FC236}">
                <a16:creationId xmlns:a16="http://schemas.microsoft.com/office/drawing/2014/main" id="{1B968CA6-2668-EC2C-AD90-57E04F79FD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F1606-0D4B-B8CE-9121-6F469EA743BF}"/>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93033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1EE4-339D-D2F1-B92C-359E4353DC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D00D67-4F30-377B-6EFF-3B2C85DE8B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22A4C-96C2-94E2-4967-A42A6E368C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CE0392-4921-72B2-3880-1DE0126F89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22F14F-791D-108A-95A1-1CCDEEFB7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132D16-DA73-4E63-B001-CB91EFFF87B0}"/>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8" name="Footer Placeholder 7">
            <a:extLst>
              <a:ext uri="{FF2B5EF4-FFF2-40B4-BE49-F238E27FC236}">
                <a16:creationId xmlns:a16="http://schemas.microsoft.com/office/drawing/2014/main" id="{1E703B2B-2245-F868-0850-5CCCFE222E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E8E02A-C6E9-C401-61B1-D271A99FC8B4}"/>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310770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9B75-0E9D-781A-DE05-9657E9D1A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22081A-B877-3592-8226-9D979CD2084C}"/>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4" name="Footer Placeholder 3">
            <a:extLst>
              <a:ext uri="{FF2B5EF4-FFF2-40B4-BE49-F238E27FC236}">
                <a16:creationId xmlns:a16="http://schemas.microsoft.com/office/drawing/2014/main" id="{4B7D9410-B311-B702-C99F-4900AF0934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F2B637-D4F3-0728-AA25-D1EA3EBD6379}"/>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224476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4104C-A482-CD42-0D33-B88C47B908ED}"/>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3" name="Footer Placeholder 2">
            <a:extLst>
              <a:ext uri="{FF2B5EF4-FFF2-40B4-BE49-F238E27FC236}">
                <a16:creationId xmlns:a16="http://schemas.microsoft.com/office/drawing/2014/main" id="{ADDFA509-28B5-32F3-023B-0F50886F4B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FBA63-E214-DB5A-AAA8-498781DFDC69}"/>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367471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DF78-36F9-15EA-D88B-ECBCB96A3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418C94-79C8-08A7-1BD6-A952C51BE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15DC8D-4A82-4B39-8BBF-9FB93DC82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6FA84-D1C8-91F2-D387-CC96A452EACB}"/>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6" name="Footer Placeholder 5">
            <a:extLst>
              <a:ext uri="{FF2B5EF4-FFF2-40B4-BE49-F238E27FC236}">
                <a16:creationId xmlns:a16="http://schemas.microsoft.com/office/drawing/2014/main" id="{C36E3A9C-DD94-9F62-C5BA-978638FF6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2F741-F1B3-D42F-15EF-401C775DBEB3}"/>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74296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CB85-1C9F-7AE3-A8BC-86BCD44B8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5E0219-C736-2177-30A9-DDB1A3607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861696-230F-34B1-A294-67E0FA504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88DB3-20F8-75C2-B2B4-BF5303A96EBF}"/>
              </a:ext>
            </a:extLst>
          </p:cNvPr>
          <p:cNvSpPr>
            <a:spLocks noGrp="1"/>
          </p:cNvSpPr>
          <p:nvPr>
            <p:ph type="dt" sz="half" idx="10"/>
          </p:nvPr>
        </p:nvSpPr>
        <p:spPr/>
        <p:txBody>
          <a:bodyPr/>
          <a:lstStyle/>
          <a:p>
            <a:fld id="{A7E38279-1159-4242-AAE9-A155DE95C5E1}" type="datetimeFigureOut">
              <a:rPr lang="en-IN" smtClean="0"/>
              <a:t>26-06-2024</a:t>
            </a:fld>
            <a:endParaRPr lang="en-IN"/>
          </a:p>
        </p:txBody>
      </p:sp>
      <p:sp>
        <p:nvSpPr>
          <p:cNvPr id="6" name="Footer Placeholder 5">
            <a:extLst>
              <a:ext uri="{FF2B5EF4-FFF2-40B4-BE49-F238E27FC236}">
                <a16:creationId xmlns:a16="http://schemas.microsoft.com/office/drawing/2014/main" id="{C3DD6142-96B4-EBD7-1E5B-C2BB8C2840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52F48B-7E60-EC66-7E35-79390688A0F9}"/>
              </a:ext>
            </a:extLst>
          </p:cNvPr>
          <p:cNvSpPr>
            <a:spLocks noGrp="1"/>
          </p:cNvSpPr>
          <p:nvPr>
            <p:ph type="sldNum" sz="quarter" idx="12"/>
          </p:nvPr>
        </p:nvSpPr>
        <p:spPr/>
        <p:txBody>
          <a:bodyPr/>
          <a:lstStyle/>
          <a:p>
            <a:fld id="{DE9ABE52-444D-4814-A7CD-EC3FD4BC5AF4}" type="slidenum">
              <a:rPr lang="en-IN" smtClean="0"/>
              <a:t>‹#›</a:t>
            </a:fld>
            <a:endParaRPr lang="en-IN"/>
          </a:p>
        </p:txBody>
      </p:sp>
    </p:spTree>
    <p:extLst>
      <p:ext uri="{BB962C8B-B14F-4D97-AF65-F5344CB8AC3E}">
        <p14:creationId xmlns:p14="http://schemas.microsoft.com/office/powerpoint/2010/main" val="407074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9D39F-C38F-AB00-4480-40AE196A4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0F8528-290C-5EB3-8302-F34F0BC74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C920D-2471-7148-F2D9-DC67015F8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38279-1159-4242-AAE9-A155DE95C5E1}" type="datetimeFigureOut">
              <a:rPr lang="en-IN" smtClean="0"/>
              <a:t>26-06-2024</a:t>
            </a:fld>
            <a:endParaRPr lang="en-IN"/>
          </a:p>
        </p:txBody>
      </p:sp>
      <p:sp>
        <p:nvSpPr>
          <p:cNvPr id="5" name="Footer Placeholder 4">
            <a:extLst>
              <a:ext uri="{FF2B5EF4-FFF2-40B4-BE49-F238E27FC236}">
                <a16:creationId xmlns:a16="http://schemas.microsoft.com/office/drawing/2014/main" id="{51CCF989-7C81-59E5-8A42-0E84B9B86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79677E-679B-A8B2-A334-E3FA731235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ABE52-444D-4814-A7CD-EC3FD4BC5AF4}" type="slidenum">
              <a:rPr lang="en-IN" smtClean="0"/>
              <a:t>‹#›</a:t>
            </a:fld>
            <a:endParaRPr lang="en-IN"/>
          </a:p>
        </p:txBody>
      </p:sp>
    </p:spTree>
    <p:extLst>
      <p:ext uri="{BB962C8B-B14F-4D97-AF65-F5344CB8AC3E}">
        <p14:creationId xmlns:p14="http://schemas.microsoft.com/office/powerpoint/2010/main" val="3230461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figure/The-honeycomb-lattice-of-graphene-The-unit-cell-defined-by-vectors-a-1-and-a-2_fig1_51795787"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itmesra-my.sharepoint.com/personal/btech10284_21_bitmesra_ac_in/Documents/graphene%20quantumatk.pptx?web=1"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figure/Stone-Wales-defect-Stone-Wales-defect_fig10_320037989"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B1B484-5647-B8C5-9241-2D70507B3A3C}"/>
              </a:ext>
            </a:extLst>
          </p:cNvPr>
          <p:cNvSpPr txBox="1"/>
          <p:nvPr/>
        </p:nvSpPr>
        <p:spPr>
          <a:xfrm>
            <a:off x="329609" y="584791"/>
            <a:ext cx="11557591" cy="646331"/>
          </a:xfrm>
          <a:prstGeom prst="rect">
            <a:avLst/>
          </a:prstGeom>
          <a:noFill/>
        </p:spPr>
        <p:txBody>
          <a:bodyPr wrap="square" rtlCol="0">
            <a:spAutoFit/>
          </a:bodyPr>
          <a:lstStyle/>
          <a:p>
            <a:endParaRPr lang="en-IN" dirty="0"/>
          </a:p>
          <a:p>
            <a:endParaRPr lang="en-IN" dirty="0"/>
          </a:p>
        </p:txBody>
      </p:sp>
      <p:pic>
        <p:nvPicPr>
          <p:cNvPr id="5" name="Picture 4">
            <a:extLst>
              <a:ext uri="{FF2B5EF4-FFF2-40B4-BE49-F238E27FC236}">
                <a16:creationId xmlns:a16="http://schemas.microsoft.com/office/drawing/2014/main" id="{1C7DA95F-F2AB-0B14-119F-3F224BB53A00}"/>
              </a:ext>
            </a:extLst>
          </p:cNvPr>
          <p:cNvPicPr>
            <a:picLocks noChangeAspect="1"/>
          </p:cNvPicPr>
          <p:nvPr/>
        </p:nvPicPr>
        <p:blipFill>
          <a:blip r:embed="rId2"/>
          <a:stretch>
            <a:fillRect/>
          </a:stretch>
        </p:blipFill>
        <p:spPr>
          <a:xfrm>
            <a:off x="1911807" y="584791"/>
            <a:ext cx="8928213" cy="5380074"/>
          </a:xfrm>
          <a:prstGeom prst="rect">
            <a:avLst/>
          </a:prstGeom>
        </p:spPr>
      </p:pic>
    </p:spTree>
    <p:extLst>
      <p:ext uri="{BB962C8B-B14F-4D97-AF65-F5344CB8AC3E}">
        <p14:creationId xmlns:p14="http://schemas.microsoft.com/office/powerpoint/2010/main" val="335997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B5C1-5BEA-3CF4-A092-36BDBE2DCE88}"/>
              </a:ext>
            </a:extLst>
          </p:cNvPr>
          <p:cNvSpPr>
            <a:spLocks noGrp="1"/>
          </p:cNvSpPr>
          <p:nvPr>
            <p:ph type="title"/>
          </p:nvPr>
        </p:nvSpPr>
        <p:spPr>
          <a:xfrm>
            <a:off x="1222744" y="5681404"/>
            <a:ext cx="10620153" cy="1325563"/>
          </a:xfrm>
        </p:spPr>
        <p:txBody>
          <a:bodyPr/>
          <a:lstStyle/>
          <a:p>
            <a:r>
              <a:rPr lang="en-IN" sz="2400" dirty="0"/>
              <a:t>Due to d orbital which is not very significant.</a:t>
            </a:r>
            <a:endParaRPr lang="en-IN" dirty="0"/>
          </a:p>
        </p:txBody>
      </p:sp>
      <p:pic>
        <p:nvPicPr>
          <p:cNvPr id="4" name="Content Placeholder 3" descr="A screenshot of a computer screen&#10;&#10;Description automatically generated with low confidence">
            <a:extLst>
              <a:ext uri="{FF2B5EF4-FFF2-40B4-BE49-F238E27FC236}">
                <a16:creationId xmlns:a16="http://schemas.microsoft.com/office/drawing/2014/main" id="{DDDECC57-DAD5-C3D5-8CBC-3B370C42B0A4}"/>
              </a:ext>
            </a:extLst>
          </p:cNvPr>
          <p:cNvPicPr>
            <a:picLocks noGrp="1" noChangeAspect="1"/>
          </p:cNvPicPr>
          <p:nvPr>
            <p:ph idx="1"/>
          </p:nvPr>
        </p:nvPicPr>
        <p:blipFill>
          <a:blip r:embed="rId2"/>
          <a:stretch>
            <a:fillRect/>
          </a:stretch>
        </p:blipFill>
        <p:spPr>
          <a:xfrm>
            <a:off x="567748" y="74428"/>
            <a:ext cx="10741750" cy="5837274"/>
          </a:xfrm>
          <a:prstGeom prst="rect">
            <a:avLst/>
          </a:prstGeom>
        </p:spPr>
      </p:pic>
    </p:spTree>
    <p:extLst>
      <p:ext uri="{BB962C8B-B14F-4D97-AF65-F5344CB8AC3E}">
        <p14:creationId xmlns:p14="http://schemas.microsoft.com/office/powerpoint/2010/main" val="357145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D1E24E-98C7-4BD7-5FF6-3A0E688C8941}"/>
              </a:ext>
            </a:extLst>
          </p:cNvPr>
          <p:cNvSpPr txBox="1"/>
          <p:nvPr/>
        </p:nvSpPr>
        <p:spPr>
          <a:xfrm>
            <a:off x="604283" y="4919008"/>
            <a:ext cx="10983433" cy="1938992"/>
          </a:xfrm>
          <a:prstGeom prst="rect">
            <a:avLst/>
          </a:prstGeom>
          <a:noFill/>
        </p:spPr>
        <p:txBody>
          <a:bodyPr wrap="square" rtlCol="0">
            <a:spAutoFit/>
          </a:bodyPr>
          <a:lstStyle/>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 The figure shows the unit cell of graphene.</a:t>
            </a:r>
          </a:p>
          <a:p>
            <a:endParaRPr lang="en-IN" sz="2400" dirty="0"/>
          </a:p>
          <a:p>
            <a:pPr marL="342900" indent="-342900">
              <a:buFont typeface="Wingdings" panose="05000000000000000000" pitchFamily="2" charset="2"/>
              <a:buChar char="Ø"/>
            </a:pPr>
            <a:r>
              <a:rPr lang="en-IN" sz="2400" dirty="0"/>
              <a:t>The unit cell of graphene consists of 2 atoms which repeats itself in all the directions throughout the plane.</a:t>
            </a:r>
          </a:p>
        </p:txBody>
      </p:sp>
      <p:pic>
        <p:nvPicPr>
          <p:cNvPr id="7" name="Content Placeholder 6">
            <a:extLst>
              <a:ext uri="{FF2B5EF4-FFF2-40B4-BE49-F238E27FC236}">
                <a16:creationId xmlns:a16="http://schemas.microsoft.com/office/drawing/2014/main" id="{8D8062EF-0C9D-99C2-328D-0A11D5433172}"/>
              </a:ext>
            </a:extLst>
          </p:cNvPr>
          <p:cNvPicPr>
            <a:picLocks noGrp="1" noChangeAspect="1"/>
          </p:cNvPicPr>
          <p:nvPr>
            <p:ph idx="1"/>
          </p:nvPr>
        </p:nvPicPr>
        <p:blipFill>
          <a:blip r:embed="rId2"/>
          <a:stretch>
            <a:fillRect/>
          </a:stretch>
        </p:blipFill>
        <p:spPr>
          <a:xfrm>
            <a:off x="3005995" y="0"/>
            <a:ext cx="5797237" cy="4351338"/>
          </a:xfrm>
        </p:spPr>
      </p:pic>
      <p:sp>
        <p:nvSpPr>
          <p:cNvPr id="10" name="TextBox 9">
            <a:extLst>
              <a:ext uri="{FF2B5EF4-FFF2-40B4-BE49-F238E27FC236}">
                <a16:creationId xmlns:a16="http://schemas.microsoft.com/office/drawing/2014/main" id="{F458040E-E131-0699-1B20-B9686DA55993}"/>
              </a:ext>
            </a:extLst>
          </p:cNvPr>
          <p:cNvSpPr txBox="1"/>
          <p:nvPr/>
        </p:nvSpPr>
        <p:spPr>
          <a:xfrm>
            <a:off x="2552437" y="4351338"/>
            <a:ext cx="7087124" cy="646331"/>
          </a:xfrm>
          <a:prstGeom prst="rect">
            <a:avLst/>
          </a:prstGeom>
          <a:noFill/>
        </p:spPr>
        <p:txBody>
          <a:bodyPr wrap="square">
            <a:spAutoFit/>
          </a:bodyPr>
          <a:lstStyle/>
          <a:p>
            <a:r>
              <a:rPr lang="en-IN" dirty="0">
                <a:hlinkClick r:id="rId3"/>
              </a:rPr>
              <a:t>https://www.researchgate.net/figure/The-honeycomb-lattice-of-graphene-The-unit-cell-defined-by-vectors-a-1-and-a-2_fig1_51795787</a:t>
            </a:r>
            <a:endParaRPr lang="en-IN" dirty="0"/>
          </a:p>
        </p:txBody>
      </p:sp>
    </p:spTree>
    <p:extLst>
      <p:ext uri="{BB962C8B-B14F-4D97-AF65-F5344CB8AC3E}">
        <p14:creationId xmlns:p14="http://schemas.microsoft.com/office/powerpoint/2010/main" val="16430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D6926C-1E09-2EF8-44DC-8C07F8601171}"/>
              </a:ext>
            </a:extLst>
          </p:cNvPr>
          <p:cNvPicPr>
            <a:picLocks noGrp="1" noChangeAspect="1"/>
          </p:cNvPicPr>
          <p:nvPr>
            <p:ph idx="1"/>
          </p:nvPr>
        </p:nvPicPr>
        <p:blipFill>
          <a:blip r:embed="rId2"/>
          <a:stretch>
            <a:fillRect/>
          </a:stretch>
        </p:blipFill>
        <p:spPr>
          <a:xfrm>
            <a:off x="992564" y="58479"/>
            <a:ext cx="10376660" cy="6741042"/>
          </a:xfrm>
        </p:spPr>
      </p:pic>
    </p:spTree>
    <p:extLst>
      <p:ext uri="{BB962C8B-B14F-4D97-AF65-F5344CB8AC3E}">
        <p14:creationId xmlns:p14="http://schemas.microsoft.com/office/powerpoint/2010/main" val="71306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1A6E-D504-7B37-C61E-497BC94E3D19}"/>
              </a:ext>
            </a:extLst>
          </p:cNvPr>
          <p:cNvSpPr>
            <a:spLocks noGrp="1"/>
          </p:cNvSpPr>
          <p:nvPr>
            <p:ph type="title"/>
          </p:nvPr>
        </p:nvSpPr>
        <p:spPr>
          <a:xfrm>
            <a:off x="838200" y="365125"/>
            <a:ext cx="10515600" cy="666233"/>
          </a:xfrm>
        </p:spPr>
        <p:txBody>
          <a:bodyPr>
            <a:normAutofit fontScale="90000"/>
          </a:bodyPr>
          <a:lstStyle/>
          <a:p>
            <a:r>
              <a:rPr lang="en-IN" dirty="0"/>
              <a:t>Band Structure Of Graphene</a:t>
            </a:r>
          </a:p>
        </p:txBody>
      </p:sp>
      <p:sp>
        <p:nvSpPr>
          <p:cNvPr id="3" name="Content Placeholder 2">
            <a:extLst>
              <a:ext uri="{FF2B5EF4-FFF2-40B4-BE49-F238E27FC236}">
                <a16:creationId xmlns:a16="http://schemas.microsoft.com/office/drawing/2014/main" id="{40519681-C81A-F73D-1FA4-72140153F9CA}"/>
              </a:ext>
            </a:extLst>
          </p:cNvPr>
          <p:cNvSpPr>
            <a:spLocks noGrp="1"/>
          </p:cNvSpPr>
          <p:nvPr>
            <p:ph idx="1"/>
          </p:nvPr>
        </p:nvSpPr>
        <p:spPr>
          <a:xfrm>
            <a:off x="838200" y="1368535"/>
            <a:ext cx="10515600" cy="5145605"/>
          </a:xfrm>
        </p:spPr>
        <p:txBody>
          <a:bodyPr/>
          <a:lstStyle/>
          <a:p>
            <a:pPr>
              <a:buFont typeface="Wingdings" panose="05000000000000000000" pitchFamily="2" charset="2"/>
              <a:buChar char="Ø"/>
            </a:pPr>
            <a:r>
              <a:rPr lang="en-IN" dirty="0"/>
              <a:t>In the band structure of graphene, there are 8 energy bands (If we are only considering the valence electrons and the orbitals associated with them).</a:t>
            </a:r>
          </a:p>
          <a:p>
            <a:pPr>
              <a:buFont typeface="Wingdings" panose="05000000000000000000" pitchFamily="2" charset="2"/>
              <a:buChar char="Ø"/>
            </a:pPr>
            <a:r>
              <a:rPr lang="en-IN" dirty="0"/>
              <a:t>The electronic configuration of carbon is 1s2, 2s2, 2p2. But now we only take into consideration the valence shell electrons and not the core electrons. </a:t>
            </a:r>
          </a:p>
          <a:p>
            <a:pPr>
              <a:buFont typeface="Wingdings" panose="05000000000000000000" pitchFamily="2" charset="2"/>
              <a:buChar char="Ø"/>
            </a:pPr>
            <a:r>
              <a:rPr lang="en-IN" dirty="0"/>
              <a:t>Therefore, the involved orbitals are 2s, 2px, 2py and 2pz. As there are four orbitals involved with each atom, and also a unit cell has 2 atoms, we can conclude from here that the no. of energy bands would be 4*2=8.</a:t>
            </a:r>
          </a:p>
          <a:p>
            <a:pPr>
              <a:buFont typeface="Wingdings" panose="05000000000000000000" pitchFamily="2" charset="2"/>
              <a:buChar char="Ø"/>
            </a:pPr>
            <a:r>
              <a:rPr lang="en-IN" dirty="0"/>
              <a:t>The points on the x axis are called k points which are present in a Brillouin Zone. </a:t>
            </a:r>
          </a:p>
          <a:p>
            <a:pPr marL="0" indent="0">
              <a:buNone/>
            </a:pPr>
            <a:endParaRPr lang="en-IN" dirty="0"/>
          </a:p>
          <a:p>
            <a:pPr>
              <a:buFont typeface="Wingdings" panose="05000000000000000000" pitchFamily="2" charset="2"/>
              <a:buChar char="Ø"/>
            </a:pPr>
            <a:endParaRPr lang="en-IN" dirty="0"/>
          </a:p>
          <a:p>
            <a:pPr marL="0" indent="0">
              <a:buNone/>
            </a:pPr>
            <a:endParaRPr lang="en-IN" dirty="0"/>
          </a:p>
        </p:txBody>
      </p:sp>
    </p:spTree>
    <p:extLst>
      <p:ext uri="{BB962C8B-B14F-4D97-AF65-F5344CB8AC3E}">
        <p14:creationId xmlns:p14="http://schemas.microsoft.com/office/powerpoint/2010/main" val="232524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32C5B1-940A-9A86-992B-0643F8A78018}"/>
              </a:ext>
            </a:extLst>
          </p:cNvPr>
          <p:cNvPicPr>
            <a:picLocks noGrp="1" noChangeAspect="1"/>
          </p:cNvPicPr>
          <p:nvPr>
            <p:ph idx="1"/>
          </p:nvPr>
        </p:nvPicPr>
        <p:blipFill>
          <a:blip r:embed="rId2"/>
          <a:stretch>
            <a:fillRect/>
          </a:stretch>
        </p:blipFill>
        <p:spPr>
          <a:xfrm>
            <a:off x="3516940" y="0"/>
            <a:ext cx="4569430" cy="4132796"/>
          </a:xfrm>
        </p:spPr>
      </p:pic>
      <p:sp>
        <p:nvSpPr>
          <p:cNvPr id="8" name="TextBox 7">
            <a:extLst>
              <a:ext uri="{FF2B5EF4-FFF2-40B4-BE49-F238E27FC236}">
                <a16:creationId xmlns:a16="http://schemas.microsoft.com/office/drawing/2014/main" id="{55645649-B1BA-A850-FDC7-6E544CC40D95}"/>
              </a:ext>
            </a:extLst>
          </p:cNvPr>
          <p:cNvSpPr txBox="1"/>
          <p:nvPr/>
        </p:nvSpPr>
        <p:spPr>
          <a:xfrm>
            <a:off x="2240811" y="4132796"/>
            <a:ext cx="6924454" cy="646331"/>
          </a:xfrm>
          <a:prstGeom prst="rect">
            <a:avLst/>
          </a:prstGeom>
          <a:noFill/>
        </p:spPr>
        <p:txBody>
          <a:bodyPr wrap="square">
            <a:spAutoFit/>
          </a:bodyPr>
          <a:lstStyle/>
          <a:p>
            <a:r>
              <a:rPr lang="en-IN" dirty="0">
                <a:hlinkClick r:id="rId3"/>
              </a:rPr>
              <a:t>https://www.researchgate.net/figure/First-Brillouin-zone-of-graphene-crystal-structure-with-principal-direction-which-are_fig1_356665013</a:t>
            </a:r>
            <a:endParaRPr lang="en-IN" dirty="0"/>
          </a:p>
        </p:txBody>
      </p:sp>
      <p:sp>
        <p:nvSpPr>
          <p:cNvPr id="9" name="TextBox 8">
            <a:extLst>
              <a:ext uri="{FF2B5EF4-FFF2-40B4-BE49-F238E27FC236}">
                <a16:creationId xmlns:a16="http://schemas.microsoft.com/office/drawing/2014/main" id="{B77954E0-5E53-9908-2BDE-0A3A0CF8DE61}"/>
              </a:ext>
            </a:extLst>
          </p:cNvPr>
          <p:cNvSpPr txBox="1"/>
          <p:nvPr/>
        </p:nvSpPr>
        <p:spPr>
          <a:xfrm>
            <a:off x="340241" y="5190391"/>
            <a:ext cx="10621925" cy="1384995"/>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The primitive unit cell in the reciprocal lattice is known as the Brillouin zone.</a:t>
            </a:r>
          </a:p>
          <a:p>
            <a:pPr marL="285750" indent="-285750">
              <a:buFont typeface="Wingdings" panose="05000000000000000000" pitchFamily="2" charset="2"/>
              <a:buChar char="Ø"/>
            </a:pPr>
            <a:r>
              <a:rPr lang="en-IN" sz="2800" dirty="0"/>
              <a:t>Gamma is the centre of the Brillouin Zone. </a:t>
            </a:r>
          </a:p>
        </p:txBody>
      </p:sp>
    </p:spTree>
    <p:extLst>
      <p:ext uri="{BB962C8B-B14F-4D97-AF65-F5344CB8AC3E}">
        <p14:creationId xmlns:p14="http://schemas.microsoft.com/office/powerpoint/2010/main" val="259522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2053-EF5B-22D7-384F-8C11C053D289}"/>
              </a:ext>
            </a:extLst>
          </p:cNvPr>
          <p:cNvSpPr>
            <a:spLocks noGrp="1"/>
          </p:cNvSpPr>
          <p:nvPr>
            <p:ph type="title"/>
          </p:nvPr>
        </p:nvSpPr>
        <p:spPr/>
        <p:txBody>
          <a:bodyPr/>
          <a:lstStyle/>
          <a:p>
            <a:r>
              <a:rPr lang="en-IN" dirty="0"/>
              <a:t>Defects:-</a:t>
            </a:r>
          </a:p>
        </p:txBody>
      </p:sp>
      <p:sp>
        <p:nvSpPr>
          <p:cNvPr id="3" name="Content Placeholder 2">
            <a:extLst>
              <a:ext uri="{FF2B5EF4-FFF2-40B4-BE49-F238E27FC236}">
                <a16:creationId xmlns:a16="http://schemas.microsoft.com/office/drawing/2014/main" id="{89DCD138-4CEF-8534-B5CD-4F85646FB95C}"/>
              </a:ext>
            </a:extLst>
          </p:cNvPr>
          <p:cNvSpPr>
            <a:spLocks noGrp="1"/>
          </p:cNvSpPr>
          <p:nvPr>
            <p:ph idx="1"/>
          </p:nvPr>
        </p:nvSpPr>
        <p:spPr/>
        <p:txBody>
          <a:bodyPr>
            <a:normAutofit fontScale="92500" lnSpcReduction="10000"/>
          </a:bodyPr>
          <a:lstStyle/>
          <a:p>
            <a:pPr marL="0" indent="0">
              <a:buNone/>
            </a:pPr>
            <a:r>
              <a:rPr lang="en-IN" dirty="0"/>
              <a:t>There are 2 types of defects:-</a:t>
            </a:r>
          </a:p>
          <a:p>
            <a:pPr marL="514350" indent="-514350">
              <a:buAutoNum type="arabicParenR"/>
            </a:pPr>
            <a:r>
              <a:rPr lang="en-IN" dirty="0"/>
              <a:t>Point defect</a:t>
            </a:r>
          </a:p>
          <a:p>
            <a:pPr marL="514350" indent="-514350">
              <a:buAutoNum type="arabicParenR"/>
            </a:pPr>
            <a:r>
              <a:rPr lang="en-IN" dirty="0"/>
              <a:t>Line defect</a:t>
            </a:r>
          </a:p>
          <a:p>
            <a:pPr marL="0" indent="0">
              <a:buNone/>
            </a:pPr>
            <a:r>
              <a:rPr lang="en-IN" dirty="0"/>
              <a:t>Graphene has several 6 carbon rings across the 2D plane. When there are introduced rings in the sheet with size different than that of 6 membered rings, then these defects are known as point defects.</a:t>
            </a:r>
          </a:p>
          <a:p>
            <a:pPr marL="0" indent="0">
              <a:buNone/>
            </a:pPr>
            <a:endParaRPr lang="en-IN" dirty="0"/>
          </a:p>
          <a:p>
            <a:pPr marL="0" indent="0">
              <a:buNone/>
            </a:pPr>
            <a:r>
              <a:rPr lang="en-IN" dirty="0"/>
              <a:t>Stone </a:t>
            </a:r>
            <a:r>
              <a:rPr lang="en-IN" dirty="0" err="1"/>
              <a:t>wales</a:t>
            </a:r>
            <a:r>
              <a:rPr lang="en-IN" dirty="0"/>
              <a:t> defects are point defects. It occurs when C=C takes a 90 degrees turn in the plane breaking the 6 membered ring. Now instead of  6 membered rings, we have, two 5 membered rings and two 7 membered rings.</a:t>
            </a:r>
          </a:p>
        </p:txBody>
      </p:sp>
    </p:spTree>
    <p:extLst>
      <p:ext uri="{BB962C8B-B14F-4D97-AF65-F5344CB8AC3E}">
        <p14:creationId xmlns:p14="http://schemas.microsoft.com/office/powerpoint/2010/main" val="340736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1564-887D-AE68-ED19-8F4C9DE0F980}"/>
              </a:ext>
            </a:extLst>
          </p:cNvPr>
          <p:cNvSpPr>
            <a:spLocks noGrp="1"/>
          </p:cNvSpPr>
          <p:nvPr>
            <p:ph type="title"/>
          </p:nvPr>
        </p:nvSpPr>
        <p:spPr>
          <a:xfrm>
            <a:off x="1104014" y="5532437"/>
            <a:ext cx="10515600" cy="1325563"/>
          </a:xfrm>
        </p:spPr>
        <p:txBody>
          <a:bodyPr>
            <a:normAutofit/>
          </a:bodyPr>
          <a:lstStyle/>
          <a:p>
            <a:pPr algn="ctr"/>
            <a:r>
              <a:rPr lang="en-IN" sz="3400" dirty="0"/>
              <a:t>Stone </a:t>
            </a:r>
            <a:r>
              <a:rPr lang="en-IN" sz="3400" dirty="0" err="1"/>
              <a:t>wales</a:t>
            </a:r>
            <a:r>
              <a:rPr lang="en-IN" sz="3400" dirty="0"/>
              <a:t> defect</a:t>
            </a:r>
          </a:p>
        </p:txBody>
      </p:sp>
      <p:pic>
        <p:nvPicPr>
          <p:cNvPr id="1026" name="Picture 2">
            <a:extLst>
              <a:ext uri="{FF2B5EF4-FFF2-40B4-BE49-F238E27FC236}">
                <a16:creationId xmlns:a16="http://schemas.microsoft.com/office/drawing/2014/main" id="{D29443E8-3919-4EBB-E4CF-E27130DEE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0623" y="419361"/>
            <a:ext cx="9922382" cy="44242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E56A9F-FC0C-93BE-D161-22371F8D8235}"/>
              </a:ext>
            </a:extLst>
          </p:cNvPr>
          <p:cNvSpPr txBox="1"/>
          <p:nvPr/>
        </p:nvSpPr>
        <p:spPr>
          <a:xfrm>
            <a:off x="3472416" y="4886106"/>
            <a:ext cx="6097772" cy="646331"/>
          </a:xfrm>
          <a:prstGeom prst="rect">
            <a:avLst/>
          </a:prstGeom>
          <a:noFill/>
        </p:spPr>
        <p:txBody>
          <a:bodyPr wrap="square">
            <a:spAutoFit/>
          </a:bodyPr>
          <a:lstStyle/>
          <a:p>
            <a:r>
              <a:rPr lang="en-IN" dirty="0">
                <a:hlinkClick r:id="rId3"/>
              </a:rPr>
              <a:t>https://www.researchgate.net/figure/Stone-Wales-defect-Stone-Wales-defect_fig10_320037989</a:t>
            </a:r>
            <a:endParaRPr lang="en-IN" dirty="0"/>
          </a:p>
        </p:txBody>
      </p:sp>
    </p:spTree>
    <p:extLst>
      <p:ext uri="{BB962C8B-B14F-4D97-AF65-F5344CB8AC3E}">
        <p14:creationId xmlns:p14="http://schemas.microsoft.com/office/powerpoint/2010/main" val="4080167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7420-F84E-3DC6-5B7D-678A3A76DB92}"/>
              </a:ext>
            </a:extLst>
          </p:cNvPr>
          <p:cNvSpPr>
            <a:spLocks noGrp="1"/>
          </p:cNvSpPr>
          <p:nvPr>
            <p:ph type="title"/>
          </p:nvPr>
        </p:nvSpPr>
        <p:spPr/>
        <p:txBody>
          <a:bodyPr/>
          <a:lstStyle/>
          <a:p>
            <a:r>
              <a:rPr lang="en-IN" dirty="0"/>
              <a:t>Definitions:-</a:t>
            </a:r>
          </a:p>
        </p:txBody>
      </p:sp>
      <p:sp>
        <p:nvSpPr>
          <p:cNvPr id="3" name="Content Placeholder 2">
            <a:extLst>
              <a:ext uri="{FF2B5EF4-FFF2-40B4-BE49-F238E27FC236}">
                <a16:creationId xmlns:a16="http://schemas.microsoft.com/office/drawing/2014/main" id="{372D5D6D-D3F7-5494-B45C-0303B04284EA}"/>
              </a:ext>
            </a:extLst>
          </p:cNvPr>
          <p:cNvSpPr>
            <a:spLocks noGrp="1"/>
          </p:cNvSpPr>
          <p:nvPr>
            <p:ph idx="1"/>
          </p:nvPr>
        </p:nvSpPr>
        <p:spPr/>
        <p:txBody>
          <a:bodyPr/>
          <a:lstStyle/>
          <a:p>
            <a:r>
              <a:rPr lang="en-IN" dirty="0"/>
              <a:t>Fermi Level:-</a:t>
            </a:r>
          </a:p>
          <a:p>
            <a:pPr marL="0" indent="0">
              <a:buNone/>
            </a:pPr>
            <a:r>
              <a:rPr lang="en-IN" dirty="0"/>
              <a:t>At absolute zero temperature the electrons arrange themselves in lowest available energy. Fermi level is the energy level above which there are no electrons. Basically, it is the surface of the sea of electrons occupying the lowest </a:t>
            </a:r>
            <a:r>
              <a:rPr lang="en-IN"/>
              <a:t>available energy.</a:t>
            </a:r>
            <a:endParaRPr lang="en-IN" dirty="0"/>
          </a:p>
        </p:txBody>
      </p:sp>
    </p:spTree>
    <p:extLst>
      <p:ext uri="{BB962C8B-B14F-4D97-AF65-F5344CB8AC3E}">
        <p14:creationId xmlns:p14="http://schemas.microsoft.com/office/powerpoint/2010/main" val="125157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BC2-327E-DE05-FD25-65E8A0857EE2}"/>
              </a:ext>
            </a:extLst>
          </p:cNvPr>
          <p:cNvSpPr>
            <a:spLocks noGrp="1"/>
          </p:cNvSpPr>
          <p:nvPr>
            <p:ph type="title"/>
          </p:nvPr>
        </p:nvSpPr>
        <p:spPr>
          <a:xfrm>
            <a:off x="838200" y="5468754"/>
            <a:ext cx="10515600" cy="1293554"/>
          </a:xfrm>
        </p:spPr>
        <p:txBody>
          <a:bodyPr>
            <a:normAutofit/>
          </a:bodyPr>
          <a:lstStyle/>
          <a:p>
            <a:pPr algn="ctr"/>
            <a:r>
              <a:rPr lang="en-IN" sz="3200" dirty="0"/>
              <a:t>Plot Of Density Of States (all orbitals contribution)</a:t>
            </a:r>
          </a:p>
        </p:txBody>
      </p:sp>
      <p:pic>
        <p:nvPicPr>
          <p:cNvPr id="4" name="Content Placeholder 3" descr="A screenshot of a graph&#10;&#10;Description automatically generated with medium confidence">
            <a:extLst>
              <a:ext uri="{FF2B5EF4-FFF2-40B4-BE49-F238E27FC236}">
                <a16:creationId xmlns:a16="http://schemas.microsoft.com/office/drawing/2014/main" id="{A54ECB49-B7BC-8E5B-4CEF-9F6D15C491DC}"/>
              </a:ext>
            </a:extLst>
          </p:cNvPr>
          <p:cNvPicPr>
            <a:picLocks noGrp="1" noChangeAspect="1"/>
          </p:cNvPicPr>
          <p:nvPr>
            <p:ph idx="1"/>
          </p:nvPr>
        </p:nvPicPr>
        <p:blipFill>
          <a:blip r:embed="rId2"/>
          <a:stretch>
            <a:fillRect/>
          </a:stretch>
        </p:blipFill>
        <p:spPr>
          <a:xfrm>
            <a:off x="838200" y="95692"/>
            <a:ext cx="10161793" cy="5510898"/>
          </a:xfrm>
          <a:prstGeom prst="rect">
            <a:avLst/>
          </a:prstGeom>
        </p:spPr>
      </p:pic>
    </p:spTree>
    <p:extLst>
      <p:ext uri="{BB962C8B-B14F-4D97-AF65-F5344CB8AC3E}">
        <p14:creationId xmlns:p14="http://schemas.microsoft.com/office/powerpoint/2010/main" val="366524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5DD0-8D9D-F1B5-5F05-E7CCAA954D6B}"/>
              </a:ext>
            </a:extLst>
          </p:cNvPr>
          <p:cNvSpPr>
            <a:spLocks noGrp="1"/>
          </p:cNvSpPr>
          <p:nvPr>
            <p:ph type="title"/>
          </p:nvPr>
        </p:nvSpPr>
        <p:spPr>
          <a:xfrm>
            <a:off x="1082749" y="5415591"/>
            <a:ext cx="10515600" cy="1325563"/>
          </a:xfrm>
        </p:spPr>
        <p:txBody>
          <a:bodyPr>
            <a:normAutofit/>
          </a:bodyPr>
          <a:lstStyle/>
          <a:p>
            <a:pPr algn="ctr"/>
            <a:r>
              <a:rPr lang="en-IN" sz="3600" dirty="0"/>
              <a:t>Contribution of s orbital in DOS</a:t>
            </a:r>
          </a:p>
        </p:txBody>
      </p:sp>
      <p:pic>
        <p:nvPicPr>
          <p:cNvPr id="4" name="Content Placeholder 3" descr="A screen shot of a graph&#10;&#10;Description automatically generated with medium confidence">
            <a:extLst>
              <a:ext uri="{FF2B5EF4-FFF2-40B4-BE49-F238E27FC236}">
                <a16:creationId xmlns:a16="http://schemas.microsoft.com/office/drawing/2014/main" id="{A5914A0C-A51E-E53F-D554-EEA5289CFD95}"/>
              </a:ext>
            </a:extLst>
          </p:cNvPr>
          <p:cNvPicPr>
            <a:picLocks noGrp="1" noChangeAspect="1"/>
          </p:cNvPicPr>
          <p:nvPr>
            <p:ph idx="1"/>
          </p:nvPr>
        </p:nvPicPr>
        <p:blipFill>
          <a:blip r:embed="rId2"/>
          <a:stretch>
            <a:fillRect/>
          </a:stretch>
        </p:blipFill>
        <p:spPr>
          <a:xfrm>
            <a:off x="769655" y="0"/>
            <a:ext cx="10652690" cy="5731061"/>
          </a:xfrm>
          <a:prstGeom prst="rect">
            <a:avLst/>
          </a:prstGeom>
        </p:spPr>
      </p:pic>
    </p:spTree>
    <p:extLst>
      <p:ext uri="{BB962C8B-B14F-4D97-AF65-F5344CB8AC3E}">
        <p14:creationId xmlns:p14="http://schemas.microsoft.com/office/powerpoint/2010/main" val="17632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9275-241A-7BB8-3797-92243ED7EC65}"/>
              </a:ext>
            </a:extLst>
          </p:cNvPr>
          <p:cNvSpPr>
            <a:spLocks noGrp="1"/>
          </p:cNvSpPr>
          <p:nvPr>
            <p:ph type="title"/>
          </p:nvPr>
        </p:nvSpPr>
        <p:spPr>
          <a:xfrm>
            <a:off x="1189074" y="5404958"/>
            <a:ext cx="10515600" cy="1325563"/>
          </a:xfrm>
        </p:spPr>
        <p:txBody>
          <a:bodyPr>
            <a:noAutofit/>
          </a:bodyPr>
          <a:lstStyle/>
          <a:p>
            <a:r>
              <a:rPr lang="en-IN" sz="2400" dirty="0"/>
              <a:t>Contribution of p orbitals(</a:t>
            </a:r>
            <a:r>
              <a:rPr lang="en-IN" sz="2400" dirty="0" err="1"/>
              <a:t>px</a:t>
            </a:r>
            <a:r>
              <a:rPr lang="en-IN" sz="2400" dirty="0"/>
              <a:t>, </a:t>
            </a:r>
            <a:r>
              <a:rPr lang="en-IN" sz="2400" dirty="0" err="1"/>
              <a:t>py</a:t>
            </a:r>
            <a:r>
              <a:rPr lang="en-IN" sz="2400" dirty="0"/>
              <a:t>, </a:t>
            </a:r>
            <a:r>
              <a:rPr lang="en-IN" sz="2400" dirty="0" err="1"/>
              <a:t>pz</a:t>
            </a:r>
            <a:r>
              <a:rPr lang="en-IN" sz="2400" dirty="0"/>
              <a:t>) in DOS </a:t>
            </a:r>
            <a:br>
              <a:rPr lang="en-IN" sz="2400" dirty="0"/>
            </a:br>
            <a:br>
              <a:rPr lang="en-IN" sz="2400" dirty="0"/>
            </a:br>
            <a:r>
              <a:rPr lang="en-IN" sz="2400" dirty="0"/>
              <a:t>1)The p orbitals have the maximum contribution in the formation of the </a:t>
            </a:r>
            <a:r>
              <a:rPr lang="en-IN" sz="2400" dirty="0" err="1"/>
              <a:t>dirac</a:t>
            </a:r>
            <a:r>
              <a:rPr lang="en-IN" sz="2400" dirty="0"/>
              <a:t> cone. </a:t>
            </a:r>
            <a:br>
              <a:rPr lang="en-IN" sz="2400" dirty="0"/>
            </a:br>
            <a:r>
              <a:rPr lang="en-IN" sz="2400" dirty="0"/>
              <a:t>2)The </a:t>
            </a:r>
            <a:r>
              <a:rPr lang="en-IN" sz="2400" dirty="0" err="1"/>
              <a:t>dirac</a:t>
            </a:r>
            <a:r>
              <a:rPr lang="en-IN" sz="2400" dirty="0"/>
              <a:t> cone is the cone like structure being formed with its tip at the fermi level.</a:t>
            </a:r>
            <a:br>
              <a:rPr lang="en-IN" sz="2400" dirty="0"/>
            </a:br>
            <a:endParaRPr lang="en-IN" sz="2400" dirty="0"/>
          </a:p>
        </p:txBody>
      </p:sp>
      <p:pic>
        <p:nvPicPr>
          <p:cNvPr id="4" name="Content Placeholder 3" descr="A screenshot of a computer&#10;&#10;Description automatically generated with medium confidence">
            <a:extLst>
              <a:ext uri="{FF2B5EF4-FFF2-40B4-BE49-F238E27FC236}">
                <a16:creationId xmlns:a16="http://schemas.microsoft.com/office/drawing/2014/main" id="{C6B38095-335B-1457-3B8B-304536D9FB4B}"/>
              </a:ext>
            </a:extLst>
          </p:cNvPr>
          <p:cNvPicPr>
            <a:picLocks noGrp="1" noChangeAspect="1"/>
          </p:cNvPicPr>
          <p:nvPr>
            <p:ph idx="1"/>
          </p:nvPr>
        </p:nvPicPr>
        <p:blipFill>
          <a:blip r:embed="rId2"/>
          <a:stretch>
            <a:fillRect/>
          </a:stretch>
        </p:blipFill>
        <p:spPr>
          <a:xfrm>
            <a:off x="1508050" y="0"/>
            <a:ext cx="9422219" cy="5097057"/>
          </a:xfrm>
          <a:prstGeom prst="rect">
            <a:avLst/>
          </a:prstGeom>
        </p:spPr>
      </p:pic>
    </p:spTree>
    <p:extLst>
      <p:ext uri="{BB962C8B-B14F-4D97-AF65-F5344CB8AC3E}">
        <p14:creationId xmlns:p14="http://schemas.microsoft.com/office/powerpoint/2010/main" val="218945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773-DD92-7C1C-A556-CFD120602F1D}"/>
              </a:ext>
            </a:extLst>
          </p:cNvPr>
          <p:cNvSpPr>
            <a:spLocks noGrp="1"/>
          </p:cNvSpPr>
          <p:nvPr>
            <p:ph type="title"/>
          </p:nvPr>
        </p:nvSpPr>
        <p:spPr>
          <a:xfrm>
            <a:off x="1093382" y="5280430"/>
            <a:ext cx="10515600" cy="1325563"/>
          </a:xfrm>
        </p:spPr>
        <p:txBody>
          <a:bodyPr>
            <a:normAutofit/>
          </a:bodyPr>
          <a:lstStyle/>
          <a:p>
            <a:r>
              <a:rPr lang="en-IN" sz="3200" dirty="0"/>
              <a:t>d orbital also has some contribution in the formation of </a:t>
            </a:r>
            <a:r>
              <a:rPr lang="en-IN" sz="3200" dirty="0" err="1"/>
              <a:t>dirac</a:t>
            </a:r>
            <a:r>
              <a:rPr lang="en-IN" sz="3200" dirty="0"/>
              <a:t> cone</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A1B6D52B-E97F-4E38-029A-961E4526905A}"/>
              </a:ext>
            </a:extLst>
          </p:cNvPr>
          <p:cNvPicPr>
            <a:picLocks noGrp="1" noChangeAspect="1"/>
          </p:cNvPicPr>
          <p:nvPr>
            <p:ph idx="1"/>
          </p:nvPr>
        </p:nvPicPr>
        <p:blipFill>
          <a:blip r:embed="rId2"/>
          <a:stretch>
            <a:fillRect/>
          </a:stretch>
        </p:blipFill>
        <p:spPr>
          <a:xfrm>
            <a:off x="1389105" y="0"/>
            <a:ext cx="10014284" cy="5443870"/>
          </a:xfrm>
          <a:prstGeom prst="rect">
            <a:avLst/>
          </a:prstGeom>
        </p:spPr>
      </p:pic>
    </p:spTree>
    <p:extLst>
      <p:ext uri="{BB962C8B-B14F-4D97-AF65-F5344CB8AC3E}">
        <p14:creationId xmlns:p14="http://schemas.microsoft.com/office/powerpoint/2010/main" val="11970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E23-ACF4-D9CB-0D95-173738DEA687}"/>
              </a:ext>
            </a:extLst>
          </p:cNvPr>
          <p:cNvSpPr>
            <a:spLocks noGrp="1"/>
          </p:cNvSpPr>
          <p:nvPr>
            <p:ph type="title"/>
          </p:nvPr>
        </p:nvSpPr>
        <p:spPr>
          <a:xfrm>
            <a:off x="838200" y="5181674"/>
            <a:ext cx="10230293" cy="1325563"/>
          </a:xfrm>
        </p:spPr>
        <p:txBody>
          <a:bodyPr>
            <a:noAutofit/>
          </a:bodyPr>
          <a:lstStyle/>
          <a:p>
            <a:r>
              <a:rPr lang="en-IN" sz="2400" dirty="0"/>
              <a:t>Here we can observe that there is a peak in electron density at nearly the centre, that’s because we have centred the unit cell of graphene (which has 2 atoms) at the middle(</a:t>
            </a:r>
            <a:r>
              <a:rPr lang="en-IN" sz="2400" dirty="0" err="1"/>
              <a:t>center</a:t>
            </a:r>
            <a:r>
              <a:rPr lang="en-IN" sz="2400" dirty="0"/>
              <a:t>). At the edges, there is a dip but instead of reaching zero, it has some value associated to it. This is because of the electronic interactions with the adjacent unit cell. To avoid that vacuum needs to incorporated.</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7EFB6A1F-F531-7DEF-4162-8EAFE5886A68}"/>
              </a:ext>
            </a:extLst>
          </p:cNvPr>
          <p:cNvPicPr>
            <a:picLocks noGrp="1" noChangeAspect="1"/>
          </p:cNvPicPr>
          <p:nvPr>
            <p:ph idx="1"/>
          </p:nvPr>
        </p:nvPicPr>
        <p:blipFill>
          <a:blip r:embed="rId2"/>
          <a:stretch>
            <a:fillRect/>
          </a:stretch>
        </p:blipFill>
        <p:spPr>
          <a:xfrm>
            <a:off x="2866276" y="0"/>
            <a:ext cx="6703026" cy="4833681"/>
          </a:xfrm>
          <a:prstGeom prst="rect">
            <a:avLst/>
          </a:prstGeom>
        </p:spPr>
      </p:pic>
    </p:spTree>
    <p:extLst>
      <p:ext uri="{BB962C8B-B14F-4D97-AF65-F5344CB8AC3E}">
        <p14:creationId xmlns:p14="http://schemas.microsoft.com/office/powerpoint/2010/main" val="429353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1FD77-4563-6D2C-F199-91448D0D5468}"/>
              </a:ext>
            </a:extLst>
          </p:cNvPr>
          <p:cNvSpPr>
            <a:spLocks noGrp="1"/>
          </p:cNvSpPr>
          <p:nvPr>
            <p:ph type="title"/>
          </p:nvPr>
        </p:nvSpPr>
        <p:spPr>
          <a:xfrm>
            <a:off x="513907" y="4540102"/>
            <a:ext cx="11183667" cy="1711953"/>
          </a:xfrm>
        </p:spPr>
        <p:txBody>
          <a:bodyPr>
            <a:normAutofit fontScale="90000"/>
          </a:bodyPr>
          <a:lstStyle/>
          <a:p>
            <a:r>
              <a:rPr lang="en-IN" sz="2400" dirty="0"/>
              <a:t>1) The peak here is shifted at the edges, unlike the previous case, that’s because the unit cell of graphene is placed at the edge, and the region where the unit cell repeats itself, there is a peak observed again.</a:t>
            </a:r>
            <a:br>
              <a:rPr lang="en-IN" sz="2400" dirty="0"/>
            </a:br>
            <a:br>
              <a:rPr lang="en-IN" sz="2400" dirty="0"/>
            </a:br>
            <a:r>
              <a:rPr lang="en-IN" sz="2400" dirty="0"/>
              <a:t>2) The graph has a minima at the centre because there is no unit cell in the middle but it is not zero as well as it should be because of the electronic interactions with the adjacent unit cell.</a:t>
            </a:r>
          </a:p>
        </p:txBody>
      </p:sp>
      <p:pic>
        <p:nvPicPr>
          <p:cNvPr id="4" name="Content Placeholder 3" descr="A computer screen shot of a diagram&#10;&#10;Description automatically generated with low confidence">
            <a:extLst>
              <a:ext uri="{FF2B5EF4-FFF2-40B4-BE49-F238E27FC236}">
                <a16:creationId xmlns:a16="http://schemas.microsoft.com/office/drawing/2014/main" id="{B1176795-7388-92DC-1ED6-88BCEA9CA4A2}"/>
              </a:ext>
            </a:extLst>
          </p:cNvPr>
          <p:cNvPicPr>
            <a:picLocks noGrp="1" noChangeAspect="1"/>
          </p:cNvPicPr>
          <p:nvPr>
            <p:ph idx="1"/>
          </p:nvPr>
        </p:nvPicPr>
        <p:blipFill>
          <a:blip r:embed="rId2"/>
          <a:stretch>
            <a:fillRect/>
          </a:stretch>
        </p:blipFill>
        <p:spPr>
          <a:xfrm>
            <a:off x="-40343" y="52129"/>
            <a:ext cx="6317096" cy="3806456"/>
          </a:xfrm>
          <a:prstGeom prst="rect">
            <a:avLst/>
          </a:prstGeom>
        </p:spPr>
      </p:pic>
      <p:pic>
        <p:nvPicPr>
          <p:cNvPr id="5" name="Picture 4">
            <a:extLst>
              <a:ext uri="{FF2B5EF4-FFF2-40B4-BE49-F238E27FC236}">
                <a16:creationId xmlns:a16="http://schemas.microsoft.com/office/drawing/2014/main" id="{0DAACE8A-A57E-162E-FF13-D11148AE4133}"/>
              </a:ext>
            </a:extLst>
          </p:cNvPr>
          <p:cNvPicPr>
            <a:picLocks noChangeAspect="1"/>
          </p:cNvPicPr>
          <p:nvPr/>
        </p:nvPicPr>
        <p:blipFill>
          <a:blip r:embed="rId3"/>
          <a:stretch>
            <a:fillRect/>
          </a:stretch>
        </p:blipFill>
        <p:spPr>
          <a:xfrm>
            <a:off x="6276753" y="0"/>
            <a:ext cx="5481072" cy="3910714"/>
          </a:xfrm>
          <a:prstGeom prst="rect">
            <a:avLst/>
          </a:prstGeom>
        </p:spPr>
      </p:pic>
    </p:spTree>
    <p:extLst>
      <p:ext uri="{BB962C8B-B14F-4D97-AF65-F5344CB8AC3E}">
        <p14:creationId xmlns:p14="http://schemas.microsoft.com/office/powerpoint/2010/main" val="345926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9CB1-AB8A-BBC7-EFF5-D341227CA12E}"/>
              </a:ext>
            </a:extLst>
          </p:cNvPr>
          <p:cNvSpPr>
            <a:spLocks noGrp="1"/>
          </p:cNvSpPr>
          <p:nvPr>
            <p:ph type="title"/>
          </p:nvPr>
        </p:nvSpPr>
        <p:spPr>
          <a:xfrm>
            <a:off x="774404" y="5584888"/>
            <a:ext cx="10230292" cy="1112801"/>
          </a:xfrm>
        </p:spPr>
        <p:txBody>
          <a:bodyPr>
            <a:noAutofit/>
          </a:bodyPr>
          <a:lstStyle/>
          <a:p>
            <a:r>
              <a:rPr lang="en-IN" sz="2800" dirty="0"/>
              <a:t>1. The graph is representing the fat band structure of graphene.</a:t>
            </a:r>
            <a:br>
              <a:rPr lang="en-IN" sz="2800" dirty="0"/>
            </a:br>
            <a:br>
              <a:rPr lang="en-IN" sz="2800" dirty="0"/>
            </a:br>
            <a:r>
              <a:rPr lang="en-IN" sz="2800" dirty="0"/>
              <a:t>2. The shaded red region is the energy diagram of the s orbital.</a:t>
            </a:r>
            <a:br>
              <a:rPr lang="en-IN" sz="2800" dirty="0"/>
            </a:br>
            <a:r>
              <a:rPr lang="en-IN" sz="2800" dirty="0"/>
              <a:t> </a:t>
            </a:r>
          </a:p>
        </p:txBody>
      </p:sp>
      <p:pic>
        <p:nvPicPr>
          <p:cNvPr id="4" name="Content Placeholder 3" descr="A screenshot of a computer screen&#10;&#10;Description automatically generated with low confidence">
            <a:extLst>
              <a:ext uri="{FF2B5EF4-FFF2-40B4-BE49-F238E27FC236}">
                <a16:creationId xmlns:a16="http://schemas.microsoft.com/office/drawing/2014/main" id="{A9953581-E9E9-E499-1EC2-E7C44A40617E}"/>
              </a:ext>
            </a:extLst>
          </p:cNvPr>
          <p:cNvPicPr>
            <a:picLocks noGrp="1" noChangeAspect="1"/>
          </p:cNvPicPr>
          <p:nvPr>
            <p:ph idx="1"/>
          </p:nvPr>
        </p:nvPicPr>
        <p:blipFill>
          <a:blip r:embed="rId2"/>
          <a:stretch>
            <a:fillRect/>
          </a:stretch>
        </p:blipFill>
        <p:spPr>
          <a:xfrm>
            <a:off x="774404" y="-1"/>
            <a:ext cx="9539177" cy="5154913"/>
          </a:xfrm>
          <a:prstGeom prst="rect">
            <a:avLst/>
          </a:prstGeom>
        </p:spPr>
      </p:pic>
    </p:spTree>
    <p:extLst>
      <p:ext uri="{BB962C8B-B14F-4D97-AF65-F5344CB8AC3E}">
        <p14:creationId xmlns:p14="http://schemas.microsoft.com/office/powerpoint/2010/main" val="37282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2697-254D-5363-E535-7D1CABB47D4B}"/>
              </a:ext>
            </a:extLst>
          </p:cNvPr>
          <p:cNvSpPr>
            <a:spLocks noGrp="1"/>
          </p:cNvSpPr>
          <p:nvPr>
            <p:ph type="title"/>
          </p:nvPr>
        </p:nvSpPr>
        <p:spPr>
          <a:xfrm>
            <a:off x="1082749" y="5397501"/>
            <a:ext cx="10515600" cy="1325563"/>
          </a:xfrm>
        </p:spPr>
        <p:txBody>
          <a:bodyPr>
            <a:noAutofit/>
          </a:bodyPr>
          <a:lstStyle/>
          <a:p>
            <a:r>
              <a:rPr lang="en-IN" sz="2400" dirty="0"/>
              <a:t>1)The green shaded region is the energy band contribution due to one of the degenerate p orbitals.</a:t>
            </a:r>
            <a:br>
              <a:rPr lang="en-IN" sz="2400" dirty="0"/>
            </a:br>
            <a:r>
              <a:rPr lang="en-IN" sz="2400" dirty="0"/>
              <a:t>2)It has the maximum contribution in the formation of the </a:t>
            </a:r>
            <a:r>
              <a:rPr lang="en-IN" sz="2400" dirty="0" err="1"/>
              <a:t>dirac</a:t>
            </a:r>
            <a:r>
              <a:rPr lang="en-IN" sz="2400" dirty="0"/>
              <a:t> cone as;</a:t>
            </a:r>
            <a:br>
              <a:rPr lang="en-IN" sz="2400" dirty="0"/>
            </a:br>
            <a:r>
              <a:rPr lang="en-IN" sz="2400" dirty="0"/>
              <a:t>Firstly, it is marked in prominent green and also all the bands nearest to the fermi level are coloured. </a:t>
            </a:r>
          </a:p>
        </p:txBody>
      </p:sp>
      <p:pic>
        <p:nvPicPr>
          <p:cNvPr id="11" name="Content Placeholder 10">
            <a:extLst>
              <a:ext uri="{FF2B5EF4-FFF2-40B4-BE49-F238E27FC236}">
                <a16:creationId xmlns:a16="http://schemas.microsoft.com/office/drawing/2014/main" id="{11287DC4-FCF6-68EF-20B4-55B094D86FF2}"/>
              </a:ext>
            </a:extLst>
          </p:cNvPr>
          <p:cNvPicPr>
            <a:picLocks noGrp="1" noChangeAspect="1"/>
          </p:cNvPicPr>
          <p:nvPr>
            <p:ph idx="1"/>
          </p:nvPr>
        </p:nvPicPr>
        <p:blipFill>
          <a:blip r:embed="rId2"/>
          <a:stretch>
            <a:fillRect/>
          </a:stretch>
        </p:blipFill>
        <p:spPr>
          <a:xfrm>
            <a:off x="1576600" y="0"/>
            <a:ext cx="8627586" cy="5146158"/>
          </a:xfrm>
        </p:spPr>
      </p:pic>
    </p:spTree>
    <p:extLst>
      <p:ext uri="{BB962C8B-B14F-4D97-AF65-F5344CB8AC3E}">
        <p14:creationId xmlns:p14="http://schemas.microsoft.com/office/powerpoint/2010/main" val="662105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724</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Plot Of Density Of States (all orbitals contribution)</vt:lpstr>
      <vt:lpstr>Contribution of s orbital in DOS</vt:lpstr>
      <vt:lpstr>Contribution of p orbitals(px, py, pz) in DOS   1)The p orbitals have the maximum contribution in the formation of the dirac cone.  2)The dirac cone is the cone like structure being formed with its tip at the fermi level. </vt:lpstr>
      <vt:lpstr>d orbital also has some contribution in the formation of dirac cone</vt:lpstr>
      <vt:lpstr>Here we can observe that there is a peak in electron density at nearly the centre, that’s because we have centred the unit cell of graphene (which has 2 atoms) at the middle(center). At the edges, there is a dip but instead of reaching zero, it has some value associated to it. This is because of the electronic interactions with the adjacent unit cell. To avoid that vacuum needs to incorporated.</vt:lpstr>
      <vt:lpstr>1) The peak here is shifted at the edges, unlike the previous case, that’s because the unit cell of graphene is placed at the edge, and the region where the unit cell repeats itself, there is a peak observed again.  2) The graph has a minima at the centre because there is no unit cell in the middle but it is not zero as well as it should be because of the electronic interactions with the adjacent unit cell.</vt:lpstr>
      <vt:lpstr>1. The graph is representing the fat band structure of graphene.  2. The shaded red region is the energy diagram of the s orbital.  </vt:lpstr>
      <vt:lpstr>1)The green shaded region is the energy band contribution due to one of the degenerate p orbitals. 2)It has the maximum contribution in the formation of the dirac cone as; Firstly, it is marked in prominent green and also all the bands nearest to the fermi level are coloured. </vt:lpstr>
      <vt:lpstr>Due to d orbital which is not very significant.</vt:lpstr>
      <vt:lpstr>PowerPoint Presentation</vt:lpstr>
      <vt:lpstr>PowerPoint Presentation</vt:lpstr>
      <vt:lpstr>Band Structure Of Graphene</vt:lpstr>
      <vt:lpstr>PowerPoint Presentation</vt:lpstr>
      <vt:lpstr>Defects:-</vt:lpstr>
      <vt:lpstr>Stone wales defect</vt:lpstr>
      <vt:lpstr>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JHA(BTECH10284.21@bitmesra.ac.in)</dc:creator>
  <cp:lastModifiedBy>SHAMBHAVI JHA(BTECH10284.21@bitmesra.ac.in)</cp:lastModifiedBy>
  <cp:revision>3</cp:revision>
  <dcterms:created xsi:type="dcterms:W3CDTF">2023-06-07T09:39:47Z</dcterms:created>
  <dcterms:modified xsi:type="dcterms:W3CDTF">2024-06-26T15:20:00Z</dcterms:modified>
</cp:coreProperties>
</file>