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9" r:id="rId2"/>
    <p:sldId id="264" r:id="rId3"/>
    <p:sldId id="287" r:id="rId4"/>
    <p:sldId id="288" r:id="rId5"/>
    <p:sldId id="289" r:id="rId6"/>
    <p:sldId id="300" r:id="rId7"/>
    <p:sldId id="293" r:id="rId8"/>
    <p:sldId id="294" r:id="rId9"/>
    <p:sldId id="295" r:id="rId10"/>
    <p:sldId id="29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938"/>
    <a:srgbClr val="F5EA5A"/>
    <a:srgbClr val="00B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75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7F418-D31A-43EE-A0C4-DE0D40923F98}" type="datetimeFigureOut">
              <a:rPr lang="en-CA" smtClean="0"/>
              <a:t>2022-04-15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7A79B-AE40-4F3A-AC33-553894F268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122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CF9D4-6142-441F-9CC7-B111E5F3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BD84C9-C47B-4688-9E12-08B97B78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306C19-EDB8-45AC-A06D-1C6E7A4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420566-273E-44F3-9CE4-498C9486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6D2815-D915-46BB-8E74-27731C32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97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DE03E-921D-4B71-9894-652B786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79575F-2318-430B-A3C7-280A0072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D7F357-B243-4712-AB7A-F0C6E60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3082FC-CA95-4D75-B66C-561D51C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50573C-42FA-4875-8D00-243C2A8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20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5DC263-2243-4775-9DD9-3D4006A07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D7DE7F-6F3E-45F8-BCCB-1A39543D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E95832-C46F-4E70-8D36-2D6C6305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B8BEBA-10F7-420F-850F-8C895A1E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5B1847-01D3-4BFB-9989-12EDDB1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00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85E31-5EE4-4031-8DAA-64044DE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AB51F7-AD05-4812-9AEE-F0A7A18C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39D8A6-338D-4A25-B834-B4A942E9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93547E-E0C5-4326-ADC3-C43A678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67DB44-D3F4-429C-AB2C-E561CB2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67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0BB85-69F4-4080-A77B-EECE9C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01A13A-6D46-453F-BAB2-4BAD520A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488E4D-D5CA-49EC-B38E-714DAC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8CB60D-9BAE-4973-973B-4C6853A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C6DFA2-C663-4447-B1F9-BB6A38C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34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9C6E8-AF90-4703-A9FA-9A65E134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2C6401-88FE-47FD-A731-DD657AEE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D3D0E6-298D-4282-8913-20026FB7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5D25A3-27E5-4E98-8C5A-B2B0697A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63F4A1-44B5-41E4-B96B-51C286B3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6F89BA-5274-4D7F-A22B-03488DE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78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0A037-7520-4515-B45B-E8BD71A1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742552-6925-46F5-A258-858B909F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D3C8B9-BC17-42B1-9536-626041E4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F04948-91DA-4B89-B095-A18DE466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512104A-EB67-4275-8DE6-7CA0254DD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ECE6559-6BBF-4F82-812F-26DCBE1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43346E-31FD-437F-8433-ED2A4FF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9BB8E7B-DEEF-4F36-AC1E-1ADBCD81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0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D8A9B-DDEE-472D-98C8-342D02A2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891E0F-5CBA-4701-9802-49F747F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DB64FE-FE57-4FE5-A383-911D9E8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80F91C-FC09-444F-8303-0A51AAC9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3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DC091D-E20B-43AF-85A6-D06B098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256F216-F3C5-4473-B251-72A6A8F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10FE17-D12B-4940-A9BA-F514288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76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B74CF-2BF5-499E-835A-8CD87C6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A49E46-BCFA-4A8B-A9EC-84318480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73AFB1-BE5F-4F23-82EA-A9E2EDCF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A59952-DF38-4E91-AC68-8C3C2211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2383BB-619B-4187-A5BC-042AE98C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22BE86-61A8-405E-B05C-9ED660BA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41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5C4CA-FD62-44D2-81B3-AB78C84E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4F94F9-A9E5-4C0A-BC98-D38C5AA9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88FB35-2220-4ACE-970D-43F2556C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CB7B7F-DA8E-4AED-B458-D0634CB1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F43AE8-ADD4-4B08-B8BC-39D66C3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4F0B5B-F0B4-42E7-AEF3-F79F947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71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E1944-26C3-41F2-9AC9-8256929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855009-06D1-457C-AA16-D256E4C8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319EE4-DC46-41D9-BA81-50318AE2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FA1-3201-4CFE-B59E-2CC3904A385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15DEA4-AA2E-4600-8609-2131E0FB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E62007-BA97-4721-9442-9F52017C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2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483C6F6-4E8E-46F6-8DF4-0ECADCE7BF61}"/>
              </a:ext>
            </a:extLst>
          </p:cNvPr>
          <p:cNvSpPr/>
          <p:nvPr/>
        </p:nvSpPr>
        <p:spPr>
          <a:xfrm>
            <a:off x="0" y="0"/>
            <a:ext cx="6357248" cy="6858000"/>
          </a:xfrm>
          <a:prstGeom prst="rect">
            <a:avLst/>
          </a:prstGeom>
          <a:gradFill>
            <a:gsLst>
              <a:gs pos="0">
                <a:srgbClr val="348B9C"/>
              </a:gs>
              <a:gs pos="99000">
                <a:srgbClr val="00B99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ик 5">
            <a:extLst>
              <a:ext uri="{FF2B5EF4-FFF2-40B4-BE49-F238E27FC236}">
                <a16:creationId xmlns:a16="http://schemas.microsoft.com/office/drawing/2014/main" id="{829A358E-4BF2-4301-ABE1-2990C2BA8026}"/>
              </a:ext>
            </a:extLst>
          </p:cNvPr>
          <p:cNvSpPr/>
          <p:nvPr/>
        </p:nvSpPr>
        <p:spPr>
          <a:xfrm>
            <a:off x="363026" y="568978"/>
            <a:ext cx="4846550" cy="127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</a:pPr>
            <a:r>
              <a:rPr lang="en-US" sz="3400" b="1" dirty="0">
                <a:solidFill>
                  <a:srgbClr val="F0FFFB"/>
                </a:solidFill>
                <a:latin typeface="Montserrat" charset="0"/>
                <a:ea typeface="Montserrat" charset="0"/>
                <a:cs typeface="Montserrat" charset="0"/>
              </a:rPr>
              <a:t>MACHINE LEARNING REGRESSION</a:t>
            </a:r>
            <a:endParaRPr lang="ru-RU" sz="3400" b="1" dirty="0">
              <a:solidFill>
                <a:srgbClr val="F0FFFB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5A03D5-9A4E-4B7F-9777-8A59F9C571CC}"/>
              </a:ext>
            </a:extLst>
          </p:cNvPr>
          <p:cNvSpPr/>
          <p:nvPr/>
        </p:nvSpPr>
        <p:spPr>
          <a:xfrm>
            <a:off x="5295516" y="5973592"/>
            <a:ext cx="191932" cy="161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E4AC1A-C8B1-411A-8897-5E9CFCE2F37B}"/>
              </a:ext>
            </a:extLst>
          </p:cNvPr>
          <p:cNvSpPr/>
          <p:nvPr/>
        </p:nvSpPr>
        <p:spPr>
          <a:xfrm>
            <a:off x="5118520" y="5974919"/>
            <a:ext cx="191933" cy="161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A1E71C-19AF-485F-808E-76207EE16E84}"/>
              </a:ext>
            </a:extLst>
          </p:cNvPr>
          <p:cNvSpPr/>
          <p:nvPr/>
        </p:nvSpPr>
        <p:spPr>
          <a:xfrm>
            <a:off x="5485095" y="5832968"/>
            <a:ext cx="191932" cy="1617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683723-1718-4571-97AC-226270819DB2}"/>
              </a:ext>
            </a:extLst>
          </p:cNvPr>
          <p:cNvSpPr/>
          <p:nvPr/>
        </p:nvSpPr>
        <p:spPr>
          <a:xfrm>
            <a:off x="5105016" y="6125992"/>
            <a:ext cx="191932" cy="16170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0B4525-F1C7-4A53-9F47-7AD9DDA5139C}"/>
              </a:ext>
            </a:extLst>
          </p:cNvPr>
          <p:cNvSpPr/>
          <p:nvPr/>
        </p:nvSpPr>
        <p:spPr>
          <a:xfrm>
            <a:off x="4928020" y="6127319"/>
            <a:ext cx="191933" cy="16170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E799A7-A838-4629-972A-2F9FD8C6C031}"/>
              </a:ext>
            </a:extLst>
          </p:cNvPr>
          <p:cNvSpPr/>
          <p:nvPr/>
        </p:nvSpPr>
        <p:spPr>
          <a:xfrm>
            <a:off x="4732528" y="6127319"/>
            <a:ext cx="211125" cy="16170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9CD616-D148-4DED-9C13-6C01577B36B1}"/>
              </a:ext>
            </a:extLst>
          </p:cNvPr>
          <p:cNvSpPr/>
          <p:nvPr/>
        </p:nvSpPr>
        <p:spPr>
          <a:xfrm>
            <a:off x="631240" y="5529089"/>
            <a:ext cx="191933" cy="1617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87AEE2-B1C1-4341-A85D-AD9C274E6614}"/>
              </a:ext>
            </a:extLst>
          </p:cNvPr>
          <p:cNvSpPr/>
          <p:nvPr/>
        </p:nvSpPr>
        <p:spPr>
          <a:xfrm>
            <a:off x="435748" y="5529089"/>
            <a:ext cx="211125" cy="161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A27F9D-F2F9-45CB-8064-0DAD441A4AD4}"/>
              </a:ext>
            </a:extLst>
          </p:cNvPr>
          <p:cNvSpPr/>
          <p:nvPr/>
        </p:nvSpPr>
        <p:spPr>
          <a:xfrm>
            <a:off x="5492130" y="822879"/>
            <a:ext cx="191933" cy="1617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2E3751-024E-41BF-842D-6350A2FAB95E}"/>
              </a:ext>
            </a:extLst>
          </p:cNvPr>
          <p:cNvSpPr/>
          <p:nvPr/>
        </p:nvSpPr>
        <p:spPr>
          <a:xfrm>
            <a:off x="5282990" y="659103"/>
            <a:ext cx="211125" cy="16170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CB6ADCF-E376-4B93-8A65-240644F4B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252" y="0"/>
            <a:ext cx="5878286" cy="6858000"/>
          </a:xfrm>
          <a:prstGeom prst="rect">
            <a:avLst/>
          </a:prstGeom>
        </p:spPr>
      </p:pic>
      <p:sp>
        <p:nvSpPr>
          <p:cNvPr id="22" name="Прямоугольник 6">
            <a:extLst>
              <a:ext uri="{FF2B5EF4-FFF2-40B4-BE49-F238E27FC236}">
                <a16:creationId xmlns:a16="http://schemas.microsoft.com/office/drawing/2014/main" id="{1CDA5F4F-63CA-427B-B968-426717F907E6}"/>
              </a:ext>
            </a:extLst>
          </p:cNvPr>
          <p:cNvSpPr/>
          <p:nvPr/>
        </p:nvSpPr>
        <p:spPr>
          <a:xfrm>
            <a:off x="376102" y="2351366"/>
            <a:ext cx="5918103" cy="1728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US" sz="4900" b="1" dirty="0">
                <a:solidFill>
                  <a:srgbClr val="F0FFFB"/>
                </a:solidFill>
                <a:latin typeface="Montserrat" charset="0"/>
                <a:ea typeface="Montserrat" charset="0"/>
                <a:cs typeface="Montserrat" charset="0"/>
              </a:rPr>
              <a:t>LOGISTIC </a:t>
            </a:r>
          </a:p>
          <a:p>
            <a:pPr>
              <a:lnSpc>
                <a:spcPts val="6600"/>
              </a:lnSpc>
            </a:pPr>
            <a:r>
              <a:rPr lang="en-US" sz="4900" b="1" dirty="0">
                <a:solidFill>
                  <a:srgbClr val="F0FFFB"/>
                </a:solidFill>
                <a:latin typeface="Montserrat" charset="0"/>
                <a:ea typeface="Montserrat" charset="0"/>
                <a:cs typeface="Montserrat" charset="0"/>
              </a:rPr>
              <a:t>REGRESSION</a:t>
            </a:r>
            <a:endParaRPr lang="ru-RU" sz="4900" b="1" dirty="0">
              <a:solidFill>
                <a:srgbClr val="F0FFFB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055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447A2C3-4A7C-48CD-B255-4AE35370F3F7}"/>
              </a:ext>
            </a:extLst>
          </p:cNvPr>
          <p:cNvSpPr/>
          <p:nvPr/>
        </p:nvSpPr>
        <p:spPr>
          <a:xfrm>
            <a:off x="0" y="0"/>
            <a:ext cx="12192000" cy="963758"/>
          </a:xfrm>
          <a:prstGeom prst="rect">
            <a:avLst/>
          </a:prstGeom>
          <a:gradFill>
            <a:gsLst>
              <a:gs pos="0">
                <a:srgbClr val="348B9C"/>
              </a:gs>
              <a:gs pos="99000">
                <a:srgbClr val="00B99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PRECISION Vs. </a:t>
            </a:r>
            <a:r>
              <a:rPr lang="en-CA" sz="3000" b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RECALL EXAMPLE </a:t>
            </a:r>
            <a:endParaRPr lang="en-CA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0" name="Google Shape;121;p17"/>
          <p:cNvSpPr txBox="1"/>
          <p:nvPr/>
        </p:nvSpPr>
        <p:spPr>
          <a:xfrm>
            <a:off x="695325" y="7415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3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1123950" y="4703246"/>
            <a:ext cx="105726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dirty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Classiﬁcation Accuracy = (TP+TN) / (TP + TN + FP + FN) = 91%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Precision = TP/Total TRUE Predictions = TP/ (TP+FP) = ½=50%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Recall = TP/ Actual TRUE = TP/ (TP+FN) = 1/9 = 11%</a:t>
            </a:r>
          </a:p>
        </p:txBody>
      </p:sp>
      <p:sp>
        <p:nvSpPr>
          <p:cNvPr id="7" name="Google Shape;123;p17"/>
          <p:cNvSpPr txBox="1"/>
          <p:nvPr/>
        </p:nvSpPr>
        <p:spPr>
          <a:xfrm>
            <a:off x="584199" y="1833049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124359"/>
              </a:buClr>
              <a:buSzPts val="3200"/>
              <a:buFont typeface="Montserrat Black"/>
              <a:buNone/>
            </a:pPr>
            <a:endParaRPr sz="3200" b="1" kern="0" dirty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449798" y="2314782"/>
          <a:ext cx="3236832" cy="2574512"/>
        </p:xfrm>
        <a:graphic>
          <a:graphicData uri="http://schemas.openxmlformats.org/drawingml/2006/table">
            <a:tbl>
              <a:tblPr firstRow="1" bandRow="1"/>
              <a:tblGrid>
                <a:gridCol w="1618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3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7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Left Brace 8"/>
          <p:cNvSpPr/>
          <p:nvPr/>
        </p:nvSpPr>
        <p:spPr>
          <a:xfrm>
            <a:off x="3805929" y="2307656"/>
            <a:ext cx="424543" cy="2432167"/>
          </a:xfrm>
          <a:prstGeom prst="leftBrace">
            <a:avLst>
              <a:gd name="adj1" fmla="val 123718"/>
              <a:gd name="adj2" fmla="val 50000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1" name="Left Brace 10"/>
          <p:cNvSpPr/>
          <p:nvPr/>
        </p:nvSpPr>
        <p:spPr>
          <a:xfrm rot="5400000">
            <a:off x="5977877" y="263563"/>
            <a:ext cx="384139" cy="3306947"/>
          </a:xfrm>
          <a:prstGeom prst="leftBrace">
            <a:avLst>
              <a:gd name="adj1" fmla="val 123718"/>
              <a:gd name="adj2" fmla="val 50473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60554" y="3292906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PREDICTIONS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9959" y="1088168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TRUE CLASS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33741" y="2768401"/>
            <a:ext cx="109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/>
              </a:rPr>
              <a:t>TP = 1</a:t>
            </a:r>
            <a:endParaRPr lang="en-CA" sz="2400" b="1" dirty="0">
              <a:solidFill>
                <a:srgbClr val="00B050"/>
              </a:solidFill>
              <a:latin typeface="Roboto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70389" y="4028335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/>
              </a:rPr>
              <a:t>TN = 90</a:t>
            </a:r>
            <a:endParaRPr lang="en-CA" sz="2400" b="1" dirty="0">
              <a:solidFill>
                <a:srgbClr val="00B050"/>
              </a:solidFill>
              <a:latin typeface="Robot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50213" y="2915658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+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68700" y="3998826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38736" y="1855799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+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54848" y="1800039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40026" y="2768401"/>
            <a:ext cx="109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Roboto"/>
              </a:rPr>
              <a:t>FP = 1</a:t>
            </a:r>
            <a:endParaRPr lang="en-CA" sz="2400" b="1" dirty="0">
              <a:solidFill>
                <a:srgbClr val="FFC000"/>
              </a:solidFill>
              <a:latin typeface="Roboto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78336" y="4044359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FN = 8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60A9FE3-90D2-4950-84A4-E7C558A4D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6901" y="5982820"/>
            <a:ext cx="552450" cy="4476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6776E20-720B-43AD-834E-5A82763B7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37" y="6311432"/>
            <a:ext cx="247650" cy="238125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0ED88B62-3E14-40DD-8E47-1B5B71B3B5A8}"/>
              </a:ext>
            </a:extLst>
          </p:cNvPr>
          <p:cNvGrpSpPr/>
          <p:nvPr/>
        </p:nvGrpSpPr>
        <p:grpSpPr>
          <a:xfrm>
            <a:off x="10701179" y="286674"/>
            <a:ext cx="934903" cy="456054"/>
            <a:chOff x="10701179" y="286674"/>
            <a:chExt cx="934903" cy="45605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9E95FB4-8690-4CD4-B1DE-CBEEFC72563F}"/>
                </a:ext>
              </a:extLst>
            </p:cNvPr>
            <p:cNvSpPr/>
            <p:nvPr/>
          </p:nvSpPr>
          <p:spPr>
            <a:xfrm>
              <a:off x="11254571" y="427298"/>
              <a:ext cx="191932" cy="161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F1359CB-F0AD-474A-8A98-5F55C5C710F4}"/>
                </a:ext>
              </a:extLst>
            </p:cNvPr>
            <p:cNvSpPr/>
            <p:nvPr/>
          </p:nvSpPr>
          <p:spPr>
            <a:xfrm>
              <a:off x="11077575" y="428625"/>
              <a:ext cx="191933" cy="1617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8577EAB-742E-466C-B8D9-143B243669D2}"/>
                </a:ext>
              </a:extLst>
            </p:cNvPr>
            <p:cNvSpPr/>
            <p:nvPr/>
          </p:nvSpPr>
          <p:spPr>
            <a:xfrm>
              <a:off x="11444150" y="286674"/>
              <a:ext cx="191932" cy="16170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0A3C161-4A61-4CC4-B134-720D01152A0B}"/>
                </a:ext>
              </a:extLst>
            </p:cNvPr>
            <p:cNvSpPr/>
            <p:nvPr/>
          </p:nvSpPr>
          <p:spPr>
            <a:xfrm>
              <a:off x="11064071" y="579698"/>
              <a:ext cx="191932" cy="16170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F9FE5D8-D733-4581-883D-C35627F7061B}"/>
                </a:ext>
              </a:extLst>
            </p:cNvPr>
            <p:cNvSpPr/>
            <p:nvPr/>
          </p:nvSpPr>
          <p:spPr>
            <a:xfrm>
              <a:off x="10887075" y="581025"/>
              <a:ext cx="191933" cy="16170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2986F57-3D47-4F0D-8F22-E69951526932}"/>
                </a:ext>
              </a:extLst>
            </p:cNvPr>
            <p:cNvSpPr/>
            <p:nvPr/>
          </p:nvSpPr>
          <p:spPr>
            <a:xfrm>
              <a:off x="10701179" y="581025"/>
              <a:ext cx="191932" cy="16170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E720EB-FC6F-4252-97D1-131B6FBEF040}"/>
              </a:ext>
            </a:extLst>
          </p:cNvPr>
          <p:cNvCxnSpPr>
            <a:cxnSpLocks/>
          </p:cNvCxnSpPr>
          <p:nvPr/>
        </p:nvCxnSpPr>
        <p:spPr>
          <a:xfrm>
            <a:off x="723513" y="6328611"/>
            <a:ext cx="107206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07FD6972-CDB9-48DD-A23C-C4C4D35A4D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55" y="6422280"/>
            <a:ext cx="1296873" cy="27894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F78FA46-54AA-48AD-89AE-48658B10ECAF}"/>
              </a:ext>
            </a:extLst>
          </p:cNvPr>
          <p:cNvSpPr txBox="1"/>
          <p:nvPr/>
        </p:nvSpPr>
        <p:spPr>
          <a:xfrm>
            <a:off x="8906508" y="6346270"/>
            <a:ext cx="208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www.projectbank.in</a:t>
            </a:r>
          </a:p>
        </p:txBody>
      </p:sp>
    </p:spTree>
    <p:extLst>
      <p:ext uri="{BB962C8B-B14F-4D97-AF65-F5344CB8AC3E}">
        <p14:creationId xmlns:p14="http://schemas.microsoft.com/office/powerpoint/2010/main" val="30972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/>
      <p:bldP spid="13" grpId="0"/>
      <p:bldP spid="14" grpId="0"/>
      <p:bldP spid="15" grpId="0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58C7046-DF62-427E-908B-2B74AC22C01E}"/>
              </a:ext>
            </a:extLst>
          </p:cNvPr>
          <p:cNvSpPr/>
          <p:nvPr/>
        </p:nvSpPr>
        <p:spPr>
          <a:xfrm>
            <a:off x="0" y="0"/>
            <a:ext cx="12192000" cy="963758"/>
          </a:xfrm>
          <a:prstGeom prst="rect">
            <a:avLst/>
          </a:prstGeom>
          <a:gradFill>
            <a:gsLst>
              <a:gs pos="0">
                <a:srgbClr val="348B9C"/>
              </a:gs>
              <a:gs pos="99000">
                <a:srgbClr val="00B99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LOGISTIC REGRESSION: INTUITION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9700" y="1278900"/>
            <a:ext cx="113141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panose="02000505000000020004" pitchFamily="2" charset="0"/>
              </a:rPr>
              <a:t>Linear regression </a:t>
            </a:r>
            <a:r>
              <a:rPr lang="en-CA" sz="2000" dirty="0">
                <a:latin typeface="Montserrat" panose="02000505000000020004" pitchFamily="2" charset="0"/>
              </a:rPr>
              <a:t>is used to predict outputs on a continuous spectrum. 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CA" dirty="0">
                <a:latin typeface="Montserrat" panose="02000505000000020004" pitchFamily="2" charset="0"/>
              </a:rPr>
              <a:t> Example: predicting revenue based on the outside air temperature.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panose="02000505000000020004" pitchFamily="2" charset="0"/>
              </a:rPr>
              <a:t>Logistic regression is used to predict binary outputs</a:t>
            </a:r>
            <a:r>
              <a:rPr lang="en-CA" sz="2000" dirty="0">
                <a:latin typeface="Montserrat" panose="02000505000000020004" pitchFamily="2" charset="0"/>
              </a:rPr>
              <a:t> with 2 possible values (0 or 1)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CA" dirty="0">
                <a:latin typeface="Montserrat" panose="02000505000000020004" pitchFamily="2" charset="0"/>
              </a:rPr>
              <a:t> Logistic model output can be one of two classes: pass/fail, win/lose, healthy/sick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1800" dirty="0">
              <a:latin typeface="Montserrat" charset="0"/>
              <a:ea typeface="Montserrat" charset="0"/>
              <a:cs typeface="Montserrat" charset="0"/>
            </a:endParaRPr>
          </a:p>
          <a:p>
            <a:pPr fontAlgn="base"/>
            <a:endParaRPr lang="en-CA" sz="1800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2273946" y="3279496"/>
            <a:ext cx="5098404" cy="29178"/>
          </a:xfrm>
          <a:prstGeom prst="line">
            <a:avLst/>
          </a:prstGeom>
          <a:ln w="57150">
            <a:solidFill>
              <a:srgbClr val="A5D9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297378" y="5645234"/>
            <a:ext cx="5074972" cy="4770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290202" y="3031524"/>
            <a:ext cx="37834" cy="2684438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447095" y="550963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3043686" y="551558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3600856" y="550963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3966689" y="315861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5830172" y="312943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6271264" y="312943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5397502" y="313908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4548292" y="313851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/>
          <p:cNvSpPr txBox="1"/>
          <p:nvPr/>
        </p:nvSpPr>
        <p:spPr>
          <a:xfrm>
            <a:off x="4912793" y="5665644"/>
            <a:ext cx="2980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HOURS OF STUDYING</a:t>
            </a:r>
          </a:p>
        </p:txBody>
      </p:sp>
      <p:sp>
        <p:nvSpPr>
          <p:cNvPr id="24" name="TextBox 23"/>
          <p:cNvSpPr txBox="1"/>
          <p:nvPr/>
        </p:nvSpPr>
        <p:spPr>
          <a:xfrm rot="16200000">
            <a:off x="1212565" y="4004159"/>
            <a:ext cx="1459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PASS/FAIL</a:t>
            </a:r>
          </a:p>
        </p:txBody>
      </p:sp>
      <p:sp>
        <p:nvSpPr>
          <p:cNvPr id="25" name="Oval 24"/>
          <p:cNvSpPr/>
          <p:nvPr/>
        </p:nvSpPr>
        <p:spPr>
          <a:xfrm>
            <a:off x="4154189" y="550344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4612517" y="551561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62194"/>
              </p:ext>
            </p:extLst>
          </p:nvPr>
        </p:nvGraphicFramePr>
        <p:xfrm>
          <a:off x="7768191" y="2801722"/>
          <a:ext cx="353352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6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Hours</a:t>
                      </a:r>
                      <a:r>
                        <a:rPr lang="en-CA" baseline="0" dirty="0"/>
                        <a:t> Studying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Pass/Fail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35" name="Straight Connector 34"/>
          <p:cNvCxnSpPr/>
          <p:nvPr/>
        </p:nvCxnSpPr>
        <p:spPr>
          <a:xfrm flipH="1">
            <a:off x="4091643" y="2724933"/>
            <a:ext cx="1447959" cy="3721430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flipV="1">
            <a:off x="4296289" y="3948984"/>
            <a:ext cx="713861" cy="373777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48999" y="4131948"/>
            <a:ext cx="216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FF0000"/>
                </a:solidFill>
              </a:rPr>
              <a:t>LINEAR MODEL</a:t>
            </a:r>
          </a:p>
        </p:txBody>
      </p:sp>
      <p:pic>
        <p:nvPicPr>
          <p:cNvPr id="38" name="Picture 2" descr="Image result for fail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918" y="4099043"/>
            <a:ext cx="2539914" cy="142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D71907E-DD23-450D-B01E-0997D8D43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6901" y="5982820"/>
            <a:ext cx="552450" cy="4476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15C5F99-41F4-476A-90FC-1BD6AB4B0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137" y="6311432"/>
            <a:ext cx="247650" cy="238125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C060E157-3CC4-4415-97EA-8DED7EE0E191}"/>
              </a:ext>
            </a:extLst>
          </p:cNvPr>
          <p:cNvGrpSpPr/>
          <p:nvPr/>
        </p:nvGrpSpPr>
        <p:grpSpPr>
          <a:xfrm>
            <a:off x="10701179" y="286674"/>
            <a:ext cx="934903" cy="456054"/>
            <a:chOff x="10701179" y="286674"/>
            <a:chExt cx="934903" cy="4560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6FA4FEC-86DE-43DB-B468-7860C5641AD7}"/>
                </a:ext>
              </a:extLst>
            </p:cNvPr>
            <p:cNvSpPr/>
            <p:nvPr/>
          </p:nvSpPr>
          <p:spPr>
            <a:xfrm>
              <a:off x="11254571" y="427298"/>
              <a:ext cx="191932" cy="161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FA7FAC4-AE5E-4D28-8A3D-BFF54EC89DEB}"/>
                </a:ext>
              </a:extLst>
            </p:cNvPr>
            <p:cNvSpPr/>
            <p:nvPr/>
          </p:nvSpPr>
          <p:spPr>
            <a:xfrm>
              <a:off x="11077575" y="428625"/>
              <a:ext cx="191933" cy="1617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E497AC1-5DD5-459F-A082-5D718CDEB8C8}"/>
                </a:ext>
              </a:extLst>
            </p:cNvPr>
            <p:cNvSpPr/>
            <p:nvPr/>
          </p:nvSpPr>
          <p:spPr>
            <a:xfrm>
              <a:off x="11444150" y="286674"/>
              <a:ext cx="191932" cy="16170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AE8662F-86EA-465C-837D-8B43C8252B91}"/>
                </a:ext>
              </a:extLst>
            </p:cNvPr>
            <p:cNvSpPr/>
            <p:nvPr/>
          </p:nvSpPr>
          <p:spPr>
            <a:xfrm>
              <a:off x="11064071" y="579698"/>
              <a:ext cx="191932" cy="16170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BBC3B9F-B425-45A1-8029-91EF42080CE2}"/>
                </a:ext>
              </a:extLst>
            </p:cNvPr>
            <p:cNvSpPr/>
            <p:nvPr/>
          </p:nvSpPr>
          <p:spPr>
            <a:xfrm>
              <a:off x="10887075" y="581025"/>
              <a:ext cx="191933" cy="16170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2DDA6FE-F3AE-496D-A22C-FB00784785A5}"/>
                </a:ext>
              </a:extLst>
            </p:cNvPr>
            <p:cNvSpPr/>
            <p:nvPr/>
          </p:nvSpPr>
          <p:spPr>
            <a:xfrm>
              <a:off x="10701179" y="581025"/>
              <a:ext cx="191932" cy="16170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8C81200-85FE-4420-A794-D01F884AD290}"/>
              </a:ext>
            </a:extLst>
          </p:cNvPr>
          <p:cNvCxnSpPr>
            <a:cxnSpLocks/>
          </p:cNvCxnSpPr>
          <p:nvPr/>
        </p:nvCxnSpPr>
        <p:spPr>
          <a:xfrm>
            <a:off x="723513" y="6328611"/>
            <a:ext cx="107206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DDF4E3AA-182E-4E05-BB30-FD4188A370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55" y="6422280"/>
            <a:ext cx="1296873" cy="27894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EF000D7-28DC-418A-B1A1-CB83458E97BE}"/>
              </a:ext>
            </a:extLst>
          </p:cNvPr>
          <p:cNvSpPr txBox="1"/>
          <p:nvPr/>
        </p:nvSpPr>
        <p:spPr>
          <a:xfrm>
            <a:off x="8906508" y="6346270"/>
            <a:ext cx="208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www.projectbank.in</a:t>
            </a:r>
          </a:p>
        </p:txBody>
      </p:sp>
    </p:spTree>
    <p:extLst>
      <p:ext uri="{BB962C8B-B14F-4D97-AF65-F5344CB8AC3E}">
        <p14:creationId xmlns:p14="http://schemas.microsoft.com/office/powerpoint/2010/main" val="428761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 animBg="1"/>
      <p:bldP spid="26" grpId="0" animBg="1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B0AB2DC-F9D4-4D30-8438-0B07ADA0E11D}"/>
              </a:ext>
            </a:extLst>
          </p:cNvPr>
          <p:cNvSpPr/>
          <p:nvPr/>
        </p:nvSpPr>
        <p:spPr>
          <a:xfrm>
            <a:off x="0" y="0"/>
            <a:ext cx="12192000" cy="963758"/>
          </a:xfrm>
          <a:prstGeom prst="rect">
            <a:avLst/>
          </a:prstGeom>
          <a:gradFill>
            <a:gsLst>
              <a:gs pos="0">
                <a:srgbClr val="348B9C"/>
              </a:gs>
              <a:gs pos="99000">
                <a:srgbClr val="00B99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LOGISTIC REGRESSION: INTUITION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9700" y="1278900"/>
            <a:ext cx="114729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panose="02000505000000020004" pitchFamily="2" charset="0"/>
              </a:rPr>
              <a:t>Linear regression is not suitable for classification problem.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panose="02000505000000020004" pitchFamily="2" charset="0"/>
              </a:rPr>
              <a:t>Linear regression is unbounded, so logistic regression will be better candidate in which the output value ranges from 0 to 1.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1800" dirty="0">
              <a:latin typeface="Montserrat" charset="0"/>
              <a:ea typeface="Montserrat" charset="0"/>
              <a:cs typeface="Montserrat" charset="0"/>
            </a:endParaRPr>
          </a:p>
          <a:p>
            <a:pPr fontAlgn="base"/>
            <a:endParaRPr lang="en-CA" sz="1800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3744904" y="2992903"/>
            <a:ext cx="5098404" cy="29178"/>
          </a:xfrm>
          <a:prstGeom prst="line">
            <a:avLst/>
          </a:prstGeom>
          <a:ln w="57150">
            <a:solidFill>
              <a:srgbClr val="A5D9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768336" y="5358641"/>
            <a:ext cx="5074972" cy="4770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3744902" y="2467429"/>
            <a:ext cx="54092" cy="296194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918053" y="522304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514644" y="522899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129095" y="523120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437647" y="287202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301130" y="284284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742222" y="284284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6885054" y="285743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6019250" y="285192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62799" y="5501429"/>
            <a:ext cx="2980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HOURS OF STUDYING</a:t>
            </a:r>
          </a:p>
        </p:txBody>
      </p:sp>
      <p:sp>
        <p:nvSpPr>
          <p:cNvPr id="44" name="TextBox 43"/>
          <p:cNvSpPr txBox="1"/>
          <p:nvPr/>
        </p:nvSpPr>
        <p:spPr>
          <a:xfrm rot="16200000">
            <a:off x="2683523" y="3717566"/>
            <a:ext cx="1459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PASS/FAIL</a:t>
            </a:r>
          </a:p>
        </p:txBody>
      </p:sp>
      <p:sp>
        <p:nvSpPr>
          <p:cNvPr id="45" name="Oval 44"/>
          <p:cNvSpPr/>
          <p:nvPr/>
        </p:nvSpPr>
        <p:spPr>
          <a:xfrm>
            <a:off x="5601446" y="520131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019249" y="520131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5562600" y="1934029"/>
            <a:ext cx="1674261" cy="4225741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flipV="1">
            <a:off x="6009100" y="2391397"/>
            <a:ext cx="1001460" cy="343708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637895" y="2438340"/>
            <a:ext cx="216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FF0000"/>
                </a:solidFill>
              </a:rPr>
              <a:t>LINEAR MODEL</a:t>
            </a:r>
          </a:p>
        </p:txBody>
      </p:sp>
      <p:sp>
        <p:nvSpPr>
          <p:cNvPr id="50" name="Freeform 49"/>
          <p:cNvSpPr/>
          <p:nvPr/>
        </p:nvSpPr>
        <p:spPr>
          <a:xfrm>
            <a:off x="4189270" y="3045263"/>
            <a:ext cx="4523874" cy="2290351"/>
          </a:xfrm>
          <a:custGeom>
            <a:avLst/>
            <a:gdLst>
              <a:gd name="connsiteX0" fmla="*/ 0 w 4523874"/>
              <a:gd name="connsiteY0" fmla="*/ 1890929 h 1915505"/>
              <a:gd name="connsiteX1" fmla="*/ 1395663 w 4523874"/>
              <a:gd name="connsiteY1" fmla="*/ 1878897 h 1915505"/>
              <a:gd name="connsiteX2" fmla="*/ 1816769 w 4523874"/>
              <a:gd name="connsiteY2" fmla="*/ 1542013 h 1915505"/>
              <a:gd name="connsiteX3" fmla="*/ 2346158 w 4523874"/>
              <a:gd name="connsiteY3" fmla="*/ 423076 h 1915505"/>
              <a:gd name="connsiteX4" fmla="*/ 3092116 w 4523874"/>
              <a:gd name="connsiteY4" fmla="*/ 50097 h 1915505"/>
              <a:gd name="connsiteX5" fmla="*/ 4523874 w 4523874"/>
              <a:gd name="connsiteY5" fmla="*/ 14002 h 1915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3874" h="1915505">
                <a:moveTo>
                  <a:pt x="0" y="1890929"/>
                </a:moveTo>
                <a:cubicBezTo>
                  <a:pt x="546434" y="1913989"/>
                  <a:pt x="1092868" y="1937050"/>
                  <a:pt x="1395663" y="1878897"/>
                </a:cubicBezTo>
                <a:cubicBezTo>
                  <a:pt x="1698458" y="1820744"/>
                  <a:pt x="1658353" y="1784650"/>
                  <a:pt x="1816769" y="1542013"/>
                </a:cubicBezTo>
                <a:cubicBezTo>
                  <a:pt x="1975185" y="1299376"/>
                  <a:pt x="2133600" y="671729"/>
                  <a:pt x="2346158" y="423076"/>
                </a:cubicBezTo>
                <a:cubicBezTo>
                  <a:pt x="2558716" y="174423"/>
                  <a:pt x="2729163" y="118276"/>
                  <a:pt x="3092116" y="50097"/>
                </a:cubicBezTo>
                <a:cubicBezTo>
                  <a:pt x="3455069" y="-18082"/>
                  <a:pt x="4094748" y="-2040"/>
                  <a:pt x="4523874" y="14002"/>
                </a:cubicBezTo>
              </a:path>
            </a:pathLst>
          </a:custGeom>
          <a:ln w="571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TextBox 50"/>
          <p:cNvSpPr txBox="1"/>
          <p:nvPr/>
        </p:nvSpPr>
        <p:spPr>
          <a:xfrm>
            <a:off x="4075391" y="3605499"/>
            <a:ext cx="2167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FF0000"/>
                </a:solidFill>
              </a:rPr>
              <a:t>LOGISTIC REGRESSION MODEL</a:t>
            </a:r>
          </a:p>
        </p:txBody>
      </p:sp>
      <p:cxnSp>
        <p:nvCxnSpPr>
          <p:cNvPr id="52" name="Curved Connector 51"/>
          <p:cNvCxnSpPr/>
          <p:nvPr/>
        </p:nvCxnSpPr>
        <p:spPr>
          <a:xfrm flipV="1">
            <a:off x="4798843" y="3988134"/>
            <a:ext cx="1504605" cy="612651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96260897-4B96-4DBB-8791-93DD43806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6901" y="5982820"/>
            <a:ext cx="552450" cy="44767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CEAB5D2-E606-4033-B416-F63DF9BCD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37" y="6311432"/>
            <a:ext cx="247650" cy="238125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0268BAEF-ABB3-4283-AB8D-4281D117BD3D}"/>
              </a:ext>
            </a:extLst>
          </p:cNvPr>
          <p:cNvGrpSpPr/>
          <p:nvPr/>
        </p:nvGrpSpPr>
        <p:grpSpPr>
          <a:xfrm>
            <a:off x="10701179" y="286674"/>
            <a:ext cx="934903" cy="456054"/>
            <a:chOff x="10701179" y="286674"/>
            <a:chExt cx="934903" cy="45605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557D541-A527-468C-BB03-274DAED413DE}"/>
                </a:ext>
              </a:extLst>
            </p:cNvPr>
            <p:cNvSpPr/>
            <p:nvPr/>
          </p:nvSpPr>
          <p:spPr>
            <a:xfrm>
              <a:off x="11254571" y="427298"/>
              <a:ext cx="191932" cy="161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1806773-6016-46CD-87AB-0DC5A9A7B096}"/>
                </a:ext>
              </a:extLst>
            </p:cNvPr>
            <p:cNvSpPr/>
            <p:nvPr/>
          </p:nvSpPr>
          <p:spPr>
            <a:xfrm>
              <a:off x="11077575" y="428625"/>
              <a:ext cx="191933" cy="1617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1E87466-42A0-4496-AA59-42515D0E382B}"/>
                </a:ext>
              </a:extLst>
            </p:cNvPr>
            <p:cNvSpPr/>
            <p:nvPr/>
          </p:nvSpPr>
          <p:spPr>
            <a:xfrm>
              <a:off x="11444150" y="286674"/>
              <a:ext cx="191932" cy="16170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2D6F74B-6CDF-44F5-9B4B-A631DF80571E}"/>
                </a:ext>
              </a:extLst>
            </p:cNvPr>
            <p:cNvSpPr/>
            <p:nvPr/>
          </p:nvSpPr>
          <p:spPr>
            <a:xfrm>
              <a:off x="11064071" y="579698"/>
              <a:ext cx="191932" cy="16170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E2CB058-A1AC-476B-92BB-7A07EFEAEC56}"/>
                </a:ext>
              </a:extLst>
            </p:cNvPr>
            <p:cNvSpPr/>
            <p:nvPr/>
          </p:nvSpPr>
          <p:spPr>
            <a:xfrm>
              <a:off x="10887075" y="581025"/>
              <a:ext cx="191933" cy="16170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3D1FE56-0990-4F66-9B4D-0935FA1F7843}"/>
                </a:ext>
              </a:extLst>
            </p:cNvPr>
            <p:cNvSpPr/>
            <p:nvPr/>
          </p:nvSpPr>
          <p:spPr>
            <a:xfrm>
              <a:off x="10701179" y="581025"/>
              <a:ext cx="191932" cy="16170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B1E43B5-208E-42AF-BFB4-63640B7739EE}"/>
              </a:ext>
            </a:extLst>
          </p:cNvPr>
          <p:cNvCxnSpPr>
            <a:cxnSpLocks/>
          </p:cNvCxnSpPr>
          <p:nvPr/>
        </p:nvCxnSpPr>
        <p:spPr>
          <a:xfrm>
            <a:off x="723513" y="6328611"/>
            <a:ext cx="107206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4976C159-1C93-4CCD-A4FF-450EBC2DE1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55" y="6422280"/>
            <a:ext cx="1296873" cy="27894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DDD13E86-D578-4378-B20C-8E138F887859}"/>
              </a:ext>
            </a:extLst>
          </p:cNvPr>
          <p:cNvSpPr txBox="1"/>
          <p:nvPr/>
        </p:nvSpPr>
        <p:spPr>
          <a:xfrm>
            <a:off x="8906508" y="6346270"/>
            <a:ext cx="208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www.projectbank.in</a:t>
            </a:r>
          </a:p>
        </p:txBody>
      </p:sp>
    </p:spTree>
    <p:extLst>
      <p:ext uri="{BB962C8B-B14F-4D97-AF65-F5344CB8AC3E}">
        <p14:creationId xmlns:p14="http://schemas.microsoft.com/office/powerpoint/2010/main" val="199294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9" grpId="0" animBg="1"/>
      <p:bldP spid="40" grpId="0" animBg="1"/>
      <p:bldP spid="41" grpId="0" animBg="1"/>
      <p:bldP spid="42" grpId="0" animBg="1"/>
      <p:bldP spid="45" grpId="0" animBg="1"/>
      <p:bldP spid="46" grpId="0" animBg="1"/>
      <p:bldP spid="49" grpId="0"/>
      <p:bldP spid="50" grpId="0" animBg="1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33D19AF-194C-465E-8303-EDFAF1E8B6E5}"/>
              </a:ext>
            </a:extLst>
          </p:cNvPr>
          <p:cNvSpPr/>
          <p:nvPr/>
        </p:nvSpPr>
        <p:spPr>
          <a:xfrm>
            <a:off x="0" y="0"/>
            <a:ext cx="12192000" cy="963758"/>
          </a:xfrm>
          <a:prstGeom prst="rect">
            <a:avLst/>
          </a:prstGeom>
          <a:gradFill>
            <a:gsLst>
              <a:gs pos="0">
                <a:srgbClr val="348B9C"/>
              </a:gs>
              <a:gs pos="99000">
                <a:srgbClr val="00B99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LOGISTIC REGRESSION: MATH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9700" y="1278900"/>
            <a:ext cx="114729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panose="02000505000000020004" pitchFamily="2" charset="0"/>
              </a:rPr>
              <a:t>Linear regression is not suitable for classification problem.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panose="02000505000000020004" pitchFamily="2" charset="0"/>
              </a:rPr>
              <a:t>Linear regression is unbounded, so logistic regression will be better candidate in which the output value ranges from 0 to 1.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1800" dirty="0">
              <a:latin typeface="Montserrat" charset="0"/>
              <a:ea typeface="Montserrat" charset="0"/>
              <a:cs typeface="Montserrat" charset="0"/>
            </a:endParaRPr>
          </a:p>
          <a:p>
            <a:pPr fontAlgn="base"/>
            <a:endParaRPr lang="en-CA" sz="1800" dirty="0"/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86930" y="7299222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1477023" y="3157733"/>
            <a:ext cx="5098404" cy="29178"/>
          </a:xfrm>
          <a:prstGeom prst="line">
            <a:avLst/>
          </a:prstGeom>
          <a:ln w="57150">
            <a:solidFill>
              <a:srgbClr val="A5D9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500455" y="5523471"/>
            <a:ext cx="5074972" cy="4770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1477021" y="2632259"/>
            <a:ext cx="54092" cy="296194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650172" y="538787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/>
          <p:cNvSpPr/>
          <p:nvPr/>
        </p:nvSpPr>
        <p:spPr>
          <a:xfrm>
            <a:off x="2246763" y="539382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2861214" y="539603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3169766" y="303685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5033249" y="300767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5474341" y="300767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/>
          <p:nvPr/>
        </p:nvSpPr>
        <p:spPr>
          <a:xfrm>
            <a:off x="4617173" y="302226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3751369" y="301675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TextBox 58"/>
          <p:cNvSpPr txBox="1"/>
          <p:nvPr/>
        </p:nvSpPr>
        <p:spPr>
          <a:xfrm>
            <a:off x="3943138" y="5655024"/>
            <a:ext cx="2980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HOURS OF STUDYING</a:t>
            </a:r>
          </a:p>
        </p:txBody>
      </p:sp>
      <p:sp>
        <p:nvSpPr>
          <p:cNvPr id="60" name="TextBox 59"/>
          <p:cNvSpPr txBox="1"/>
          <p:nvPr/>
        </p:nvSpPr>
        <p:spPr>
          <a:xfrm rot="16200000">
            <a:off x="415642" y="3882396"/>
            <a:ext cx="1459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PASS/FAIL</a:t>
            </a:r>
          </a:p>
        </p:txBody>
      </p:sp>
      <p:sp>
        <p:nvSpPr>
          <p:cNvPr id="61" name="Oval 60"/>
          <p:cNvSpPr/>
          <p:nvPr/>
        </p:nvSpPr>
        <p:spPr>
          <a:xfrm>
            <a:off x="3333565" y="536614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Oval 61"/>
          <p:cNvSpPr/>
          <p:nvPr/>
        </p:nvSpPr>
        <p:spPr>
          <a:xfrm>
            <a:off x="3751368" y="536614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Freeform 62"/>
          <p:cNvSpPr/>
          <p:nvPr/>
        </p:nvSpPr>
        <p:spPr>
          <a:xfrm>
            <a:off x="1921389" y="3210093"/>
            <a:ext cx="4523874" cy="2290351"/>
          </a:xfrm>
          <a:custGeom>
            <a:avLst/>
            <a:gdLst>
              <a:gd name="connsiteX0" fmla="*/ 0 w 4523874"/>
              <a:gd name="connsiteY0" fmla="*/ 1890929 h 1915505"/>
              <a:gd name="connsiteX1" fmla="*/ 1395663 w 4523874"/>
              <a:gd name="connsiteY1" fmla="*/ 1878897 h 1915505"/>
              <a:gd name="connsiteX2" fmla="*/ 1816769 w 4523874"/>
              <a:gd name="connsiteY2" fmla="*/ 1542013 h 1915505"/>
              <a:gd name="connsiteX3" fmla="*/ 2346158 w 4523874"/>
              <a:gd name="connsiteY3" fmla="*/ 423076 h 1915505"/>
              <a:gd name="connsiteX4" fmla="*/ 3092116 w 4523874"/>
              <a:gd name="connsiteY4" fmla="*/ 50097 h 1915505"/>
              <a:gd name="connsiteX5" fmla="*/ 4523874 w 4523874"/>
              <a:gd name="connsiteY5" fmla="*/ 14002 h 1915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3874" h="1915505">
                <a:moveTo>
                  <a:pt x="0" y="1890929"/>
                </a:moveTo>
                <a:cubicBezTo>
                  <a:pt x="546434" y="1913989"/>
                  <a:pt x="1092868" y="1937050"/>
                  <a:pt x="1395663" y="1878897"/>
                </a:cubicBezTo>
                <a:cubicBezTo>
                  <a:pt x="1698458" y="1820744"/>
                  <a:pt x="1658353" y="1784650"/>
                  <a:pt x="1816769" y="1542013"/>
                </a:cubicBezTo>
                <a:cubicBezTo>
                  <a:pt x="1975185" y="1299376"/>
                  <a:pt x="2133600" y="671729"/>
                  <a:pt x="2346158" y="423076"/>
                </a:cubicBezTo>
                <a:cubicBezTo>
                  <a:pt x="2558716" y="174423"/>
                  <a:pt x="2729163" y="118276"/>
                  <a:pt x="3092116" y="50097"/>
                </a:cubicBezTo>
                <a:cubicBezTo>
                  <a:pt x="3455069" y="-18082"/>
                  <a:pt x="4094748" y="-2040"/>
                  <a:pt x="4523874" y="14002"/>
                </a:cubicBezTo>
              </a:path>
            </a:pathLst>
          </a:custGeom>
          <a:ln w="571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TextBox 63"/>
          <p:cNvSpPr txBox="1"/>
          <p:nvPr/>
        </p:nvSpPr>
        <p:spPr>
          <a:xfrm>
            <a:off x="1807510" y="3770329"/>
            <a:ext cx="2167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FF0000"/>
                </a:solidFill>
              </a:rPr>
              <a:t>LOGISTIC REGRESSION MODEL</a:t>
            </a:r>
          </a:p>
        </p:txBody>
      </p:sp>
      <p:cxnSp>
        <p:nvCxnSpPr>
          <p:cNvPr id="65" name="Curved Connector 64"/>
          <p:cNvCxnSpPr/>
          <p:nvPr/>
        </p:nvCxnSpPr>
        <p:spPr>
          <a:xfrm flipV="1">
            <a:off x="2530962" y="4152964"/>
            <a:ext cx="1504605" cy="612651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7477547" y="3210093"/>
                <a:ext cx="6096000" cy="335540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400" u="sng" dirty="0">
                    <a:latin typeface="medium-content-serif-font"/>
                  </a:rPr>
                  <a:t>Linear equation: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sz="2400" b="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CA" sz="2400" dirty="0">
                  <a:latin typeface="medium-content-serif-fon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400" u="sng" dirty="0">
                    <a:latin typeface="medium-content-serif-font"/>
                  </a:rPr>
                  <a:t>Apply Sigmoid function: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l-GR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2400" b="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CA" sz="2400" b="0" i="1" dirty="0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en-CA" sz="2400" b="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CA" sz="2400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CA" sz="2400" dirty="0">
                  <a:latin typeface="medium-content-serif-fon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l-GR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den>
                    </m:f>
                  </m:oMath>
                </a14:m>
                <a:endParaRPr lang="en-CA" sz="2400" dirty="0">
                  <a:latin typeface="medium-content-serif-fon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l-GR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CA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CA" sz="2400" dirty="0">
                  <a:latin typeface="medium-content-serif-fon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CA" sz="2400" dirty="0">
                  <a:latin typeface="medium-content-serif-fon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CA" sz="2400" dirty="0">
                  <a:latin typeface="medium-content-serif-font"/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547" y="3210093"/>
                <a:ext cx="6096000" cy="3355406"/>
              </a:xfrm>
              <a:prstGeom prst="rect">
                <a:avLst/>
              </a:prstGeom>
              <a:blipFill rotWithShape="0">
                <a:blip r:embed="rId3"/>
                <a:stretch>
                  <a:fillRect l="-1400" t="-127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66C3F234-A3C7-48E5-9111-6A63FB0DA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6901" y="5982820"/>
            <a:ext cx="552450" cy="4476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588EEFA-7B05-4FAD-BE6A-4A53616F8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37" y="6311432"/>
            <a:ext cx="247650" cy="238125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EE1E77EB-CB5F-4F8C-A4DA-044400D63A61}"/>
              </a:ext>
            </a:extLst>
          </p:cNvPr>
          <p:cNvGrpSpPr/>
          <p:nvPr/>
        </p:nvGrpSpPr>
        <p:grpSpPr>
          <a:xfrm>
            <a:off x="10701179" y="286674"/>
            <a:ext cx="934903" cy="456054"/>
            <a:chOff x="10701179" y="286674"/>
            <a:chExt cx="934903" cy="45605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6C3E0A9-C946-4AC6-822A-F40879E2909A}"/>
                </a:ext>
              </a:extLst>
            </p:cNvPr>
            <p:cNvSpPr/>
            <p:nvPr/>
          </p:nvSpPr>
          <p:spPr>
            <a:xfrm>
              <a:off x="11254571" y="427298"/>
              <a:ext cx="191932" cy="161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896ED9C-F621-4E20-9FB3-08C1EDB46870}"/>
                </a:ext>
              </a:extLst>
            </p:cNvPr>
            <p:cNvSpPr/>
            <p:nvPr/>
          </p:nvSpPr>
          <p:spPr>
            <a:xfrm>
              <a:off x="11077575" y="428625"/>
              <a:ext cx="191933" cy="1617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5BB95DA-170B-4DEC-B1D6-921226772220}"/>
                </a:ext>
              </a:extLst>
            </p:cNvPr>
            <p:cNvSpPr/>
            <p:nvPr/>
          </p:nvSpPr>
          <p:spPr>
            <a:xfrm>
              <a:off x="11444150" y="286674"/>
              <a:ext cx="191932" cy="16170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A769F35-F6A1-45C1-B8AF-25CB0338D4F8}"/>
                </a:ext>
              </a:extLst>
            </p:cNvPr>
            <p:cNvSpPr/>
            <p:nvPr/>
          </p:nvSpPr>
          <p:spPr>
            <a:xfrm>
              <a:off x="11064071" y="579698"/>
              <a:ext cx="191932" cy="16170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6644010-CD03-4F67-A8B1-0EA099A613B2}"/>
                </a:ext>
              </a:extLst>
            </p:cNvPr>
            <p:cNvSpPr/>
            <p:nvPr/>
          </p:nvSpPr>
          <p:spPr>
            <a:xfrm>
              <a:off x="10887075" y="581025"/>
              <a:ext cx="191933" cy="16170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0A98C6-1308-443D-A0C0-66BAA04562EB}"/>
                </a:ext>
              </a:extLst>
            </p:cNvPr>
            <p:cNvSpPr/>
            <p:nvPr/>
          </p:nvSpPr>
          <p:spPr>
            <a:xfrm>
              <a:off x="10701179" y="581025"/>
              <a:ext cx="191932" cy="16170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131344C-BEF3-4EC6-A248-0221C23800B8}"/>
              </a:ext>
            </a:extLst>
          </p:cNvPr>
          <p:cNvCxnSpPr>
            <a:cxnSpLocks/>
          </p:cNvCxnSpPr>
          <p:nvPr/>
        </p:nvCxnSpPr>
        <p:spPr>
          <a:xfrm>
            <a:off x="723513" y="6328611"/>
            <a:ext cx="107206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F94B03E1-8DF0-4E3A-AACD-FA0C7555E7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55" y="6422280"/>
            <a:ext cx="1296873" cy="27894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56824A2-8B24-4F0A-90AA-875EE1135EC0}"/>
              </a:ext>
            </a:extLst>
          </p:cNvPr>
          <p:cNvSpPr txBox="1"/>
          <p:nvPr/>
        </p:nvSpPr>
        <p:spPr>
          <a:xfrm>
            <a:off x="8906508" y="6346270"/>
            <a:ext cx="208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www.projectbank.in</a:t>
            </a:r>
          </a:p>
        </p:txBody>
      </p:sp>
    </p:spTree>
    <p:extLst>
      <p:ext uri="{BB962C8B-B14F-4D97-AF65-F5344CB8AC3E}">
        <p14:creationId xmlns:p14="http://schemas.microsoft.com/office/powerpoint/2010/main" val="2515911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62797404-DBD4-4E6F-9E1C-FDCDD17153FE}"/>
              </a:ext>
            </a:extLst>
          </p:cNvPr>
          <p:cNvSpPr/>
          <p:nvPr/>
        </p:nvSpPr>
        <p:spPr>
          <a:xfrm>
            <a:off x="0" y="0"/>
            <a:ext cx="12192000" cy="963758"/>
          </a:xfrm>
          <a:prstGeom prst="rect">
            <a:avLst/>
          </a:prstGeom>
          <a:gradFill>
            <a:gsLst>
              <a:gs pos="0">
                <a:srgbClr val="348B9C"/>
              </a:gs>
              <a:gs pos="99000">
                <a:srgbClr val="00B99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214966" y="209171"/>
            <a:ext cx="120775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LOGISTIC REGRESSION: FROM PROBABILITY TO CLASS</a:t>
            </a:r>
          </a:p>
          <a:p>
            <a:endParaRPr lang="en-US" sz="28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9700" y="1278900"/>
            <a:ext cx="114729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panose="02000505000000020004" pitchFamily="2" charset="0"/>
              </a:rPr>
              <a:t>Now we need to convert from a probability to a class value which is “0” or “1”.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1800" dirty="0">
              <a:latin typeface="Montserrat" charset="0"/>
              <a:ea typeface="Montserrat" charset="0"/>
              <a:cs typeface="Montserrat" charset="0"/>
            </a:endParaRPr>
          </a:p>
          <a:p>
            <a:pPr fontAlgn="base"/>
            <a:endParaRPr lang="en-CA" sz="1800" dirty="0"/>
          </a:p>
        </p:txBody>
      </p:sp>
      <p:sp>
        <p:nvSpPr>
          <p:cNvPr id="25" name="Rectangle 24"/>
          <p:cNvSpPr/>
          <p:nvPr/>
        </p:nvSpPr>
        <p:spPr>
          <a:xfrm>
            <a:off x="1531113" y="3645249"/>
            <a:ext cx="2523367" cy="121404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Class 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035567" y="2551910"/>
            <a:ext cx="2898633" cy="102321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Class 1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1477023" y="2522733"/>
            <a:ext cx="5098404" cy="29178"/>
          </a:xfrm>
          <a:prstGeom prst="line">
            <a:avLst/>
          </a:prstGeom>
          <a:ln w="57150">
            <a:solidFill>
              <a:srgbClr val="A5D9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500455" y="4888471"/>
            <a:ext cx="5074972" cy="4770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1477021" y="1997259"/>
            <a:ext cx="54092" cy="296194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650172" y="475287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246763" y="475882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2861214" y="476103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169766" y="240185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033249" y="237267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5474341" y="237267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617173" y="238726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751369" y="238175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94918" y="5031259"/>
            <a:ext cx="2980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HOURS OF STUDYING</a:t>
            </a:r>
          </a:p>
        </p:txBody>
      </p:sp>
      <p:sp>
        <p:nvSpPr>
          <p:cNvPr id="45" name="TextBox 44"/>
          <p:cNvSpPr txBox="1"/>
          <p:nvPr/>
        </p:nvSpPr>
        <p:spPr>
          <a:xfrm rot="16200000">
            <a:off x="-17803" y="3200728"/>
            <a:ext cx="1459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PASS/FAIL</a:t>
            </a:r>
          </a:p>
        </p:txBody>
      </p:sp>
      <p:sp>
        <p:nvSpPr>
          <p:cNvPr id="46" name="Oval 45"/>
          <p:cNvSpPr/>
          <p:nvPr/>
        </p:nvSpPr>
        <p:spPr>
          <a:xfrm>
            <a:off x="3333565" y="473114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751368" y="473114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Freeform 47"/>
          <p:cNvSpPr/>
          <p:nvPr/>
        </p:nvSpPr>
        <p:spPr>
          <a:xfrm>
            <a:off x="1921389" y="2575093"/>
            <a:ext cx="4523874" cy="2290351"/>
          </a:xfrm>
          <a:custGeom>
            <a:avLst/>
            <a:gdLst>
              <a:gd name="connsiteX0" fmla="*/ 0 w 4523874"/>
              <a:gd name="connsiteY0" fmla="*/ 1890929 h 1915505"/>
              <a:gd name="connsiteX1" fmla="*/ 1395663 w 4523874"/>
              <a:gd name="connsiteY1" fmla="*/ 1878897 h 1915505"/>
              <a:gd name="connsiteX2" fmla="*/ 1816769 w 4523874"/>
              <a:gd name="connsiteY2" fmla="*/ 1542013 h 1915505"/>
              <a:gd name="connsiteX3" fmla="*/ 2346158 w 4523874"/>
              <a:gd name="connsiteY3" fmla="*/ 423076 h 1915505"/>
              <a:gd name="connsiteX4" fmla="*/ 3092116 w 4523874"/>
              <a:gd name="connsiteY4" fmla="*/ 50097 h 1915505"/>
              <a:gd name="connsiteX5" fmla="*/ 4523874 w 4523874"/>
              <a:gd name="connsiteY5" fmla="*/ 14002 h 1915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3874" h="1915505">
                <a:moveTo>
                  <a:pt x="0" y="1890929"/>
                </a:moveTo>
                <a:cubicBezTo>
                  <a:pt x="546434" y="1913989"/>
                  <a:pt x="1092868" y="1937050"/>
                  <a:pt x="1395663" y="1878897"/>
                </a:cubicBezTo>
                <a:cubicBezTo>
                  <a:pt x="1698458" y="1820744"/>
                  <a:pt x="1658353" y="1784650"/>
                  <a:pt x="1816769" y="1542013"/>
                </a:cubicBezTo>
                <a:cubicBezTo>
                  <a:pt x="1975185" y="1299376"/>
                  <a:pt x="2133600" y="671729"/>
                  <a:pt x="2346158" y="423076"/>
                </a:cubicBezTo>
                <a:cubicBezTo>
                  <a:pt x="2558716" y="174423"/>
                  <a:pt x="2729163" y="118276"/>
                  <a:pt x="3092116" y="50097"/>
                </a:cubicBezTo>
                <a:cubicBezTo>
                  <a:pt x="3455069" y="-18082"/>
                  <a:pt x="4094748" y="-2040"/>
                  <a:pt x="4523874" y="14002"/>
                </a:cubicBezTo>
              </a:path>
            </a:pathLst>
          </a:custGeom>
          <a:ln w="571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9" name="Curved Connector 48"/>
          <p:cNvCxnSpPr/>
          <p:nvPr/>
        </p:nvCxnSpPr>
        <p:spPr>
          <a:xfrm rot="10800000">
            <a:off x="5033249" y="3647737"/>
            <a:ext cx="1196838" cy="713697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1587712" y="3575124"/>
            <a:ext cx="5098404" cy="29178"/>
          </a:xfrm>
          <a:prstGeom prst="line">
            <a:avLst/>
          </a:prstGeom>
          <a:ln w="57150">
            <a:solidFill>
              <a:srgbClr val="A5D9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169035" y="4097367"/>
            <a:ext cx="216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FF0000"/>
                </a:solidFill>
              </a:rPr>
              <a:t>THRESHOLD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94493" y="3358880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0.5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621982" y="2799265"/>
            <a:ext cx="2167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FF0000"/>
                </a:solidFill>
              </a:rPr>
              <a:t>LOGISTIC REGRESSION MODEL</a:t>
            </a:r>
          </a:p>
        </p:txBody>
      </p:sp>
      <p:cxnSp>
        <p:nvCxnSpPr>
          <p:cNvPr id="69" name="Curved Connector 68"/>
          <p:cNvCxnSpPr/>
          <p:nvPr/>
        </p:nvCxnSpPr>
        <p:spPr>
          <a:xfrm>
            <a:off x="2666900" y="3125258"/>
            <a:ext cx="1200877" cy="851635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7206128" y="2203201"/>
                <a:ext cx="6096000" cy="254967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400" u="sng" dirty="0">
                    <a:latin typeface="medium-content-serif-font"/>
                  </a:rPr>
                  <a:t>Linear equation: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sz="2400" b="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CA" sz="2400" dirty="0">
                  <a:latin typeface="medium-content-serif-fon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400" u="sng" dirty="0">
                    <a:latin typeface="medium-content-serif-font"/>
                  </a:rPr>
                  <a:t>Apply Sigmoid function: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l-GR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2400" b="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CA" sz="2400" b="0" i="1" dirty="0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en-CA" sz="2400" b="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CA" sz="2400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CA" sz="2400" dirty="0">
                  <a:latin typeface="medium-content-serif-fon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l-GR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den>
                    </m:f>
                  </m:oMath>
                </a14:m>
                <a:endParaRPr lang="en-CA" sz="2400" dirty="0">
                  <a:latin typeface="medium-content-serif-fon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CA" sz="2400" dirty="0">
                  <a:latin typeface="medium-content-serif-font"/>
                </a:endParaRPr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128" y="2203201"/>
                <a:ext cx="6096000" cy="2549672"/>
              </a:xfrm>
              <a:prstGeom prst="rect">
                <a:avLst/>
              </a:prstGeom>
              <a:blipFill rotWithShape="0">
                <a:blip r:embed="rId3"/>
                <a:stretch>
                  <a:fillRect l="-1300" t="-16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C807AA2E-FB41-4374-B5AA-7313D7C67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6901" y="5982820"/>
            <a:ext cx="552450" cy="44767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5BE02CE-A31F-4FAB-B32F-CABF5B12D4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137" y="6311432"/>
            <a:ext cx="247650" cy="238125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97B5AB79-0206-44ED-AA3E-BED3869A972F}"/>
              </a:ext>
            </a:extLst>
          </p:cNvPr>
          <p:cNvGrpSpPr/>
          <p:nvPr/>
        </p:nvGrpSpPr>
        <p:grpSpPr>
          <a:xfrm>
            <a:off x="10701179" y="286674"/>
            <a:ext cx="934903" cy="456054"/>
            <a:chOff x="10701179" y="286674"/>
            <a:chExt cx="934903" cy="45605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B6D7B20-690C-4FD6-8D68-11FF03E92EDD}"/>
                </a:ext>
              </a:extLst>
            </p:cNvPr>
            <p:cNvSpPr/>
            <p:nvPr/>
          </p:nvSpPr>
          <p:spPr>
            <a:xfrm>
              <a:off x="11254571" y="427298"/>
              <a:ext cx="191932" cy="161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CBE53E4-CFC8-478B-A877-6AC50E0B1A47}"/>
                </a:ext>
              </a:extLst>
            </p:cNvPr>
            <p:cNvSpPr/>
            <p:nvPr/>
          </p:nvSpPr>
          <p:spPr>
            <a:xfrm>
              <a:off x="11077575" y="428625"/>
              <a:ext cx="191933" cy="1617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E8AB31D-192F-44CC-A1BF-DFD982F19699}"/>
                </a:ext>
              </a:extLst>
            </p:cNvPr>
            <p:cNvSpPr/>
            <p:nvPr/>
          </p:nvSpPr>
          <p:spPr>
            <a:xfrm>
              <a:off x="11444150" y="286674"/>
              <a:ext cx="191932" cy="16170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3762398-E61E-4C37-861C-2327ECC7A288}"/>
                </a:ext>
              </a:extLst>
            </p:cNvPr>
            <p:cNvSpPr/>
            <p:nvPr/>
          </p:nvSpPr>
          <p:spPr>
            <a:xfrm>
              <a:off x="11064071" y="579698"/>
              <a:ext cx="191932" cy="16170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0B01920-7C5F-4E78-9D8B-E04DC0E6174C}"/>
                </a:ext>
              </a:extLst>
            </p:cNvPr>
            <p:cNvSpPr/>
            <p:nvPr/>
          </p:nvSpPr>
          <p:spPr>
            <a:xfrm>
              <a:off x="10887075" y="581025"/>
              <a:ext cx="191933" cy="16170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FDFDF91-AEE8-4280-8D92-8111F039CB76}"/>
                </a:ext>
              </a:extLst>
            </p:cNvPr>
            <p:cNvSpPr/>
            <p:nvPr/>
          </p:nvSpPr>
          <p:spPr>
            <a:xfrm>
              <a:off x="10701179" y="581025"/>
              <a:ext cx="191932" cy="16170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29FDA81-0AE6-428A-9E05-8997AE858CB5}"/>
              </a:ext>
            </a:extLst>
          </p:cNvPr>
          <p:cNvCxnSpPr>
            <a:cxnSpLocks/>
          </p:cNvCxnSpPr>
          <p:nvPr/>
        </p:nvCxnSpPr>
        <p:spPr>
          <a:xfrm>
            <a:off x="723513" y="6328611"/>
            <a:ext cx="107206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3DDB8582-88DA-41BB-B964-0C4C0BB21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55" y="6422280"/>
            <a:ext cx="1296873" cy="27894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000F50F-B631-4799-81FA-B9EB198EC828}"/>
              </a:ext>
            </a:extLst>
          </p:cNvPr>
          <p:cNvSpPr txBox="1"/>
          <p:nvPr/>
        </p:nvSpPr>
        <p:spPr>
          <a:xfrm>
            <a:off x="8906508" y="6346270"/>
            <a:ext cx="208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www.projectbank.in</a:t>
            </a:r>
          </a:p>
        </p:txBody>
      </p:sp>
    </p:spTree>
    <p:extLst>
      <p:ext uri="{BB962C8B-B14F-4D97-AF65-F5344CB8AC3E}">
        <p14:creationId xmlns:p14="http://schemas.microsoft.com/office/powerpoint/2010/main" val="2816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52" grpId="0"/>
      <p:bldP spid="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483C6F6-4E8E-46F6-8DF4-0ECADCE7BF61}"/>
              </a:ext>
            </a:extLst>
          </p:cNvPr>
          <p:cNvSpPr/>
          <p:nvPr/>
        </p:nvSpPr>
        <p:spPr>
          <a:xfrm>
            <a:off x="0" y="0"/>
            <a:ext cx="6357248" cy="6858000"/>
          </a:xfrm>
          <a:prstGeom prst="rect">
            <a:avLst/>
          </a:prstGeom>
          <a:gradFill>
            <a:gsLst>
              <a:gs pos="0">
                <a:srgbClr val="348B9C"/>
              </a:gs>
              <a:gs pos="99000">
                <a:srgbClr val="00B99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Прямоугольник 5">
            <a:extLst>
              <a:ext uri="{FF2B5EF4-FFF2-40B4-BE49-F238E27FC236}">
                <a16:creationId xmlns:a16="http://schemas.microsoft.com/office/drawing/2014/main" id="{829A358E-4BF2-4301-ABE1-2990C2BA8026}"/>
              </a:ext>
            </a:extLst>
          </p:cNvPr>
          <p:cNvSpPr/>
          <p:nvPr/>
        </p:nvSpPr>
        <p:spPr>
          <a:xfrm>
            <a:off x="363026" y="568978"/>
            <a:ext cx="4846550" cy="127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srgbClr val="F0FFFB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MACHINE LEARNING REGRESSION</a:t>
            </a:r>
            <a:endParaRPr kumimoji="0" lang="ru-RU" sz="3400" b="1" i="0" u="none" strike="noStrike" kern="1200" cap="none" spc="0" normalizeH="0" baseline="0" noProof="0" dirty="0">
              <a:ln>
                <a:noFill/>
              </a:ln>
              <a:solidFill>
                <a:srgbClr val="F0FFFB"/>
              </a:solidFill>
              <a:effectLst/>
              <a:uLnTx/>
              <a:uFillTx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5A03D5-9A4E-4B7F-9777-8A59F9C571CC}"/>
              </a:ext>
            </a:extLst>
          </p:cNvPr>
          <p:cNvSpPr/>
          <p:nvPr/>
        </p:nvSpPr>
        <p:spPr>
          <a:xfrm>
            <a:off x="5295516" y="5973592"/>
            <a:ext cx="191932" cy="161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E4AC1A-C8B1-411A-8897-5E9CFCE2F37B}"/>
              </a:ext>
            </a:extLst>
          </p:cNvPr>
          <p:cNvSpPr/>
          <p:nvPr/>
        </p:nvSpPr>
        <p:spPr>
          <a:xfrm>
            <a:off x="5118520" y="5974919"/>
            <a:ext cx="191933" cy="161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A1E71C-19AF-485F-808E-76207EE16E84}"/>
              </a:ext>
            </a:extLst>
          </p:cNvPr>
          <p:cNvSpPr/>
          <p:nvPr/>
        </p:nvSpPr>
        <p:spPr>
          <a:xfrm>
            <a:off x="5485095" y="5832968"/>
            <a:ext cx="191932" cy="1617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683723-1718-4571-97AC-226270819DB2}"/>
              </a:ext>
            </a:extLst>
          </p:cNvPr>
          <p:cNvSpPr/>
          <p:nvPr/>
        </p:nvSpPr>
        <p:spPr>
          <a:xfrm>
            <a:off x="5105016" y="6125992"/>
            <a:ext cx="191932" cy="16170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0B4525-F1C7-4A53-9F47-7AD9DDA5139C}"/>
              </a:ext>
            </a:extLst>
          </p:cNvPr>
          <p:cNvSpPr/>
          <p:nvPr/>
        </p:nvSpPr>
        <p:spPr>
          <a:xfrm>
            <a:off x="4928020" y="6127319"/>
            <a:ext cx="191933" cy="16170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E799A7-A838-4629-972A-2F9FD8C6C031}"/>
              </a:ext>
            </a:extLst>
          </p:cNvPr>
          <p:cNvSpPr/>
          <p:nvPr/>
        </p:nvSpPr>
        <p:spPr>
          <a:xfrm>
            <a:off x="4732528" y="6127319"/>
            <a:ext cx="211125" cy="16170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9CD616-D148-4DED-9C13-6C01577B36B1}"/>
              </a:ext>
            </a:extLst>
          </p:cNvPr>
          <p:cNvSpPr/>
          <p:nvPr/>
        </p:nvSpPr>
        <p:spPr>
          <a:xfrm>
            <a:off x="631240" y="5529089"/>
            <a:ext cx="191933" cy="1617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87AEE2-B1C1-4341-A85D-AD9C274E6614}"/>
              </a:ext>
            </a:extLst>
          </p:cNvPr>
          <p:cNvSpPr/>
          <p:nvPr/>
        </p:nvSpPr>
        <p:spPr>
          <a:xfrm>
            <a:off x="435748" y="5529089"/>
            <a:ext cx="211125" cy="161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A27F9D-F2F9-45CB-8064-0DAD441A4AD4}"/>
              </a:ext>
            </a:extLst>
          </p:cNvPr>
          <p:cNvSpPr/>
          <p:nvPr/>
        </p:nvSpPr>
        <p:spPr>
          <a:xfrm>
            <a:off x="5492130" y="822879"/>
            <a:ext cx="191933" cy="1617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2E3751-024E-41BF-842D-6350A2FAB95E}"/>
              </a:ext>
            </a:extLst>
          </p:cNvPr>
          <p:cNvSpPr/>
          <p:nvPr/>
        </p:nvSpPr>
        <p:spPr>
          <a:xfrm>
            <a:off x="5282990" y="659103"/>
            <a:ext cx="211125" cy="16170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CB6ADCF-E376-4B93-8A65-240644F4B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252" y="0"/>
            <a:ext cx="5878286" cy="6858000"/>
          </a:xfrm>
          <a:prstGeom prst="rect">
            <a:avLst/>
          </a:prstGeom>
        </p:spPr>
      </p:pic>
      <p:sp>
        <p:nvSpPr>
          <p:cNvPr id="23" name="Прямоугольник 6">
            <a:extLst>
              <a:ext uri="{FF2B5EF4-FFF2-40B4-BE49-F238E27FC236}">
                <a16:creationId xmlns:a16="http://schemas.microsoft.com/office/drawing/2014/main" id="{86675C6C-CC18-46B2-BDAC-3F4B93C0AD4B}"/>
              </a:ext>
            </a:extLst>
          </p:cNvPr>
          <p:cNvSpPr/>
          <p:nvPr/>
        </p:nvSpPr>
        <p:spPr>
          <a:xfrm>
            <a:off x="376102" y="2351366"/>
            <a:ext cx="5918103" cy="1728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CA" sz="4900" b="1" dirty="0">
                <a:solidFill>
                  <a:srgbClr val="F0FFFB"/>
                </a:solidFill>
                <a:latin typeface="Montserrat" charset="0"/>
                <a:ea typeface="Montserrat" charset="0"/>
                <a:cs typeface="Montserrat" charset="0"/>
              </a:rPr>
              <a:t>PERFORMANCE ASSESSMENT</a:t>
            </a:r>
            <a:endParaRPr lang="ru-RU" sz="4900" b="1" dirty="0">
              <a:solidFill>
                <a:srgbClr val="F0FFFB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323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236AC0F-95B9-4676-AB85-111A3C30912F}"/>
              </a:ext>
            </a:extLst>
          </p:cNvPr>
          <p:cNvSpPr/>
          <p:nvPr/>
        </p:nvSpPr>
        <p:spPr>
          <a:xfrm>
            <a:off x="0" y="0"/>
            <a:ext cx="12192000" cy="963758"/>
          </a:xfrm>
          <a:prstGeom prst="rect">
            <a:avLst/>
          </a:prstGeom>
          <a:gradFill>
            <a:gsLst>
              <a:gs pos="0">
                <a:srgbClr val="348B9C"/>
              </a:gs>
              <a:gs pos="99000">
                <a:srgbClr val="00B99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CONFUSION MATRIX</a:t>
            </a:r>
          </a:p>
        </p:txBody>
      </p:sp>
      <p:sp>
        <p:nvSpPr>
          <p:cNvPr id="51" name="Google Shape;123;p17"/>
          <p:cNvSpPr txBox="1"/>
          <p:nvPr/>
        </p:nvSpPr>
        <p:spPr>
          <a:xfrm>
            <a:off x="584199" y="1833049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124359"/>
              </a:buClr>
              <a:buSzPts val="3200"/>
              <a:buFont typeface="Montserrat Black"/>
              <a:buNone/>
            </a:pPr>
            <a:endParaRPr sz="3200" b="1" kern="0" dirty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4449798" y="2314782"/>
          <a:ext cx="4145594" cy="3526786"/>
        </p:xfrm>
        <a:graphic>
          <a:graphicData uri="http://schemas.openxmlformats.org/drawingml/2006/table">
            <a:tbl>
              <a:tblPr firstRow="1" bandRow="1"/>
              <a:tblGrid>
                <a:gridCol w="2072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2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860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07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Left Brace 52"/>
          <p:cNvSpPr/>
          <p:nvPr/>
        </p:nvSpPr>
        <p:spPr>
          <a:xfrm>
            <a:off x="3805929" y="2307656"/>
            <a:ext cx="424543" cy="3594163"/>
          </a:xfrm>
          <a:prstGeom prst="leftBrace">
            <a:avLst>
              <a:gd name="adj1" fmla="val 123718"/>
              <a:gd name="adj2" fmla="val 50000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54" name="Left Brace 53"/>
          <p:cNvSpPr/>
          <p:nvPr/>
        </p:nvSpPr>
        <p:spPr>
          <a:xfrm rot="5400000">
            <a:off x="6330526" y="-89087"/>
            <a:ext cx="384139" cy="4012246"/>
          </a:xfrm>
          <a:prstGeom prst="leftBrace">
            <a:avLst>
              <a:gd name="adj1" fmla="val 123718"/>
              <a:gd name="adj2" fmla="val 50473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98797" y="3869398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PREDICTIONS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04340" y="1107542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TRUE CLASS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47543" y="2976614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/>
              </a:rPr>
              <a:t>TRUE +</a:t>
            </a:r>
            <a:endParaRPr lang="en-CA" sz="2400" b="1" dirty="0">
              <a:solidFill>
                <a:srgbClr val="00B050"/>
              </a:solidFill>
              <a:latin typeface="Roboto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953262" y="4762479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/>
              </a:rPr>
              <a:t>TRUE -</a:t>
            </a:r>
            <a:endParaRPr lang="en-CA" sz="2400" b="1" dirty="0">
              <a:solidFill>
                <a:srgbClr val="00B050"/>
              </a:solidFill>
              <a:latin typeface="Roboto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050213" y="2915658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+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066970" y="5076069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26072" y="184599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+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432886" y="1829260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49053" y="2986232"/>
            <a:ext cx="1440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Roboto"/>
              </a:rPr>
              <a:t>FALSE +</a:t>
            </a:r>
            <a:endParaRPr lang="en-CA" sz="2400" b="1" dirty="0">
              <a:solidFill>
                <a:srgbClr val="FFC000"/>
              </a:solidFill>
              <a:latin typeface="Roboto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872854" y="4762479"/>
            <a:ext cx="1363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FALSE 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cxnSp>
        <p:nvCxnSpPr>
          <p:cNvPr id="65" name="Curved Connector 64"/>
          <p:cNvCxnSpPr/>
          <p:nvPr/>
        </p:nvCxnSpPr>
        <p:spPr>
          <a:xfrm rot="10800000" flipV="1">
            <a:off x="3094995" y="5590997"/>
            <a:ext cx="1647376" cy="325644"/>
          </a:xfrm>
          <a:prstGeom prst="curvedConnector3">
            <a:avLst/>
          </a:prstGeom>
          <a:noFill/>
          <a:ln w="57150" cap="flat" cmpd="sng" algn="ctr">
            <a:solidFill>
              <a:srgbClr val="89C8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6" name="Curved Connector 65"/>
          <p:cNvCxnSpPr/>
          <p:nvPr/>
        </p:nvCxnSpPr>
        <p:spPr>
          <a:xfrm flipV="1">
            <a:off x="8174577" y="2497287"/>
            <a:ext cx="1655221" cy="552864"/>
          </a:xfrm>
          <a:prstGeom prst="curvedConnector3">
            <a:avLst/>
          </a:prstGeom>
          <a:noFill/>
          <a:ln w="57150" cap="flat" cmpd="sng" algn="ctr">
            <a:solidFill>
              <a:srgbClr val="89C8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958014" y="5454976"/>
            <a:ext cx="2525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Roboto"/>
              </a:rPr>
              <a:t>TYPE II ERROR</a:t>
            </a:r>
            <a:endParaRPr lang="en-CA" sz="2400" b="1" dirty="0">
              <a:solidFill>
                <a:srgbClr val="0070C0"/>
              </a:solidFill>
              <a:latin typeface="Roboto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151448" y="2702484"/>
            <a:ext cx="235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Roboto"/>
              </a:rPr>
              <a:t>TYPE I ERROR</a:t>
            </a:r>
            <a:endParaRPr lang="en-CA" sz="2400" b="1" dirty="0">
              <a:solidFill>
                <a:srgbClr val="0070C0"/>
              </a:solidFill>
              <a:latin typeface="Roboto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37AC8AD-14D3-4E56-B67A-1694358C1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6901" y="5982820"/>
            <a:ext cx="552450" cy="44767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61703C2-134C-40A0-B62A-30116CA1B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37" y="6311432"/>
            <a:ext cx="247650" cy="238125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DA37BF11-AFD3-409E-AB1B-E8D7DCBEE0CA}"/>
              </a:ext>
            </a:extLst>
          </p:cNvPr>
          <p:cNvGrpSpPr/>
          <p:nvPr/>
        </p:nvGrpSpPr>
        <p:grpSpPr>
          <a:xfrm>
            <a:off x="10701179" y="286674"/>
            <a:ext cx="934903" cy="456054"/>
            <a:chOff x="10701179" y="286674"/>
            <a:chExt cx="934903" cy="45605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DAFE944-8F09-4FA2-A7B5-FE38F88C3B9F}"/>
                </a:ext>
              </a:extLst>
            </p:cNvPr>
            <p:cNvSpPr/>
            <p:nvPr/>
          </p:nvSpPr>
          <p:spPr>
            <a:xfrm>
              <a:off x="11254571" y="427298"/>
              <a:ext cx="191932" cy="161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1F4A93F-BC7B-4CC3-88CD-C6C9EC29A87A}"/>
                </a:ext>
              </a:extLst>
            </p:cNvPr>
            <p:cNvSpPr/>
            <p:nvPr/>
          </p:nvSpPr>
          <p:spPr>
            <a:xfrm>
              <a:off x="11077575" y="428625"/>
              <a:ext cx="191933" cy="1617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780B64B-887D-43AE-A6EF-B61001E1F6F8}"/>
                </a:ext>
              </a:extLst>
            </p:cNvPr>
            <p:cNvSpPr/>
            <p:nvPr/>
          </p:nvSpPr>
          <p:spPr>
            <a:xfrm>
              <a:off x="11444150" y="286674"/>
              <a:ext cx="191932" cy="16170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611998B-FDA8-4FFB-AB11-9C2A66AD6311}"/>
                </a:ext>
              </a:extLst>
            </p:cNvPr>
            <p:cNvSpPr/>
            <p:nvPr/>
          </p:nvSpPr>
          <p:spPr>
            <a:xfrm>
              <a:off x="11064071" y="579698"/>
              <a:ext cx="191932" cy="16170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240C673-0423-40D6-8ED7-B8BA122AF9FB}"/>
                </a:ext>
              </a:extLst>
            </p:cNvPr>
            <p:cNvSpPr/>
            <p:nvPr/>
          </p:nvSpPr>
          <p:spPr>
            <a:xfrm>
              <a:off x="10887075" y="581025"/>
              <a:ext cx="191933" cy="16170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301B22B-EE1F-451C-B430-C7609BF82B91}"/>
                </a:ext>
              </a:extLst>
            </p:cNvPr>
            <p:cNvSpPr/>
            <p:nvPr/>
          </p:nvSpPr>
          <p:spPr>
            <a:xfrm>
              <a:off x="10701179" y="581025"/>
              <a:ext cx="191932" cy="16170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964A81-6E6E-4F0A-8898-1E6C022F6A26}"/>
              </a:ext>
            </a:extLst>
          </p:cNvPr>
          <p:cNvCxnSpPr>
            <a:cxnSpLocks/>
          </p:cNvCxnSpPr>
          <p:nvPr/>
        </p:nvCxnSpPr>
        <p:spPr>
          <a:xfrm>
            <a:off x="723513" y="6328611"/>
            <a:ext cx="107206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63052386-D583-4BF4-9B8F-CD15948295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55" y="6422280"/>
            <a:ext cx="1296873" cy="27894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0E85CDF-225E-495B-85CC-C8315058614E}"/>
              </a:ext>
            </a:extLst>
          </p:cNvPr>
          <p:cNvSpPr txBox="1"/>
          <p:nvPr/>
        </p:nvSpPr>
        <p:spPr>
          <a:xfrm>
            <a:off x="8906508" y="6346270"/>
            <a:ext cx="208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www.projectbank.in</a:t>
            </a:r>
          </a:p>
        </p:txBody>
      </p:sp>
    </p:spTree>
    <p:extLst>
      <p:ext uri="{BB962C8B-B14F-4D97-AF65-F5344CB8AC3E}">
        <p14:creationId xmlns:p14="http://schemas.microsoft.com/office/powerpoint/2010/main" val="235058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/>
      <p:bldP spid="56" grpId="0"/>
      <p:bldP spid="57" grpId="0"/>
      <p:bldP spid="58" grpId="0"/>
      <p:bldP spid="63" grpId="0"/>
      <p:bldP spid="64" grpId="0"/>
      <p:bldP spid="67" grpId="0"/>
      <p:bldP spid="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1F52A57-07EB-428F-8F1E-26CA4B90F0ED}"/>
              </a:ext>
            </a:extLst>
          </p:cNvPr>
          <p:cNvSpPr/>
          <p:nvPr/>
        </p:nvSpPr>
        <p:spPr>
          <a:xfrm>
            <a:off x="0" y="0"/>
            <a:ext cx="12192000" cy="963758"/>
          </a:xfrm>
          <a:prstGeom prst="rect">
            <a:avLst/>
          </a:prstGeom>
          <a:gradFill>
            <a:gsLst>
              <a:gs pos="0">
                <a:srgbClr val="348B9C"/>
              </a:gs>
              <a:gs pos="99000">
                <a:srgbClr val="00B99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CONFUSION MATRIX</a:t>
            </a:r>
          </a:p>
        </p:txBody>
      </p:sp>
      <p:sp>
        <p:nvSpPr>
          <p:cNvPr id="50" name="Google Shape;121;p17"/>
          <p:cNvSpPr txBox="1"/>
          <p:nvPr/>
        </p:nvSpPr>
        <p:spPr>
          <a:xfrm>
            <a:off x="695325" y="7415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3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333524" y="1346271"/>
            <a:ext cx="103344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A confusion matrix is used to describe the performance of a classiﬁcation model: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True positives (TP): cases when classiﬁer predicted TRUE (they have the disease), and correct class was TRUE (patient has disease).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True negatives (TN): cases when model predicted FALSE (no disease), and correct class was FALSE (patient do not have disease).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False positives (FP) (Type I error): classiﬁer predicted TRUE, but correct class was FALSE (patient did not have disease).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False negatives (FN) (Type II error): classiﬁer predicted FALSE (patient do not have disease), but they actually do have the disease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5D8603-7DC0-45DB-AFAF-3CE44F59E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6901" y="5982820"/>
            <a:ext cx="552450" cy="447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01D0B7-A2D1-439E-851D-9FF0F3187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37" y="6311432"/>
            <a:ext cx="247650" cy="23812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BC7049E-D09C-430F-8B93-C1A878CFCC0A}"/>
              </a:ext>
            </a:extLst>
          </p:cNvPr>
          <p:cNvGrpSpPr/>
          <p:nvPr/>
        </p:nvGrpSpPr>
        <p:grpSpPr>
          <a:xfrm>
            <a:off x="10701179" y="286674"/>
            <a:ext cx="934903" cy="456054"/>
            <a:chOff x="10701179" y="286674"/>
            <a:chExt cx="934903" cy="45605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BBDF10-58E1-4092-B77E-D05F949AF3DC}"/>
                </a:ext>
              </a:extLst>
            </p:cNvPr>
            <p:cNvSpPr/>
            <p:nvPr/>
          </p:nvSpPr>
          <p:spPr>
            <a:xfrm>
              <a:off x="11254571" y="427298"/>
              <a:ext cx="191932" cy="161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036F82-8CCA-49F6-8781-78044D3B752D}"/>
                </a:ext>
              </a:extLst>
            </p:cNvPr>
            <p:cNvSpPr/>
            <p:nvPr/>
          </p:nvSpPr>
          <p:spPr>
            <a:xfrm>
              <a:off x="11077575" y="428625"/>
              <a:ext cx="191933" cy="1617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9102A2-7DB7-4FC1-B502-9B7C1E2E1771}"/>
                </a:ext>
              </a:extLst>
            </p:cNvPr>
            <p:cNvSpPr/>
            <p:nvPr/>
          </p:nvSpPr>
          <p:spPr>
            <a:xfrm>
              <a:off x="11444150" y="286674"/>
              <a:ext cx="191932" cy="16170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EDBDCFB-E7DE-4355-ABEC-6405B8C0DB48}"/>
                </a:ext>
              </a:extLst>
            </p:cNvPr>
            <p:cNvSpPr/>
            <p:nvPr/>
          </p:nvSpPr>
          <p:spPr>
            <a:xfrm>
              <a:off x="11064071" y="579698"/>
              <a:ext cx="191932" cy="16170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2D52977-A556-4BE8-AD0B-ED2E5D8752B3}"/>
                </a:ext>
              </a:extLst>
            </p:cNvPr>
            <p:cNvSpPr/>
            <p:nvPr/>
          </p:nvSpPr>
          <p:spPr>
            <a:xfrm>
              <a:off x="10887075" y="581025"/>
              <a:ext cx="191933" cy="16170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2E0FDBB-73F3-4562-A0BE-19BE233DDD41}"/>
                </a:ext>
              </a:extLst>
            </p:cNvPr>
            <p:cNvSpPr/>
            <p:nvPr/>
          </p:nvSpPr>
          <p:spPr>
            <a:xfrm>
              <a:off x="10701179" y="581025"/>
              <a:ext cx="191932" cy="16170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B3BFB1-6719-4A25-ADFF-11AE589CFB63}"/>
              </a:ext>
            </a:extLst>
          </p:cNvPr>
          <p:cNvCxnSpPr>
            <a:cxnSpLocks/>
          </p:cNvCxnSpPr>
          <p:nvPr/>
        </p:nvCxnSpPr>
        <p:spPr>
          <a:xfrm>
            <a:off x="723513" y="6328611"/>
            <a:ext cx="107206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C287C4BC-FA2A-4889-B54D-41FE326011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55" y="6422280"/>
            <a:ext cx="1296873" cy="2789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2101D78-9545-46A1-945E-435D3F0C94FC}"/>
              </a:ext>
            </a:extLst>
          </p:cNvPr>
          <p:cNvSpPr txBox="1"/>
          <p:nvPr/>
        </p:nvSpPr>
        <p:spPr>
          <a:xfrm>
            <a:off x="8906508" y="6346270"/>
            <a:ext cx="208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www.projectbank.in</a:t>
            </a:r>
          </a:p>
        </p:txBody>
      </p:sp>
    </p:spTree>
    <p:extLst>
      <p:ext uri="{BB962C8B-B14F-4D97-AF65-F5344CB8AC3E}">
        <p14:creationId xmlns:p14="http://schemas.microsoft.com/office/powerpoint/2010/main" val="3444034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F77F65-228A-4F1D-81AA-1D75C7D2A3FD}"/>
              </a:ext>
            </a:extLst>
          </p:cNvPr>
          <p:cNvSpPr/>
          <p:nvPr/>
        </p:nvSpPr>
        <p:spPr>
          <a:xfrm>
            <a:off x="0" y="0"/>
            <a:ext cx="12192000" cy="963758"/>
          </a:xfrm>
          <a:prstGeom prst="rect">
            <a:avLst/>
          </a:prstGeom>
          <a:gradFill>
            <a:gsLst>
              <a:gs pos="0">
                <a:srgbClr val="348B9C"/>
              </a:gs>
              <a:gs pos="99000">
                <a:srgbClr val="00B99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KEY PERFORMANCE INDICATORS (KPI)</a:t>
            </a:r>
          </a:p>
        </p:txBody>
      </p:sp>
      <p:sp>
        <p:nvSpPr>
          <p:cNvPr id="50" name="Google Shape;121;p17"/>
          <p:cNvSpPr txBox="1"/>
          <p:nvPr/>
        </p:nvSpPr>
        <p:spPr>
          <a:xfrm>
            <a:off x="695325" y="7415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3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333523" y="1346271"/>
            <a:ext cx="105726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dirty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Classiﬁcation Accuracy = (TP+TN) / (TP + TN + FP + FN)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Misclassiﬁcation rate (Error Rate) = (FP + FN) / (TP + TN + FP + FN)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Precision = TP/Total TRUE Predictions = TP/ (TP+FP) (When model predicted TRUE class, how often was it right?)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Recall = TP/ Actual TRUE = TP/ (TP+FN) (when the class was actually TRUE, how often did the classiﬁer get it right?)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74B190-DB00-411E-8195-55FC83F1E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6901" y="5982820"/>
            <a:ext cx="552450" cy="447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AE0811-7189-4920-8F2A-0E77404E6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37" y="6311432"/>
            <a:ext cx="247650" cy="23812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B1D78F3-1A14-4053-AF19-0E9B03B55A23}"/>
              </a:ext>
            </a:extLst>
          </p:cNvPr>
          <p:cNvGrpSpPr/>
          <p:nvPr/>
        </p:nvGrpSpPr>
        <p:grpSpPr>
          <a:xfrm>
            <a:off x="10701179" y="286674"/>
            <a:ext cx="934903" cy="456054"/>
            <a:chOff x="10701179" y="286674"/>
            <a:chExt cx="934903" cy="45605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7F051F6-B192-4C21-9F17-646B90E48F7A}"/>
                </a:ext>
              </a:extLst>
            </p:cNvPr>
            <p:cNvSpPr/>
            <p:nvPr/>
          </p:nvSpPr>
          <p:spPr>
            <a:xfrm>
              <a:off x="11254571" y="427298"/>
              <a:ext cx="191932" cy="161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0004685-99B2-471D-AB0F-F193719141D2}"/>
                </a:ext>
              </a:extLst>
            </p:cNvPr>
            <p:cNvSpPr/>
            <p:nvPr/>
          </p:nvSpPr>
          <p:spPr>
            <a:xfrm>
              <a:off x="11077575" y="428625"/>
              <a:ext cx="191933" cy="1617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367A1F-83FF-4D46-A7D2-39DDD3875ACC}"/>
                </a:ext>
              </a:extLst>
            </p:cNvPr>
            <p:cNvSpPr/>
            <p:nvPr/>
          </p:nvSpPr>
          <p:spPr>
            <a:xfrm>
              <a:off x="11444150" y="286674"/>
              <a:ext cx="191932" cy="16170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8BEF0A4-3ACD-4563-A8E2-6B8917E11E4A}"/>
                </a:ext>
              </a:extLst>
            </p:cNvPr>
            <p:cNvSpPr/>
            <p:nvPr/>
          </p:nvSpPr>
          <p:spPr>
            <a:xfrm>
              <a:off x="11064071" y="579698"/>
              <a:ext cx="191932" cy="16170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04F1126-9CA3-462C-9C2F-4EF29792C0DE}"/>
                </a:ext>
              </a:extLst>
            </p:cNvPr>
            <p:cNvSpPr/>
            <p:nvPr/>
          </p:nvSpPr>
          <p:spPr>
            <a:xfrm>
              <a:off x="10887075" y="581025"/>
              <a:ext cx="191933" cy="16170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692A19D-1B8F-4E04-9498-789261E48230}"/>
                </a:ext>
              </a:extLst>
            </p:cNvPr>
            <p:cNvSpPr/>
            <p:nvPr/>
          </p:nvSpPr>
          <p:spPr>
            <a:xfrm>
              <a:off x="10701179" y="581025"/>
              <a:ext cx="191932" cy="16170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B4864A-AE69-48A0-89D4-67AC0FC2765F}"/>
              </a:ext>
            </a:extLst>
          </p:cNvPr>
          <p:cNvCxnSpPr>
            <a:cxnSpLocks/>
          </p:cNvCxnSpPr>
          <p:nvPr/>
        </p:nvCxnSpPr>
        <p:spPr>
          <a:xfrm>
            <a:off x="723513" y="6328611"/>
            <a:ext cx="107206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FA6889EC-73DB-4E79-B638-742BE44C7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55" y="6422280"/>
            <a:ext cx="1296873" cy="2789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D0FE95B-5296-470D-A184-C16EAFC1C70B}"/>
              </a:ext>
            </a:extLst>
          </p:cNvPr>
          <p:cNvSpPr txBox="1"/>
          <p:nvPr/>
        </p:nvSpPr>
        <p:spPr>
          <a:xfrm>
            <a:off x="8906508" y="6346270"/>
            <a:ext cx="208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www.projectbank.in</a:t>
            </a:r>
          </a:p>
        </p:txBody>
      </p:sp>
    </p:spTree>
    <p:extLst>
      <p:ext uri="{BB962C8B-B14F-4D97-AF65-F5344CB8AC3E}">
        <p14:creationId xmlns:p14="http://schemas.microsoft.com/office/powerpoint/2010/main" val="14990256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666</Words>
  <Application>Microsoft Office PowerPoint</Application>
  <PresentationFormat>Widescreen</PresentationFormat>
  <Paragraphs>120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Courier New</vt:lpstr>
      <vt:lpstr>medium-content-serif-font</vt:lpstr>
      <vt:lpstr>Montserrat</vt:lpstr>
      <vt:lpstr>Montserrat Black</vt:lpstr>
      <vt:lpstr>Roboto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EV Reddy</cp:lastModifiedBy>
  <cp:revision>57</cp:revision>
  <dcterms:created xsi:type="dcterms:W3CDTF">2019-05-23T09:27:58Z</dcterms:created>
  <dcterms:modified xsi:type="dcterms:W3CDTF">2022-04-15T03:59:17Z</dcterms:modified>
</cp:coreProperties>
</file>