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9" r:id="rId2"/>
    <p:sldId id="264" r:id="rId3"/>
    <p:sldId id="265" r:id="rId4"/>
    <p:sldId id="266" r:id="rId5"/>
    <p:sldId id="293" r:id="rId6"/>
    <p:sldId id="300" r:id="rId7"/>
    <p:sldId id="256" r:id="rId8"/>
    <p:sldId id="29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B9C"/>
    <a:srgbClr val="00B99C"/>
    <a:srgbClr val="E85938"/>
    <a:srgbClr val="F5E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2022-04-15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0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83C6F6-4E8E-46F6-8DF4-0ECADCE7BF61}"/>
              </a:ext>
            </a:extLst>
          </p:cNvPr>
          <p:cNvSpPr/>
          <p:nvPr/>
        </p:nvSpPr>
        <p:spPr>
          <a:xfrm>
            <a:off x="0" y="0"/>
            <a:ext cx="6357248" cy="6858000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829A358E-4BF2-4301-ABE1-2990C2BA8026}"/>
              </a:ext>
            </a:extLst>
          </p:cNvPr>
          <p:cNvSpPr/>
          <p:nvPr/>
        </p:nvSpPr>
        <p:spPr>
          <a:xfrm>
            <a:off x="363026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A03D5-9A4E-4B7F-9777-8A59F9C571CC}"/>
              </a:ext>
            </a:extLst>
          </p:cNvPr>
          <p:cNvSpPr/>
          <p:nvPr/>
        </p:nvSpPr>
        <p:spPr>
          <a:xfrm>
            <a:off x="5295516" y="5973592"/>
            <a:ext cx="191932" cy="161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4AC1A-C8B1-411A-8897-5E9CFCE2F37B}"/>
              </a:ext>
            </a:extLst>
          </p:cNvPr>
          <p:cNvSpPr/>
          <p:nvPr/>
        </p:nvSpPr>
        <p:spPr>
          <a:xfrm>
            <a:off x="5118520" y="5974919"/>
            <a:ext cx="191933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1E71C-19AF-485F-808E-76207EE16E84}"/>
              </a:ext>
            </a:extLst>
          </p:cNvPr>
          <p:cNvSpPr/>
          <p:nvPr/>
        </p:nvSpPr>
        <p:spPr>
          <a:xfrm>
            <a:off x="5485095" y="5832968"/>
            <a:ext cx="191932" cy="1617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83723-1718-4571-97AC-226270819DB2}"/>
              </a:ext>
            </a:extLst>
          </p:cNvPr>
          <p:cNvSpPr/>
          <p:nvPr/>
        </p:nvSpPr>
        <p:spPr>
          <a:xfrm>
            <a:off x="5105016" y="6125992"/>
            <a:ext cx="191932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0B4525-F1C7-4A53-9F47-7AD9DDA5139C}"/>
              </a:ext>
            </a:extLst>
          </p:cNvPr>
          <p:cNvSpPr/>
          <p:nvPr/>
        </p:nvSpPr>
        <p:spPr>
          <a:xfrm>
            <a:off x="4928020" y="6127319"/>
            <a:ext cx="191933" cy="1617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799A7-A838-4629-972A-2F9FD8C6C031}"/>
              </a:ext>
            </a:extLst>
          </p:cNvPr>
          <p:cNvSpPr/>
          <p:nvPr/>
        </p:nvSpPr>
        <p:spPr>
          <a:xfrm>
            <a:off x="4732528" y="6127319"/>
            <a:ext cx="211125" cy="1617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9CD616-D148-4DED-9C13-6C01577B36B1}"/>
              </a:ext>
            </a:extLst>
          </p:cNvPr>
          <p:cNvSpPr/>
          <p:nvPr/>
        </p:nvSpPr>
        <p:spPr>
          <a:xfrm>
            <a:off x="631240" y="5529089"/>
            <a:ext cx="191933" cy="161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87AEE2-B1C1-4341-A85D-AD9C274E6614}"/>
              </a:ext>
            </a:extLst>
          </p:cNvPr>
          <p:cNvSpPr/>
          <p:nvPr/>
        </p:nvSpPr>
        <p:spPr>
          <a:xfrm>
            <a:off x="435748" y="5529089"/>
            <a:ext cx="211125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27F9D-F2F9-45CB-8064-0DAD441A4AD4}"/>
              </a:ext>
            </a:extLst>
          </p:cNvPr>
          <p:cNvSpPr/>
          <p:nvPr/>
        </p:nvSpPr>
        <p:spPr>
          <a:xfrm>
            <a:off x="5492130" y="822879"/>
            <a:ext cx="191933" cy="1617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2E3751-024E-41BF-842D-6350A2FAB95E}"/>
              </a:ext>
            </a:extLst>
          </p:cNvPr>
          <p:cNvSpPr/>
          <p:nvPr/>
        </p:nvSpPr>
        <p:spPr>
          <a:xfrm>
            <a:off x="5282990" y="659103"/>
            <a:ext cx="211125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B6ADCF-E376-4B93-8A65-240644F4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52" y="0"/>
            <a:ext cx="5878286" cy="6858000"/>
          </a:xfrm>
          <a:prstGeom prst="rect">
            <a:avLst/>
          </a:prstGeom>
        </p:spPr>
      </p:pic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E49113F8-033F-46DC-BAF5-78CF43AE9332}"/>
              </a:ext>
            </a:extLst>
          </p:cNvPr>
          <p:cNvSpPr/>
          <p:nvPr/>
        </p:nvSpPr>
        <p:spPr>
          <a:xfrm>
            <a:off x="301461" y="2246580"/>
            <a:ext cx="59181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SIMPLE LINEAR 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INTUITION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33829" y="5602551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847354" y="3050978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38233" y="44136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19925" y="41106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280858" y="449099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710901" y="35651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393783" y="27331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5450482" y="323661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5592581" y="37428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787339" y="40259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6190060" y="32430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3538233" y="5656414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666352" y="402983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885282" y="3135368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mage result for ice cream st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28" y="3382936"/>
            <a:ext cx="1873904" cy="18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696" y="2724277"/>
            <a:ext cx="1891807" cy="3258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C638E8-AD9C-4062-AF38-7BEB091DC285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77FFA-8AB7-4778-9AB5-02F3BDED6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3C1E6-EC22-43AF-80B0-A7C5557C5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30FC17A-7D0E-4135-B433-C26EB065DF0D}"/>
              </a:ext>
            </a:extLst>
          </p:cNvPr>
          <p:cNvSpPr/>
          <p:nvPr/>
        </p:nvSpPr>
        <p:spPr>
          <a:xfrm>
            <a:off x="11189776" y="1810720"/>
            <a:ext cx="85174" cy="81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In simple linear regression, we predict the value of one variable Y based on another variable 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simple? Because it examines relationship between two variables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linear? when the independent variable increases (or decreases), the dependent variable increases (or decreases) in a linear fashion.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686AB6-BF2F-4A75-91CE-BFC8ADC48367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B016C8F-7ECF-4EEC-880A-7E51DF2B2B7D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81FAA6C-48EA-4289-91F9-51E60DCE6EF6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A8F6C0-090A-4627-9A2D-1019EDB1A1E8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5D50664-F9A7-4999-9729-8EA471886992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49BC4F-8C72-4666-B160-130A2C489481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46F515-C344-49BF-94E2-3307E3060A79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9ADF68-8ABA-47BE-A022-D7DAD94A366E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C77F90F-5DE9-41DF-9425-B08390745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514BAB-01BF-4018-B29A-FFE6B743ECA2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  <p:sp>
        <p:nvSpPr>
          <p:cNvPr id="56" name="Прямоугольник 9">
            <a:extLst>
              <a:ext uri="{FF2B5EF4-FFF2-40B4-BE49-F238E27FC236}">
                <a16:creationId xmlns:a16="http://schemas.microsoft.com/office/drawing/2014/main" id="{62B6650D-0A2E-42E8-9583-957499DBA99A}"/>
              </a:ext>
            </a:extLst>
          </p:cNvPr>
          <p:cNvSpPr/>
          <p:nvPr/>
        </p:nvSpPr>
        <p:spPr>
          <a:xfrm>
            <a:off x="706583" y="221454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INTUITION</a:t>
            </a:r>
          </a:p>
        </p:txBody>
      </p:sp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A82D23A-6BF6-43E0-9AF8-762AC05477D9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SOME MATH!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Goal is to obtain a relationship (model) between outside air temperature and ice cream sales revenue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1409700" y="1573394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V="1">
            <a:off x="1618684" y="5479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595250" y="2565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323088" y="42902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804780" y="3987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065713" y="436767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5953863" y="28482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495756" y="3441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3495757" y="295506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235337" y="3113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377436" y="3619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4974914" y="25293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3933240" y="40203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5525704" y="23470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4974915" y="3119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/>
          <p:cNvSpPr txBox="1"/>
          <p:nvPr/>
        </p:nvSpPr>
        <p:spPr>
          <a:xfrm>
            <a:off x="4377436" y="5558305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422575" y="256928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1670137" y="2497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5633985" y="3696729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60796" y="4706980"/>
            <a:ext cx="216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REVENUE ($)</a:t>
            </a:r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8024318" y="3586147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97171" y="4736790"/>
            <a:ext cx="228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INDEPENDENT VARIABLE</a:t>
            </a:r>
          </a:p>
          <a:p>
            <a:r>
              <a:rPr lang="en-CA" sz="1600" b="1" dirty="0">
                <a:solidFill>
                  <a:srgbClr val="FF0000"/>
                </a:solidFill>
              </a:rPr>
              <a:t>TEMPERATURE (</a:t>
            </a:r>
            <a:r>
              <a:rPr lang="en-CA" sz="1600" b="1" dirty="0" err="1">
                <a:solidFill>
                  <a:srgbClr val="FF0000"/>
                </a:solidFill>
              </a:rPr>
              <a:t>DegC</a:t>
            </a:r>
            <a:r>
              <a:rPr lang="en-CA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277100" y="2886153"/>
            <a:ext cx="465941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ounded Rectangle 86"/>
          <p:cNvSpPr/>
          <p:nvPr/>
        </p:nvSpPr>
        <p:spPr>
          <a:xfrm>
            <a:off x="8101280" y="2886153"/>
            <a:ext cx="507757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/>
          <p:cNvSpPr txBox="1"/>
          <p:nvPr/>
        </p:nvSpPr>
        <p:spPr>
          <a:xfrm>
            <a:off x="969734" y="362456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$20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037214" y="550739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+10 </a:t>
            </a:r>
            <a:r>
              <a:rPr lang="en-CA" sz="2400" b="1" dirty="0" err="1">
                <a:solidFill>
                  <a:srgbClr val="FF0000"/>
                </a:solidFill>
              </a:rPr>
              <a:t>degC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3237723" y="4100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49964" y="3546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649342" y="4115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649342" y="3580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237723" y="3550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276015" y="5472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637612" y="3580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flipV="1">
            <a:off x="8572500" y="2096748"/>
            <a:ext cx="1274871" cy="773452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flipV="1">
            <a:off x="7581900" y="2029924"/>
            <a:ext cx="2029757" cy="82072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847371" y="1867393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MODEL! (GOAL)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BBD5BA-EC45-4E47-A577-BEEB5D871E7F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8B1D0F7-C4B5-40D2-94E3-0F3BD63DC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607F4E6-EFA1-43B8-838D-48BFB2D48685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E3E142-7C3A-45DC-A04B-D73BC9061A8B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91799DF-2F02-4579-A019-1AAF51063AD6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DF457C-E694-452A-AAA3-93CAA6A2CB72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FA84EF-C25C-4AB2-8E92-8D9B22181A26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56C374-6645-4BF4-B60C-C52091880081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EE7F0C3-DF49-47B1-89FD-615918AFEDA4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24065BB-66B6-4DA3-855C-10C38E1C53F3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90EA482F-A012-4C32-9633-FCD50A187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271B76A-1194-4E15-AB0F-BE651A71C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/>
      <p:bldP spid="85" grpId="0"/>
      <p:bldP spid="86" grpId="0" animBg="1"/>
      <p:bldP spid="87" grpId="0" animBg="1"/>
      <p:bldP spid="88" grpId="0"/>
      <p:bldP spid="89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9B84BB-A741-48B0-8995-B6F6EA3796CF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ARE WE GOING TO USE THE MODEL?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Once the coefficients m and b are obtained, you have obtained a simple linear regression model!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“trained” model can be later used to predict any Revenue (dollars) based on the outside air Temperature.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ounded Rectangle 64"/>
          <p:cNvSpPr/>
          <p:nvPr/>
        </p:nvSpPr>
        <p:spPr>
          <a:xfrm>
            <a:off x="9779000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9302713" y="36388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824" y="2493341"/>
            <a:ext cx="6244711" cy="3532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 Brace 71"/>
          <p:cNvSpPr/>
          <p:nvPr/>
        </p:nvSpPr>
        <p:spPr>
          <a:xfrm>
            <a:off x="2321883" y="4785259"/>
            <a:ext cx="250091" cy="755424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Triangle 70"/>
          <p:cNvSpPr/>
          <p:nvPr/>
        </p:nvSpPr>
        <p:spPr>
          <a:xfrm rot="16200000">
            <a:off x="4901185" y="3371627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8400536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/>
          <p:cNvSpPr txBox="1"/>
          <p:nvPr/>
        </p:nvSpPr>
        <p:spPr>
          <a:xfrm>
            <a:off x="7914324" y="36388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636A8A-E508-415B-BCB2-82D9F87C436D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F25FED9-9F79-4FBF-A96F-74F77172D8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D079CA-58DB-4116-B6D5-BE10798B6162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905F07-28F4-4989-9BDD-3E5F5C4DBC74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E0D9DB-33CA-4B8A-8AE3-445BD10D84A3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872121-74E9-4562-BDB4-86DBCE9C5C68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C3CB3-82C6-466E-8914-648184D2856D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00739A-FFC0-4410-81EA-1921E8CB7946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E556B4-D18C-4DC7-BD2E-62EBDBB38007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F77195-1B18-447A-A4C1-6CD179799762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1417C76-CB00-4DC5-B864-DCB7A3ABA2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3848E5-1D1D-4806-92F2-2F47DE9C2A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/>
      <p:bldP spid="72" grpId="0" animBg="1"/>
      <p:bldP spid="73" grpId="0"/>
      <p:bldP spid="74" grpId="0"/>
      <p:bldP spid="71" grpId="0" animBg="1"/>
      <p:bldP spid="66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48BBB79-58FA-47D1-BE55-A07ADD835BD8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QUIZ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Match the equations to the figures: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26554" y="1420861"/>
                <a:ext cx="2512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=15−10∗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54" y="1420861"/>
                <a:ext cx="251216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1275784" y="5352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03283" y="1905000"/>
            <a:ext cx="3159" cy="34953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51458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005344" y="49361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492683" y="247712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906164" y="42814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32" idx="0"/>
          </p:cNvCxnSpPr>
          <p:nvPr/>
        </p:nvCxnSpPr>
        <p:spPr>
          <a:xfrm flipH="1">
            <a:off x="1310107" y="2992784"/>
            <a:ext cx="3464008" cy="236649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61629" y="1388506"/>
                <a:ext cx="1488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629" y="1388506"/>
                <a:ext cx="14886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6432546" y="5297143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438165" y="1905000"/>
            <a:ext cx="25039" cy="344024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58922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9293160" y="39813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9914482" y="37510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177970" y="3421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7462628" y="22681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6902264" y="20796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6850242" y="26256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8200839" y="297812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582635" y="38702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441800" y="29412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8616820" y="32714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042832" y="34509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H="1" flipV="1">
            <a:off x="6463205" y="2268154"/>
            <a:ext cx="4433395" cy="283575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7B3D54-08FF-4D88-BB9A-C7161A657676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EDCC506E-808E-4C1B-86D3-8AF112660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EB275CC-0043-4D76-B3C2-CD728BBAD844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DF4303C-8125-41E7-BAD7-08E532181BBB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B4AE9E-71AF-42C7-AAC5-4BF56253097C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8F8F9A-BC02-424C-88F7-163672CB847C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F919C0B-E908-4BFA-8FBA-759F6F2A818F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EB26D-F592-434C-9D0D-871EA0698661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6D0DCC8-C3C4-4B83-82BF-2B42DBA76984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E63159-C5CB-48B7-AA55-3022E4A28473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349CC501-6CF0-42B2-B198-24B65387B3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3BF9205-C604-4820-9F34-4EF49FC098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9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83C6F6-4E8E-46F6-8DF4-0ECADCE7BF61}"/>
              </a:ext>
            </a:extLst>
          </p:cNvPr>
          <p:cNvSpPr/>
          <p:nvPr/>
        </p:nvSpPr>
        <p:spPr>
          <a:xfrm>
            <a:off x="0" y="0"/>
            <a:ext cx="6357248" cy="6858000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A03D5-9A4E-4B7F-9777-8A59F9C571CC}"/>
              </a:ext>
            </a:extLst>
          </p:cNvPr>
          <p:cNvSpPr/>
          <p:nvPr/>
        </p:nvSpPr>
        <p:spPr>
          <a:xfrm>
            <a:off x="5295516" y="5973592"/>
            <a:ext cx="191932" cy="161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4AC1A-C8B1-411A-8897-5E9CFCE2F37B}"/>
              </a:ext>
            </a:extLst>
          </p:cNvPr>
          <p:cNvSpPr/>
          <p:nvPr/>
        </p:nvSpPr>
        <p:spPr>
          <a:xfrm>
            <a:off x="5118520" y="5974919"/>
            <a:ext cx="191933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1E71C-19AF-485F-808E-76207EE16E84}"/>
              </a:ext>
            </a:extLst>
          </p:cNvPr>
          <p:cNvSpPr/>
          <p:nvPr/>
        </p:nvSpPr>
        <p:spPr>
          <a:xfrm>
            <a:off x="5485095" y="5832968"/>
            <a:ext cx="191932" cy="1617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83723-1718-4571-97AC-226270819DB2}"/>
              </a:ext>
            </a:extLst>
          </p:cNvPr>
          <p:cNvSpPr/>
          <p:nvPr/>
        </p:nvSpPr>
        <p:spPr>
          <a:xfrm>
            <a:off x="5105016" y="6125992"/>
            <a:ext cx="191932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0B4525-F1C7-4A53-9F47-7AD9DDA5139C}"/>
              </a:ext>
            </a:extLst>
          </p:cNvPr>
          <p:cNvSpPr/>
          <p:nvPr/>
        </p:nvSpPr>
        <p:spPr>
          <a:xfrm>
            <a:off x="4928020" y="6127319"/>
            <a:ext cx="191933" cy="1617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799A7-A838-4629-972A-2F9FD8C6C031}"/>
              </a:ext>
            </a:extLst>
          </p:cNvPr>
          <p:cNvSpPr/>
          <p:nvPr/>
        </p:nvSpPr>
        <p:spPr>
          <a:xfrm>
            <a:off x="4732528" y="6127319"/>
            <a:ext cx="211125" cy="1617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9CD616-D148-4DED-9C13-6C01577B36B1}"/>
              </a:ext>
            </a:extLst>
          </p:cNvPr>
          <p:cNvSpPr/>
          <p:nvPr/>
        </p:nvSpPr>
        <p:spPr>
          <a:xfrm>
            <a:off x="631240" y="5529089"/>
            <a:ext cx="191933" cy="161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87AEE2-B1C1-4341-A85D-AD9C274E6614}"/>
              </a:ext>
            </a:extLst>
          </p:cNvPr>
          <p:cNvSpPr/>
          <p:nvPr/>
        </p:nvSpPr>
        <p:spPr>
          <a:xfrm>
            <a:off x="435748" y="5529089"/>
            <a:ext cx="211125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27F9D-F2F9-45CB-8064-0DAD441A4AD4}"/>
              </a:ext>
            </a:extLst>
          </p:cNvPr>
          <p:cNvSpPr/>
          <p:nvPr/>
        </p:nvSpPr>
        <p:spPr>
          <a:xfrm>
            <a:off x="5492130" y="822879"/>
            <a:ext cx="191933" cy="1617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2E3751-024E-41BF-842D-6350A2FAB95E}"/>
              </a:ext>
            </a:extLst>
          </p:cNvPr>
          <p:cNvSpPr/>
          <p:nvPr/>
        </p:nvSpPr>
        <p:spPr>
          <a:xfrm>
            <a:off x="5282990" y="659103"/>
            <a:ext cx="211125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B6ADCF-E376-4B93-8A65-240644F4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52" y="0"/>
            <a:ext cx="5878286" cy="6858000"/>
          </a:xfrm>
          <a:prstGeom prst="rect">
            <a:avLst/>
          </a:prstGeom>
        </p:spPr>
      </p:pic>
      <p:sp>
        <p:nvSpPr>
          <p:cNvPr id="22" name="Прямоугольник 6">
            <a:extLst>
              <a:ext uri="{FF2B5EF4-FFF2-40B4-BE49-F238E27FC236}">
                <a16:creationId xmlns:a16="http://schemas.microsoft.com/office/drawing/2014/main" id="{9204AC6D-3B7F-44BC-BBD1-C7954A973EFF}"/>
              </a:ext>
            </a:extLst>
          </p:cNvPr>
          <p:cNvSpPr/>
          <p:nvPr/>
        </p:nvSpPr>
        <p:spPr>
          <a:xfrm>
            <a:off x="360985" y="2358719"/>
            <a:ext cx="5918103" cy="88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LEAST SQUARES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31B472D-47F4-40EF-AE66-A8DD735C4F53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41307" y="40694"/>
            <a:ext cx="982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HOW TO OBTAIN MODEL PARAMETERS? LEAST SUM OF SQUARES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32952" y="1361327"/>
            <a:ext cx="112582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Least squares fitting is a way to find the best fit curve or line for a set of points.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sum of the squares of the offsets (residuals) are used to estimate the best fit curve or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Least squares method is used to obtain the coefficients m and b.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645591" y="4418439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58347" y="5949886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134913" y="30360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09813" y="5088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3486542" y="342054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4512860" y="5088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5378363" y="27091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6588815" y="291460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3555395" y="5523821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962238" y="337062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209800" y="3298462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9213539" y="4736476"/>
            <a:ext cx="948543" cy="94773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69031" y="5764927"/>
            <a:ext cx="415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</a:rPr>
              <a:t>MINIMUM (LEAST) SUM OF SQUARES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28192" y="2989444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63104" y="3686384"/>
            <a:ext cx="0" cy="12451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 (actual)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395" t="-24286" r="-12253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(estimated/fitted)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3944" r="-2362" b="-50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5425911" y="2768284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5443008" y="3789435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19B891-4D1F-4F4C-9F8F-4C8A06A901B4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147F53D-5177-4163-8587-8C9C1508F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A481BDC-96D9-4E93-B422-6C722706C943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8F8AB6-636A-4DE9-89C7-1F3D29C63D91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726DC1-3DE7-439E-BADE-19FF4E4913B9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65ED19-ABD5-411E-A5FB-B6879743F21F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BA09E1-93F1-4B9B-A7F1-2480F971ADC0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C026C2-63E4-427C-B7C1-AFCEB186EBFB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64A8D5-5AA8-406F-A471-4E698CD3C34B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8B3731-EB0B-4BFD-8831-8C0024DC5594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9C11D747-D2A1-4787-A0E3-B54E6EE816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BC7A715-8D3C-4114-AEDA-A77E1B311A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7FBF8E5-FFC5-4E8B-8268-5919874657FE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41307" y="124918"/>
            <a:ext cx="9827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TRAINING VS. TESTING DATASET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32952" y="1361327"/>
            <a:ext cx="104061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Data set is divided into 75% for training and 25% for testing.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Training set: used for model training.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Testing set: used for testing trained model. Make sure that the testing dataset has never been seen by the trained model before.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9947447">
            <a:off x="5834127" y="3607364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044157">
            <a:off x="5896694" y="4549891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>
            <a:off x="2925569" y="2905124"/>
            <a:ext cx="418011" cy="3095487"/>
          </a:xfrm>
          <a:prstGeom prst="leftBrace">
            <a:avLst>
              <a:gd name="adj1" fmla="val 8569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299225" y="4201203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100 SAMPLES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8291" y="3243573"/>
            <a:ext cx="23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75 TRAINING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70669" y="4740391"/>
            <a:ext cx="22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25 TESTING SAMPLES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94" y="2832813"/>
            <a:ext cx="1839125" cy="316779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3CA434-5C43-41A2-A2A5-F42D5F0CB28F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DF80293-CD70-4F63-95B1-85E5BBCD2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D6A5519-4072-450D-B17A-713570EDAD17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18F121-FAA7-4AFB-97DE-B58E119F4495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722F64-FD20-4D02-9474-FEC721017ADA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5A5EDA-B61A-4AF9-A9A8-E720920EB83B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1C975F-CE95-4435-A5A9-E2267027F8FE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8F7C51-F1FD-4AE8-A263-677D320183CA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DA4C2C-6950-4292-AE54-F16C055FB4ED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7C966A-6043-42A8-957B-C75E60AAC660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416CB0A6-BB95-4FAF-858B-E15F4B3C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81F997-B30F-48B6-979C-19CE92610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441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EV Reddy</cp:lastModifiedBy>
  <cp:revision>45</cp:revision>
  <dcterms:created xsi:type="dcterms:W3CDTF">2019-05-23T09:27:58Z</dcterms:created>
  <dcterms:modified xsi:type="dcterms:W3CDTF">2022-04-15T03:59:26Z</dcterms:modified>
</cp:coreProperties>
</file>