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77" r:id="rId41"/>
    <p:sldId id="278" r:id="rId42"/>
    <p:sldId id="279" r:id="rId4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105EF7C-CF07-40A3-9F4E-D89897EA765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f.strings.ph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f.strings.ph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f.strings.ph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f.array.php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language.types.null.php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language.oop5.php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language.types.resource.php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language.expressions.ph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005840" y="1188720"/>
            <a:ext cx="768096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latin typeface="Arial"/>
              </a:rPr>
              <a:t>Introduction to PHP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7498080" y="4297680"/>
            <a:ext cx="24688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Mr. Joshua,</a:t>
            </a:r>
          </a:p>
          <a:p>
            <a:r>
              <a:rPr lang="en-US" sz="1800" b="0" strike="noStrike" spc="-1">
                <a:latin typeface="Arial"/>
              </a:rPr>
              <a:t>Asst. Professor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Strings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$x = "Hello world!";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$y = 'Hello world!';</a:t>
            </a:r>
          </a:p>
        </p:txBody>
      </p:sp>
      <p:sp>
        <p:nvSpPr>
          <p:cNvPr id="65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Strings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  <p:graphicFrame>
        <p:nvGraphicFramePr>
          <p:cNvPr id="68" name="Table 3"/>
          <p:cNvGraphicFramePr/>
          <p:nvPr/>
        </p:nvGraphicFramePr>
        <p:xfrm>
          <a:off x="1463040" y="1190880"/>
          <a:ext cx="7955280" cy="3908160"/>
        </p:xfrm>
        <a:graphic>
          <a:graphicData uri="http://schemas.openxmlformats.org/drawingml/2006/table">
            <a:tbl>
              <a:tblPr/>
              <a:tblGrid>
                <a:gridCol w="272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Method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Description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strlen()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echo strlen("Hello world!"); // outputs 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str_word_count()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echo str_word_count("Hello world!"); // outputs 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strrev()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echo strrev("Hello world!"); // outputs !dlrow olleH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strpos()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echo strpos("Hello world!", "world"); // outputs 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str_replace()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echo str_replace("world", "Dolly", "Hello world!");   // outputs Hello Dolly!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TextShape 4"/>
          <p:cNvSpPr txBox="1"/>
          <p:nvPr/>
        </p:nvSpPr>
        <p:spPr>
          <a:xfrm>
            <a:off x="1371600" y="5303520"/>
            <a:ext cx="6492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  <a:hlinkClick r:id="rId2"/>
              </a:rPr>
              <a:t>https://www.php.net/manual/en/ref.strings.php</a:t>
            </a:r>
            <a:r>
              <a:rPr lang="en-US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String operators</a:t>
            </a:r>
          </a:p>
        </p:txBody>
      </p:sp>
      <p:sp>
        <p:nvSpPr>
          <p:cNvPr id="71" name="TextShape 2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  <p:graphicFrame>
        <p:nvGraphicFramePr>
          <p:cNvPr id="72" name="Table 3"/>
          <p:cNvGraphicFramePr/>
          <p:nvPr/>
        </p:nvGraphicFramePr>
        <p:xfrm>
          <a:off x="1315800" y="1787760"/>
          <a:ext cx="7955280" cy="3291840"/>
        </p:xfrm>
        <a:graphic>
          <a:graphicData uri="http://schemas.openxmlformats.org/drawingml/2006/table">
            <a:tbl>
              <a:tblPr/>
              <a:tblGrid>
                <a:gridCol w="272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operator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Description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//Concatenates $txt1.$txt2 </a:t>
                      </a: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$txt1 = "Hello";</a:t>
                      </a: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$txt2 = " world!";</a:t>
                      </a: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echo $txt1 . $txt2;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.=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//Concatenation assignment</a:t>
                      </a: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$txt1 = "Hello";</a:t>
                      </a: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$txt2 = " world!";</a:t>
                      </a: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$txt1 .= $txt2;</a:t>
                      </a: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echo $txt1;</a:t>
                      </a: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//give output Hello world!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TextShape 4"/>
          <p:cNvSpPr txBox="1"/>
          <p:nvPr/>
        </p:nvSpPr>
        <p:spPr>
          <a:xfrm>
            <a:off x="1371600" y="5303520"/>
            <a:ext cx="6492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  <a:hlinkClick r:id="rId2"/>
              </a:rPr>
              <a:t>https://www.php.net/manual/en/ref.strings.php</a:t>
            </a:r>
            <a:r>
              <a:rPr lang="en-US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Variable Interpolation in strings</a:t>
            </a:r>
          </a:p>
        </p:txBody>
      </p:sp>
      <p:sp>
        <p:nvSpPr>
          <p:cNvPr id="75" name="TextShape 2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  <p:sp>
        <p:nvSpPr>
          <p:cNvPr id="76" name="TextShape 3"/>
          <p:cNvSpPr txBox="1"/>
          <p:nvPr/>
        </p:nvSpPr>
        <p:spPr>
          <a:xfrm>
            <a:off x="1371600" y="5303520"/>
            <a:ext cx="6492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  <a:hlinkClick r:id="rId2"/>
              </a:rPr>
              <a:t>https://www.php.net/manual/en/ref.strings.php</a:t>
            </a:r>
            <a:r>
              <a:rPr lang="en-US" sz="1800" b="0" strike="noStrike" spc="-1">
                <a:latin typeface="Arial"/>
              </a:rPr>
              <a:t> </a:t>
            </a:r>
          </a:p>
        </p:txBody>
      </p:sp>
      <p:sp>
        <p:nvSpPr>
          <p:cNvPr id="77" name="TextShape 4"/>
          <p:cNvSpPr txBox="1"/>
          <p:nvPr/>
        </p:nvSpPr>
        <p:spPr>
          <a:xfrm>
            <a:off x="504000" y="1362600"/>
            <a:ext cx="90716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$name = "PHP";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echo "I am reading $name";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// output: I am reading PHP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echo 'I am reading $name';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// output: I am reading $name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echo "I am reading {$name}POT";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// output: I am reading PHPPOT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Integers</a:t>
            </a:r>
          </a:p>
        </p:txBody>
      </p:sp>
      <p:sp>
        <p:nvSpPr>
          <p:cNvPr id="79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An integer data type is a non-decimal number between -2,147,483,648 and 2,147,483,647.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An integer must have at least one digit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An integer must not have a decimal point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Integers can be specified in: decimal (base 10), hexadecimal (base 16), octal (base 8), or binary (base 2) notation</a:t>
            </a:r>
          </a:p>
        </p:txBody>
      </p:sp>
      <p:sp>
        <p:nvSpPr>
          <p:cNvPr id="80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Integers</a:t>
            </a: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1640" cy="406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 is_int()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 is_integer() - alias of is_int()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 is_long() - alias of is_int()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 is_numeric()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$x = "5985";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$y= "59.85" + 100;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var_dump(is_numeric($x)); // returns TRUE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var_dump(is_numeric($y)); // returns TRUE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7498080" y="530352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213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Integers typecasting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10840" y="173736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// Cast float to int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$x = 23465.768;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$int_cast = (int)$x;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echo $int_cast;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  <p:sp>
        <p:nvSpPr>
          <p:cNvPr id="87" name="TextShape 4"/>
          <p:cNvSpPr txBox="1"/>
          <p:nvPr/>
        </p:nvSpPr>
        <p:spPr>
          <a:xfrm>
            <a:off x="5148720" y="18324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// Cast string to int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$x = "23465.768";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$int_cast = (int)$x;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echo $int_cast;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NaN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NaN stands for Not a Number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NaN is used for impossible mathematical operations.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has the function to check if a value is not a number: is_nan()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$x = acos(8);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var_dump($x); //return NaN</a:t>
            </a:r>
          </a:p>
        </p:txBody>
      </p:sp>
      <p:sp>
        <p:nvSpPr>
          <p:cNvPr id="90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floats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 float (floating point number) is a number with a decimal point or a number in exponential form.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$x = 234.12;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var_dump($x);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floats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The float data type can commonly store a value up to 1.7976931348623E+308 (platform dependent), and have a maximum precision of 14 digits.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is_float()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is_double() - alias of is_float()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Contents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Comments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Variables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Echo/Print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Data Types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Strings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boolean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 Boolean represents two possible states: TRUE or FALSE.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$x = true;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$y=false;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var_dump($x)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Types: arrays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326600"/>
            <a:ext cx="907164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Array represents with the method array()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$x = array(‘php’,’mysql’,’python’);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var_dump($x);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echo $x[0];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There are three types of arrays: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Indexed arrays- arrays with a numeric index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Associative arrays- arrays with named keys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Multidimensional arrays- Arrays containing one or more arrays</a:t>
            </a: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indexed arrays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326600"/>
            <a:ext cx="907164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Ex: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$size=array("</a:t>
            </a:r>
            <a:r>
              <a:rPr lang="en-US" sz="3200" spc="-1" dirty="0" err="1"/>
              <a:t>Big","Medium","Short</a:t>
            </a:r>
            <a:r>
              <a:rPr lang="en-US" sz="3200" spc="-1" dirty="0"/>
              <a:t>");</a:t>
            </a:r>
            <a:endParaRPr lang="en-US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$size[0]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$size[1]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latin typeface="Arial"/>
              </a:rPr>
              <a:t>$size[2]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16575847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indexed arrays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326600"/>
            <a:ext cx="907164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Traversing through array</a:t>
            </a:r>
            <a:endParaRPr lang="en-US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$size=array("</a:t>
            </a:r>
            <a:r>
              <a:rPr lang="en-US" sz="3200" spc="-1" dirty="0" err="1"/>
              <a:t>Big","Medium","Short</a:t>
            </a:r>
            <a:r>
              <a:rPr lang="en-US" sz="3200" spc="-1" dirty="0"/>
              <a:t>");</a:t>
            </a:r>
            <a:endParaRPr lang="en-US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 foreach ($size as $s)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latin typeface="Arial"/>
              </a:rPr>
              <a:t>{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latin typeface="Arial"/>
              </a:rPr>
              <a:t> echo ‘$s&lt;/</a:t>
            </a:r>
            <a:r>
              <a:rPr lang="en-US" sz="3200" spc="-1" dirty="0" err="1">
                <a:latin typeface="Arial"/>
              </a:rPr>
              <a:t>br</a:t>
            </a:r>
            <a:r>
              <a:rPr lang="en-US" sz="3200" spc="-1" dirty="0">
                <a:latin typeface="Arial"/>
              </a:rPr>
              <a:t>&gt;’;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latin typeface="Arial"/>
              </a:rPr>
              <a:t>}</a:t>
            </a:r>
            <a:endParaRPr lang="en-US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latin typeface="Arial"/>
              </a:rPr>
              <a:t>e</a:t>
            </a:r>
            <a:r>
              <a:rPr lang="en-US" sz="2800" b="0" strike="noStrike" spc="-1" dirty="0">
                <a:latin typeface="Arial"/>
              </a:rPr>
              <a:t>cho count($size)</a:t>
            </a: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413605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associative arrays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44539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PHP allows you to associate name/label with each array elements in PHP using =&gt; symbol.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1 way: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$salary=array("</a:t>
            </a:r>
            <a:r>
              <a:rPr lang="en-US" sz="2800" spc="-1" dirty="0" err="1"/>
              <a:t>Sonoo</a:t>
            </a:r>
            <a:r>
              <a:rPr lang="en-US" sz="2800" spc="-1" dirty="0"/>
              <a:t>"=&gt;"550000","Vimal"=&gt;"250000","Ratan"=&gt;"200000");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2</a:t>
            </a:r>
            <a:r>
              <a:rPr lang="en-US" sz="2800" b="0" strike="noStrike" spc="-1" baseline="30000" dirty="0">
                <a:latin typeface="Arial"/>
              </a:rPr>
              <a:t>nd</a:t>
            </a:r>
            <a:r>
              <a:rPr lang="en-US" sz="2800" b="0" strike="noStrike" spc="-1" dirty="0">
                <a:latin typeface="Arial"/>
              </a:rPr>
              <a:t> way:</a:t>
            </a:r>
          </a:p>
          <a:p>
            <a:r>
              <a:rPr lang="en-US" sz="2900" dirty="0"/>
              <a:t>$salary["</a:t>
            </a:r>
            <a:r>
              <a:rPr lang="en-US" sz="2900" dirty="0" err="1"/>
              <a:t>Sonoo</a:t>
            </a:r>
            <a:r>
              <a:rPr lang="en-US" sz="2900" dirty="0"/>
              <a:t>"]="550000";  </a:t>
            </a:r>
          </a:p>
          <a:p>
            <a:r>
              <a:rPr lang="en-US" sz="2900" dirty="0"/>
              <a:t>$salary["Vimal"]="250000";  </a:t>
            </a:r>
          </a:p>
          <a:p>
            <a:r>
              <a:rPr lang="en-US" sz="2900" dirty="0"/>
              <a:t>$salary["Ratan"]="200000";  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1850869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associative arrays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44539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PHP allows you to associate name/label with each array elements in PHP using =&gt; symbol.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1 way: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$</a:t>
            </a:r>
            <a:r>
              <a:rPr lang="en-US" sz="2800" spc="-1" dirty="0" err="1"/>
              <a:t>lang_ver</a:t>
            </a:r>
            <a:r>
              <a:rPr lang="en-US" sz="2800" spc="-1" dirty="0"/>
              <a:t>=array(“python"=&gt;“3.8",“php"=&gt;“7.2.x",“java"=&gt;“1.8");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2</a:t>
            </a:r>
            <a:r>
              <a:rPr lang="en-US" sz="2800" b="0" strike="noStrike" spc="-1" baseline="30000" dirty="0">
                <a:latin typeface="Arial"/>
              </a:rPr>
              <a:t>nd</a:t>
            </a:r>
            <a:r>
              <a:rPr lang="en-US" sz="2800" b="0" strike="noStrike" spc="-1" dirty="0">
                <a:latin typeface="Arial"/>
              </a:rPr>
              <a:t> way:</a:t>
            </a:r>
          </a:p>
          <a:p>
            <a:r>
              <a:rPr lang="en-US" sz="2900" dirty="0"/>
              <a:t>$</a:t>
            </a:r>
            <a:r>
              <a:rPr lang="en-US" sz="2900" dirty="0" err="1"/>
              <a:t>lang_ver</a:t>
            </a:r>
            <a:r>
              <a:rPr lang="en-US" sz="2900" dirty="0"/>
              <a:t>[“python"]=“3.8";  </a:t>
            </a:r>
          </a:p>
          <a:p>
            <a:r>
              <a:rPr lang="en-US" sz="2900" dirty="0"/>
              <a:t>$</a:t>
            </a:r>
            <a:r>
              <a:rPr lang="en-US" sz="2900" dirty="0" err="1"/>
              <a:t>lang_ver</a:t>
            </a:r>
            <a:r>
              <a:rPr lang="en-US" sz="2900" dirty="0"/>
              <a:t>[“php"]=“7.2";  </a:t>
            </a:r>
          </a:p>
          <a:p>
            <a:r>
              <a:rPr lang="en-US" sz="2900" dirty="0"/>
              <a:t>$salary[“java"]=“1.8";  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3774601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associative arrays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44539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Traversing PHP associative arrays: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 </a:t>
            </a:r>
            <a:r>
              <a:rPr lang="en-US" sz="3200" spc="-1" dirty="0"/>
              <a:t>$</a:t>
            </a:r>
            <a:r>
              <a:rPr lang="en-US" sz="3200" spc="-1" dirty="0" err="1"/>
              <a:t>lang_ver</a:t>
            </a:r>
            <a:r>
              <a:rPr lang="en-US" sz="3200" spc="-1" dirty="0"/>
              <a:t>=array(“python"=&gt;“3.8",“php"=&gt;“7.2.x",“java"=&gt;“1.8");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foreach($</a:t>
            </a:r>
            <a:r>
              <a:rPr lang="en-US" sz="2900" dirty="0" err="1"/>
              <a:t>lang_ver</a:t>
            </a:r>
            <a:r>
              <a:rPr lang="en-US" sz="2900" dirty="0"/>
              <a:t> as $k=&gt;$v){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echo "Key: ".$k." Value: ".$v."&lt;</a:t>
            </a:r>
            <a:r>
              <a:rPr lang="en-US" sz="2900" dirty="0" err="1"/>
              <a:t>br</a:t>
            </a:r>
            <a:r>
              <a:rPr lang="en-US" sz="2900" dirty="0"/>
              <a:t>/&gt;";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}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84651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multidimensional arrays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44539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7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900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 </a:t>
            </a:r>
            <a:r>
              <a:rPr lang="en-US" sz="3200" spc="-1" dirty="0"/>
              <a:t>$</a:t>
            </a:r>
            <a:r>
              <a:rPr lang="en-US" sz="3200" spc="-1" dirty="0" err="1"/>
              <a:t>lang_ver</a:t>
            </a:r>
            <a:r>
              <a:rPr lang="en-US" sz="3200" spc="-1" dirty="0"/>
              <a:t>=array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(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array(1,”php”,”7.2”)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array(2,”python”,”3.8”)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array(3,”java”,”1.8”)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);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1031178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multidimensional arrays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44539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900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 </a:t>
            </a:r>
            <a:r>
              <a:rPr lang="en-US" sz="3200" spc="-1" dirty="0"/>
              <a:t>for ($row = 0; $row &lt; 3; $row++) {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  for ($col = 0; $col &lt; 3; $col++) {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    echo $</a:t>
            </a:r>
            <a:r>
              <a:rPr lang="en-US" sz="3200" spc="-1" dirty="0" err="1"/>
              <a:t>lang_ver</a:t>
            </a:r>
            <a:r>
              <a:rPr lang="en-US" sz="3200" spc="-1" dirty="0"/>
              <a:t>[$row][$col]."  ";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  }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/>
              <a:t>  echo "&lt;</a:t>
            </a:r>
            <a:r>
              <a:rPr lang="en-US" sz="3200" spc="-1" dirty="0" err="1"/>
              <a:t>br</a:t>
            </a:r>
            <a:r>
              <a:rPr lang="en-US" sz="3200" spc="-1" dirty="0"/>
              <a:t>/&gt;";</a:t>
            </a:r>
            <a:r>
              <a:rPr lang="en-US" sz="2900" dirty="0"/>
              <a:t>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1943884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array functions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44539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900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 </a:t>
            </a:r>
            <a:endParaRPr lang="en-US" sz="28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65EEB-0B27-4BB0-AE0B-982346C3BE3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17A19F-C134-489A-BC5A-A09338C2B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93670"/>
              </p:ext>
            </p:extLst>
          </p:nvPr>
        </p:nvGraphicFramePr>
        <p:xfrm>
          <a:off x="644676" y="1021801"/>
          <a:ext cx="8862736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368">
                  <a:extLst>
                    <a:ext uri="{9D8B030D-6E8A-4147-A177-3AD203B41FA5}">
                      <a16:colId xmlns:a16="http://schemas.microsoft.com/office/drawing/2014/main" val="152594478"/>
                    </a:ext>
                  </a:extLst>
                </a:gridCol>
                <a:gridCol w="4431368">
                  <a:extLst>
                    <a:ext uri="{9D8B030D-6E8A-4147-A177-3AD203B41FA5}">
                      <a16:colId xmlns:a16="http://schemas.microsoft.com/office/drawing/2014/main" val="386893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22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Count the elements in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1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Sort the elements in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3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array_reverse</a:t>
                      </a:r>
                      <a:r>
                        <a:rPr lang="en-I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 reverse the order of array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array_search</a:t>
                      </a:r>
                      <a:r>
                        <a:rPr lang="en-I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 </a:t>
                      </a:r>
                      <a:r>
                        <a:rPr lang="en-US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array_search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function searches the specified value in an array. It returns key if search is successful.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712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Contents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Constants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Operators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if..Else..Elseif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Switch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Loops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array functions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44539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900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900" dirty="0"/>
              <a:t> </a:t>
            </a:r>
            <a:r>
              <a:rPr lang="en-IN" sz="2800" dirty="0">
                <a:hlinkClick r:id="rId2"/>
              </a:rPr>
              <a:t> https://www.php.net/manual/en/ref.array.php</a:t>
            </a:r>
            <a:endParaRPr lang="en-US" sz="28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482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0263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n</a:t>
            </a:r>
            <a:r>
              <a:rPr lang="en-US" sz="4400" spc="-1" dirty="0">
                <a:latin typeface="Arial"/>
              </a:rPr>
              <a:t>ull 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67985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The special NULL value represents a variable with no value. NULL is the only possible value of type null.</a:t>
            </a:r>
            <a:br>
              <a:rPr lang="en-US" sz="2800" spc="-1" dirty="0"/>
            </a:br>
            <a:r>
              <a:rPr lang="en-US" sz="2800" spc="-1" dirty="0"/>
              <a:t>A variable is considered  to be null if: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spc="-1" dirty="0"/>
              <a:t>It has been assigned the constant NULL.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spc="-1" dirty="0"/>
              <a:t>It has not been set to any value yet.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spc="-1" dirty="0"/>
              <a:t>It has been unset().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FA964AD6-054B-4009-B049-E0665A19AA1D}"/>
              </a:ext>
            </a:extLst>
          </p:cNvPr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1011817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0263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n</a:t>
            </a:r>
            <a:r>
              <a:rPr lang="en-US" sz="4400" spc="-1" dirty="0">
                <a:latin typeface="Arial"/>
              </a:rPr>
              <a:t>ull 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67985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There is only one value of type null, and that is the case-insensitive constant NULL.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Syntax:</a:t>
            </a:r>
            <a:endParaRPr lang="en-US" sz="28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&lt;?php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$var = NULL;     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?&gt;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FA964AD6-054B-4009-B049-E0665A19AA1D}"/>
              </a:ext>
            </a:extLst>
          </p:cNvPr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2624683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0263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n</a:t>
            </a:r>
            <a:r>
              <a:rPr lang="en-US" sz="4400" spc="-1" dirty="0">
                <a:latin typeface="Arial"/>
              </a:rPr>
              <a:t>ull 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67985"/>
            <a:ext cx="9402000" cy="434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50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There is only one value of type null, and that is the case-insensitive constant NULL.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Syntax:</a:t>
            </a:r>
            <a:endParaRPr lang="en-US" sz="28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&lt;?php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$var = NULL;     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/>
              <a:t>?&gt;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latin typeface="Arial"/>
              </a:rPr>
              <a:t>Functions: </a:t>
            </a:r>
            <a:r>
              <a:rPr lang="en-US" sz="2800" spc="-1" dirty="0" err="1">
                <a:latin typeface="Arial"/>
              </a:rPr>
              <a:t>is_null</a:t>
            </a:r>
            <a:r>
              <a:rPr lang="en-US" sz="2800" spc="-1" dirty="0">
                <a:latin typeface="Arial"/>
              </a:rPr>
              <a:t>() and unset()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Ref: </a:t>
            </a:r>
            <a:r>
              <a:rPr lang="en-IN" sz="2800" dirty="0">
                <a:hlinkClick r:id="rId2"/>
              </a:rPr>
              <a:t>https://www.php.net/manual/en/language.types.null.php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FA964AD6-054B-4009-B049-E0665A19AA1D}"/>
              </a:ext>
            </a:extLst>
          </p:cNvPr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18910185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0263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object 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996462"/>
            <a:ext cx="9402000" cy="4614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7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6900" spc="-1" dirty="0"/>
              <a:t>To create a new object, use the new statement to instantiate a class: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6900" spc="-1" dirty="0">
                <a:latin typeface="Arial"/>
              </a:rPr>
              <a:t>Syntax: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4800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7300" dirty="0"/>
              <a:t>&lt;?php</a:t>
            </a:r>
            <a:br>
              <a:rPr lang="en-US" sz="7300" dirty="0"/>
            </a:br>
            <a:r>
              <a:rPr lang="en-US" sz="7300" dirty="0"/>
              <a:t>class foo</a:t>
            </a:r>
            <a:br>
              <a:rPr lang="en-US" sz="7300" dirty="0"/>
            </a:br>
            <a:r>
              <a:rPr lang="en-US" sz="7300" dirty="0"/>
              <a:t>{</a:t>
            </a:r>
            <a:br>
              <a:rPr lang="en-US" sz="7300" dirty="0"/>
            </a:br>
            <a:r>
              <a:rPr lang="en-US" sz="7300" dirty="0"/>
              <a:t>    function </a:t>
            </a:r>
            <a:r>
              <a:rPr lang="en-US" sz="7300" dirty="0" err="1"/>
              <a:t>do_foo</a:t>
            </a:r>
            <a:r>
              <a:rPr lang="en-US" sz="7300" dirty="0"/>
              <a:t>()</a:t>
            </a:r>
            <a:br>
              <a:rPr lang="en-US" sz="7300" dirty="0"/>
            </a:br>
            <a:r>
              <a:rPr lang="en-US" sz="7300" dirty="0"/>
              <a:t>    {</a:t>
            </a:r>
            <a:br>
              <a:rPr lang="en-US" sz="7300" dirty="0"/>
            </a:br>
            <a:r>
              <a:rPr lang="en-US" sz="7300" dirty="0"/>
              <a:t>        echo "Doing foo."; </a:t>
            </a:r>
            <a:br>
              <a:rPr lang="en-US" sz="7300" dirty="0"/>
            </a:br>
            <a:r>
              <a:rPr lang="en-US" sz="7300" dirty="0"/>
              <a:t>    }</a:t>
            </a:r>
            <a:br>
              <a:rPr lang="en-US" sz="7300" dirty="0"/>
            </a:br>
            <a:r>
              <a:rPr lang="en-US" sz="7300" dirty="0"/>
              <a:t>}</a:t>
            </a:r>
            <a:br>
              <a:rPr lang="en-US" sz="7300" dirty="0"/>
            </a:br>
            <a:br>
              <a:rPr lang="en-US" sz="7300" dirty="0"/>
            </a:br>
            <a:r>
              <a:rPr lang="en-US" sz="7300" dirty="0"/>
              <a:t>$bar = new foo;</a:t>
            </a:r>
            <a:br>
              <a:rPr lang="en-US" sz="7300" dirty="0"/>
            </a:br>
            <a:r>
              <a:rPr lang="en-US" sz="7300" dirty="0"/>
              <a:t>$bar-&gt;</a:t>
            </a:r>
            <a:r>
              <a:rPr lang="en-US" sz="7300" dirty="0" err="1"/>
              <a:t>do_foo</a:t>
            </a:r>
            <a:r>
              <a:rPr lang="en-US" sz="7300" dirty="0"/>
              <a:t>();</a:t>
            </a:r>
            <a:br>
              <a:rPr lang="en-US" sz="7300" dirty="0"/>
            </a:br>
            <a:r>
              <a:rPr lang="en-US" sz="7300" dirty="0"/>
              <a:t>?&gt;</a:t>
            </a:r>
            <a:endParaRPr lang="en-US" sz="10200" spc="-1" dirty="0"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FA964AD6-054B-4009-B049-E0665A19AA1D}"/>
              </a:ext>
            </a:extLst>
          </p:cNvPr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3736536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0263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</a:t>
            </a:r>
            <a:r>
              <a:rPr lang="en-US" sz="4400" spc="-1" dirty="0">
                <a:latin typeface="Arial"/>
              </a:rPr>
              <a:t>object 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996462"/>
            <a:ext cx="9402000" cy="4614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&lt;?php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class </a:t>
            </a:r>
            <a:r>
              <a:rPr lang="en-US" spc="-1" dirty="0" err="1"/>
              <a:t>SimpleClass</a:t>
            </a:r>
            <a:endParaRPr lang="en-US" spc="-1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{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    // property declaration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    public $var = 'a default value';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    // method declaration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    public function </a:t>
            </a:r>
            <a:r>
              <a:rPr lang="en-US" spc="-1" dirty="0" err="1"/>
              <a:t>displayVar</a:t>
            </a:r>
            <a:r>
              <a:rPr lang="en-US" spc="-1" dirty="0"/>
              <a:t>() {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        echo $this-&gt;var;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    }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}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/>
              <a:t>?&gt;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latin typeface="Arial"/>
              </a:rPr>
              <a:t>Ref: </a:t>
            </a:r>
            <a:r>
              <a:rPr lang="en-IN" sz="2800" dirty="0">
                <a:hlinkClick r:id="rId2"/>
              </a:rPr>
              <a:t>https://www.php.net/manual/en/language.oop5.php</a:t>
            </a:r>
            <a:endParaRPr lang="en-US" sz="2800" spc="-1" dirty="0"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FA964AD6-054B-4009-B049-E0665A19AA1D}"/>
              </a:ext>
            </a:extLst>
          </p:cNvPr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27815552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0263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PHP Data Types: Resource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386862" y="1359877"/>
            <a:ext cx="9519138" cy="42515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A </a:t>
            </a:r>
            <a:r>
              <a:rPr lang="en-US" sz="2800" dirty="0">
                <a:hlinkClick r:id="rId2"/>
              </a:rPr>
              <a:t>resource</a:t>
            </a:r>
            <a:r>
              <a:rPr lang="en-US" sz="2800" dirty="0"/>
              <a:t> is a special variable, holding a reference to an external resource. Resources are created and used by special functions.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dirty="0"/>
              <a:t>As resource variables hold special handles to opened files, database connections, image canvas areas and the like, converting to a resource makes no sense.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dirty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2800" dirty="0">
                <a:hlinkClick r:id="rId2"/>
              </a:rPr>
              <a:t>https://www.php.net/manual/en/language.types.resource.php</a:t>
            </a:r>
            <a:endParaRPr lang="en-US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729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ACD2-9326-49BE-A44B-844DA993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A00A-3712-4FF4-AD0D-89B724D27BB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26599"/>
            <a:ext cx="9071640" cy="4253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$first ? $second : $third</a:t>
            </a:r>
          </a:p>
          <a:p>
            <a:r>
              <a:rPr lang="en-IN" dirty="0"/>
              <a:t> If the value of the $first expression is true then $second expression is evaluated otherwise $third expression.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$b = $a = 5;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 assign the value five into the variable $a and $b */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 = $a++;/* post-increment,  assign  original  value of $a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(*) to $c */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D4764EBD-8AD0-435F-B666-0704030796CC}"/>
              </a:ext>
            </a:extLst>
          </p:cNvPr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2008075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ACD2-9326-49BE-A44B-844DA993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A00A-3712-4FF4-AD0D-89B724D27BB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26599"/>
            <a:ext cx="9071640" cy="42535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$e = $d = ++$b;     /* pre-increment, assign the incremented value of $b (*) to $d and $e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$f = double($d++);  /* assign twice the value of $d before the increment, to $f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$g = double(++$e);  /* assign twice the value of $e after the increment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$g */</a:t>
            </a:r>
          </a:p>
          <a:p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D4764EBD-8AD0-435F-B666-0704030796CC}"/>
              </a:ext>
            </a:extLst>
          </p:cNvPr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2939113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ACD2-9326-49BE-A44B-844DA993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A00A-3712-4FF4-AD0D-89B724D27BB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26599"/>
            <a:ext cx="9071640" cy="42535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$h = $g += 10;      /* first, $g is incremented by 10 and ends with the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24. the value of the assignment (24) is then assigned into $h, and $h ends with the value of 24 as well. */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Ref: </a:t>
            </a:r>
            <a:r>
              <a:rPr lang="en-IN" sz="2800" dirty="0">
                <a:hlinkClick r:id="rId2"/>
              </a:rPr>
              <a:t>https://www.php.net/manual/en/language.expressions.php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3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Contents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Arrays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PHP Superglobals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019" y="0"/>
            <a:ext cx="9492335" cy="227709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A2FB3-5EA4-45EB-B26E-5DD08ED0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11" y="683541"/>
            <a:ext cx="8130602" cy="1096045"/>
          </a:xfrm>
        </p:spPr>
        <p:txBody>
          <a:bodyPr>
            <a:normAutofit/>
          </a:bodyPr>
          <a:lstStyle/>
          <a:p>
            <a:pPr algn="ctr"/>
            <a:r>
              <a:rPr lang="en-IN" sz="3300" dirty="0">
                <a:solidFill>
                  <a:srgbClr val="FFFFFF"/>
                </a:solidFill>
              </a:rPr>
              <a:t>PHP Constants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1FCAC-FEB3-4DA8-9F85-A2BDC897A03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75011" y="2277098"/>
            <a:ext cx="8130602" cy="25762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constant is an identifier (name) for a simple value. The value cannot be changed during the script.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valid constant name starts with a letter or underscore (no $ sign before the constant name).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</a:endParaRPr>
          </a:p>
        </p:txBody>
      </p:sp>
      <p:sp>
        <p:nvSpPr>
          <p:cNvPr id="9" name="TextShape 3">
            <a:extLst>
              <a:ext uri="{FF2B5EF4-FFF2-40B4-BE49-F238E27FC236}">
                <a16:creationId xmlns:a16="http://schemas.microsoft.com/office/drawing/2014/main" id="{FD8F38DA-17FE-4C6A-AF52-1AA9C00E0120}"/>
              </a:ext>
            </a:extLst>
          </p:cNvPr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019" y="0"/>
            <a:ext cx="9492335" cy="227709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A2FB3-5EA4-45EB-B26E-5DD08ED0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11" y="683541"/>
            <a:ext cx="8130602" cy="1096045"/>
          </a:xfrm>
        </p:spPr>
        <p:txBody>
          <a:bodyPr>
            <a:normAutofit/>
          </a:bodyPr>
          <a:lstStyle/>
          <a:p>
            <a:pPr algn="ctr"/>
            <a:r>
              <a:rPr lang="en-IN" sz="3300" dirty="0">
                <a:solidFill>
                  <a:srgbClr val="FFFFFF"/>
                </a:solidFill>
              </a:rPr>
              <a:t>PHP Constants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1FCAC-FEB3-4DA8-9F85-A2BDC897A03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75010" y="2277097"/>
            <a:ext cx="9001327" cy="317413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Note:</a:t>
            </a:r>
            <a:r>
              <a:rPr lang="en-US" sz="2800" dirty="0"/>
              <a:t> Unlike variables, constants are automatically global across the entire script.</a:t>
            </a:r>
          </a:p>
          <a:p>
            <a:endParaRPr lang="en-US" sz="2800" dirty="0"/>
          </a:p>
          <a:p>
            <a:r>
              <a:rPr lang="en-US" sz="2800" i="1" dirty="0"/>
              <a:t>Syntax:</a:t>
            </a:r>
          </a:p>
          <a:p>
            <a:r>
              <a:rPr lang="en-IN" sz="2800" dirty="0"/>
              <a:t>define(</a:t>
            </a:r>
            <a:r>
              <a:rPr lang="en-IN" sz="2800" i="1" dirty="0"/>
              <a:t>name</a:t>
            </a:r>
            <a:r>
              <a:rPr lang="en-IN" sz="2800" dirty="0"/>
              <a:t>, </a:t>
            </a:r>
            <a:r>
              <a:rPr lang="en-IN" sz="2800" i="1" dirty="0"/>
              <a:t>value</a:t>
            </a:r>
            <a:r>
              <a:rPr lang="en-IN" sz="2800" dirty="0"/>
              <a:t>, </a:t>
            </a:r>
            <a:r>
              <a:rPr lang="en-IN" sz="2800" i="1" dirty="0"/>
              <a:t>case-insensitive</a:t>
            </a:r>
            <a:r>
              <a:rPr lang="en-IN" sz="2800" dirty="0"/>
              <a:t>)</a:t>
            </a:r>
          </a:p>
          <a:p>
            <a:r>
              <a:rPr lang="en-IN" sz="2800" i="1" dirty="0"/>
              <a:t>Ex1:</a:t>
            </a:r>
          </a:p>
          <a:p>
            <a:r>
              <a:rPr lang="en-US" sz="2800" dirty="0"/>
              <a:t>define("GREETING", “Hello </a:t>
            </a:r>
            <a:r>
              <a:rPr lang="en-US" sz="2800" dirty="0" err="1"/>
              <a:t>World“,true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echo GREETING;</a:t>
            </a:r>
          </a:p>
          <a:p>
            <a:r>
              <a:rPr lang="en-US" sz="2800" dirty="0"/>
              <a:t>echo greeting;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EBAFD786-5455-43C4-A61F-DD16D54EBE5D}"/>
              </a:ext>
            </a:extLst>
          </p:cNvPr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4048794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019" y="0"/>
            <a:ext cx="9492335" cy="227709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A2FB3-5EA4-45EB-B26E-5DD08ED0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11" y="683541"/>
            <a:ext cx="8130602" cy="1096045"/>
          </a:xfrm>
        </p:spPr>
        <p:txBody>
          <a:bodyPr>
            <a:normAutofit/>
          </a:bodyPr>
          <a:lstStyle/>
          <a:p>
            <a:pPr algn="ctr"/>
            <a:r>
              <a:rPr lang="en-IN" sz="3300" dirty="0">
                <a:solidFill>
                  <a:srgbClr val="FFFFFF"/>
                </a:solidFill>
              </a:rPr>
              <a:t>PHP Constants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1FCAC-FEB3-4DA8-9F85-A2BDC897A03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75010" y="2277097"/>
            <a:ext cx="9001327" cy="3174133"/>
          </a:xfrm>
        </p:spPr>
        <p:txBody>
          <a:bodyPr>
            <a:normAutofit/>
          </a:bodyPr>
          <a:lstStyle/>
          <a:p>
            <a:r>
              <a:rPr lang="en-US" sz="2800" i="1" dirty="0"/>
              <a:t>Syntax:</a:t>
            </a:r>
          </a:p>
          <a:p>
            <a:r>
              <a:rPr lang="en-IN" sz="2800" dirty="0"/>
              <a:t>define(</a:t>
            </a:r>
            <a:r>
              <a:rPr lang="en-IN" sz="2800" i="1" dirty="0"/>
              <a:t>name</a:t>
            </a:r>
            <a:r>
              <a:rPr lang="en-IN" sz="2800" dirty="0"/>
              <a:t>, </a:t>
            </a:r>
            <a:r>
              <a:rPr lang="en-IN" sz="2800" i="1" dirty="0"/>
              <a:t>[array]</a:t>
            </a:r>
            <a:r>
              <a:rPr lang="en-IN" sz="2800" dirty="0"/>
              <a:t>, </a:t>
            </a:r>
            <a:r>
              <a:rPr lang="en-IN" sz="2800" i="1" dirty="0"/>
              <a:t>case-insensitive</a:t>
            </a:r>
            <a:r>
              <a:rPr lang="en-IN" sz="2800" dirty="0"/>
              <a:t>)</a:t>
            </a:r>
          </a:p>
          <a:p>
            <a:r>
              <a:rPr lang="en-IN" sz="2800" i="1" dirty="0"/>
              <a:t>Ex1:</a:t>
            </a:r>
          </a:p>
          <a:p>
            <a:r>
              <a:rPr lang="en-US" sz="2800" dirty="0"/>
              <a:t>define(“</a:t>
            </a:r>
            <a:r>
              <a:rPr lang="en-US" sz="2800" dirty="0" err="1"/>
              <a:t>lang</a:t>
            </a:r>
            <a:r>
              <a:rPr lang="en-US" sz="2800" dirty="0"/>
              <a:t>",[ “</a:t>
            </a:r>
            <a:r>
              <a:rPr lang="en-US" sz="2800" dirty="0" err="1"/>
              <a:t>Java“,”c”,”c</a:t>
            </a:r>
            <a:r>
              <a:rPr lang="en-US" sz="2800" dirty="0"/>
              <a:t>++”]);</a:t>
            </a:r>
            <a:br>
              <a:rPr lang="en-US" sz="2800" dirty="0"/>
            </a:br>
            <a:r>
              <a:rPr lang="en-US" sz="2800" dirty="0"/>
              <a:t>echo </a:t>
            </a:r>
            <a:r>
              <a:rPr lang="en-US" sz="2800" dirty="0" err="1"/>
              <a:t>lang</a:t>
            </a:r>
            <a:r>
              <a:rPr lang="en-US" sz="2800" dirty="0"/>
              <a:t>;</a:t>
            </a:r>
          </a:p>
          <a:p>
            <a:r>
              <a:rPr lang="en-US" sz="2800" dirty="0"/>
              <a:t>echo </a:t>
            </a:r>
            <a:r>
              <a:rPr lang="en-US" sz="2800" dirty="0" err="1"/>
              <a:t>lang</a:t>
            </a:r>
            <a:r>
              <a:rPr lang="en-US" sz="2800" dirty="0"/>
              <a:t>[0];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Constants are global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34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Comments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// This is single line comment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#this is also single line comment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/*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This is multi line comment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that can span over multi lines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Variables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48640" y="1280160"/>
            <a:ext cx="9071640" cy="406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 variable starts with the $ sign, followed by the name of the variable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 variable name must start with a letter([A-Z][a-z]) or the underscore(_) character.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 variable name cannot start with a number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9071640" y="3383280"/>
            <a:ext cx="548640" cy="548640"/>
          </a:xfrm>
          <a:custGeom>
            <a:avLst/>
            <a:gdLst/>
            <a:ahLst/>
            <a:cxnLst/>
            <a:rect l="0" t="0" r="r" b="b"/>
            <a:pathLst>
              <a:path w="1524" h="1524">
                <a:moveTo>
                  <a:pt x="761" y="0"/>
                </a:moveTo>
                <a:cubicBezTo>
                  <a:pt x="1193" y="0"/>
                  <a:pt x="1523" y="329"/>
                  <a:pt x="1523" y="761"/>
                </a:cubicBezTo>
                <a:cubicBezTo>
                  <a:pt x="1523" y="1193"/>
                  <a:pt x="1193" y="1523"/>
                  <a:pt x="761" y="1523"/>
                </a:cubicBezTo>
                <a:cubicBezTo>
                  <a:pt x="329" y="1523"/>
                  <a:pt x="0" y="1193"/>
                  <a:pt x="0" y="761"/>
                </a:cubicBezTo>
                <a:cubicBezTo>
                  <a:pt x="0" y="329"/>
                  <a:pt x="329" y="0"/>
                  <a:pt x="761" y="0"/>
                </a:cubicBezTo>
                <a:moveTo>
                  <a:pt x="296" y="431"/>
                </a:moveTo>
                <a:lnTo>
                  <a:pt x="280" y="455"/>
                </a:lnTo>
                <a:lnTo>
                  <a:pt x="265" y="479"/>
                </a:lnTo>
                <a:lnTo>
                  <a:pt x="251" y="504"/>
                </a:lnTo>
                <a:lnTo>
                  <a:pt x="239" y="530"/>
                </a:lnTo>
                <a:lnTo>
                  <a:pt x="228" y="557"/>
                </a:lnTo>
                <a:lnTo>
                  <a:pt x="218" y="584"/>
                </a:lnTo>
                <a:lnTo>
                  <a:pt x="210" y="611"/>
                </a:lnTo>
                <a:lnTo>
                  <a:pt x="203" y="639"/>
                </a:lnTo>
                <a:lnTo>
                  <a:pt x="198" y="667"/>
                </a:lnTo>
                <a:lnTo>
                  <a:pt x="194" y="695"/>
                </a:lnTo>
                <a:lnTo>
                  <a:pt x="191" y="724"/>
                </a:lnTo>
                <a:lnTo>
                  <a:pt x="190" y="753"/>
                </a:lnTo>
                <a:lnTo>
                  <a:pt x="190" y="781"/>
                </a:lnTo>
                <a:lnTo>
                  <a:pt x="192" y="810"/>
                </a:lnTo>
                <a:lnTo>
                  <a:pt x="195" y="838"/>
                </a:lnTo>
                <a:lnTo>
                  <a:pt x="200" y="867"/>
                </a:lnTo>
                <a:lnTo>
                  <a:pt x="206" y="895"/>
                </a:lnTo>
                <a:lnTo>
                  <a:pt x="213" y="922"/>
                </a:lnTo>
                <a:lnTo>
                  <a:pt x="222" y="950"/>
                </a:lnTo>
                <a:lnTo>
                  <a:pt x="232" y="977"/>
                </a:lnTo>
                <a:lnTo>
                  <a:pt x="243" y="1003"/>
                </a:lnTo>
                <a:lnTo>
                  <a:pt x="256" y="1029"/>
                </a:lnTo>
                <a:lnTo>
                  <a:pt x="270" y="1054"/>
                </a:lnTo>
                <a:lnTo>
                  <a:pt x="285" y="1078"/>
                </a:lnTo>
                <a:lnTo>
                  <a:pt x="302" y="1101"/>
                </a:lnTo>
                <a:lnTo>
                  <a:pt x="319" y="1124"/>
                </a:lnTo>
                <a:lnTo>
                  <a:pt x="338" y="1146"/>
                </a:lnTo>
                <a:lnTo>
                  <a:pt x="358" y="1166"/>
                </a:lnTo>
                <a:lnTo>
                  <a:pt x="378" y="1186"/>
                </a:lnTo>
                <a:lnTo>
                  <a:pt x="400" y="1205"/>
                </a:lnTo>
                <a:lnTo>
                  <a:pt x="423" y="1222"/>
                </a:lnTo>
                <a:lnTo>
                  <a:pt x="446" y="1239"/>
                </a:lnTo>
                <a:lnTo>
                  <a:pt x="470" y="1254"/>
                </a:lnTo>
                <a:lnTo>
                  <a:pt x="495" y="1268"/>
                </a:lnTo>
                <a:lnTo>
                  <a:pt x="521" y="1281"/>
                </a:lnTo>
                <a:lnTo>
                  <a:pt x="547" y="1292"/>
                </a:lnTo>
                <a:lnTo>
                  <a:pt x="574" y="1302"/>
                </a:lnTo>
                <a:lnTo>
                  <a:pt x="602" y="1311"/>
                </a:lnTo>
                <a:lnTo>
                  <a:pt x="629" y="1318"/>
                </a:lnTo>
                <a:lnTo>
                  <a:pt x="657" y="1324"/>
                </a:lnTo>
                <a:lnTo>
                  <a:pt x="686" y="1329"/>
                </a:lnTo>
                <a:lnTo>
                  <a:pt x="714" y="1332"/>
                </a:lnTo>
                <a:lnTo>
                  <a:pt x="743" y="1334"/>
                </a:lnTo>
                <a:lnTo>
                  <a:pt x="771" y="1334"/>
                </a:lnTo>
                <a:lnTo>
                  <a:pt x="800" y="1333"/>
                </a:lnTo>
                <a:lnTo>
                  <a:pt x="829" y="1330"/>
                </a:lnTo>
                <a:lnTo>
                  <a:pt x="857" y="1326"/>
                </a:lnTo>
                <a:lnTo>
                  <a:pt x="885" y="1321"/>
                </a:lnTo>
                <a:lnTo>
                  <a:pt x="913" y="1314"/>
                </a:lnTo>
                <a:lnTo>
                  <a:pt x="940" y="1306"/>
                </a:lnTo>
                <a:lnTo>
                  <a:pt x="967" y="1296"/>
                </a:lnTo>
                <a:lnTo>
                  <a:pt x="994" y="1285"/>
                </a:lnTo>
                <a:lnTo>
                  <a:pt x="1020" y="1273"/>
                </a:lnTo>
                <a:lnTo>
                  <a:pt x="1045" y="1259"/>
                </a:lnTo>
                <a:lnTo>
                  <a:pt x="1069" y="1244"/>
                </a:lnTo>
                <a:lnTo>
                  <a:pt x="1093" y="1228"/>
                </a:lnTo>
                <a:lnTo>
                  <a:pt x="296" y="431"/>
                </a:lnTo>
                <a:moveTo>
                  <a:pt x="1228" y="1093"/>
                </a:moveTo>
                <a:lnTo>
                  <a:pt x="1244" y="1069"/>
                </a:lnTo>
                <a:lnTo>
                  <a:pt x="1259" y="1045"/>
                </a:lnTo>
                <a:lnTo>
                  <a:pt x="1273" y="1020"/>
                </a:lnTo>
                <a:lnTo>
                  <a:pt x="1285" y="994"/>
                </a:lnTo>
                <a:lnTo>
                  <a:pt x="1296" y="967"/>
                </a:lnTo>
                <a:lnTo>
                  <a:pt x="1306" y="940"/>
                </a:lnTo>
                <a:lnTo>
                  <a:pt x="1314" y="913"/>
                </a:lnTo>
                <a:lnTo>
                  <a:pt x="1321" y="885"/>
                </a:lnTo>
                <a:lnTo>
                  <a:pt x="1326" y="857"/>
                </a:lnTo>
                <a:lnTo>
                  <a:pt x="1330" y="829"/>
                </a:lnTo>
                <a:lnTo>
                  <a:pt x="1333" y="800"/>
                </a:lnTo>
                <a:lnTo>
                  <a:pt x="1334" y="771"/>
                </a:lnTo>
                <a:lnTo>
                  <a:pt x="1334" y="743"/>
                </a:lnTo>
                <a:lnTo>
                  <a:pt x="1332" y="714"/>
                </a:lnTo>
                <a:lnTo>
                  <a:pt x="1329" y="686"/>
                </a:lnTo>
                <a:lnTo>
                  <a:pt x="1324" y="657"/>
                </a:lnTo>
                <a:lnTo>
                  <a:pt x="1318" y="629"/>
                </a:lnTo>
                <a:lnTo>
                  <a:pt x="1311" y="602"/>
                </a:lnTo>
                <a:lnTo>
                  <a:pt x="1302" y="574"/>
                </a:lnTo>
                <a:lnTo>
                  <a:pt x="1292" y="547"/>
                </a:lnTo>
                <a:lnTo>
                  <a:pt x="1281" y="521"/>
                </a:lnTo>
                <a:lnTo>
                  <a:pt x="1268" y="495"/>
                </a:lnTo>
                <a:lnTo>
                  <a:pt x="1254" y="470"/>
                </a:lnTo>
                <a:lnTo>
                  <a:pt x="1239" y="446"/>
                </a:lnTo>
                <a:lnTo>
                  <a:pt x="1222" y="423"/>
                </a:lnTo>
                <a:lnTo>
                  <a:pt x="1205" y="400"/>
                </a:lnTo>
                <a:lnTo>
                  <a:pt x="1186" y="378"/>
                </a:lnTo>
                <a:lnTo>
                  <a:pt x="1166" y="358"/>
                </a:lnTo>
                <a:lnTo>
                  <a:pt x="1146" y="338"/>
                </a:lnTo>
                <a:lnTo>
                  <a:pt x="1124" y="319"/>
                </a:lnTo>
                <a:lnTo>
                  <a:pt x="1101" y="302"/>
                </a:lnTo>
                <a:lnTo>
                  <a:pt x="1078" y="285"/>
                </a:lnTo>
                <a:lnTo>
                  <a:pt x="1054" y="270"/>
                </a:lnTo>
                <a:lnTo>
                  <a:pt x="1029" y="256"/>
                </a:lnTo>
                <a:lnTo>
                  <a:pt x="1003" y="243"/>
                </a:lnTo>
                <a:lnTo>
                  <a:pt x="977" y="232"/>
                </a:lnTo>
                <a:lnTo>
                  <a:pt x="950" y="222"/>
                </a:lnTo>
                <a:lnTo>
                  <a:pt x="922" y="213"/>
                </a:lnTo>
                <a:lnTo>
                  <a:pt x="895" y="206"/>
                </a:lnTo>
                <a:lnTo>
                  <a:pt x="867" y="200"/>
                </a:lnTo>
                <a:lnTo>
                  <a:pt x="838" y="195"/>
                </a:lnTo>
                <a:lnTo>
                  <a:pt x="810" y="192"/>
                </a:lnTo>
                <a:lnTo>
                  <a:pt x="781" y="190"/>
                </a:lnTo>
                <a:lnTo>
                  <a:pt x="753" y="190"/>
                </a:lnTo>
                <a:lnTo>
                  <a:pt x="724" y="191"/>
                </a:lnTo>
                <a:lnTo>
                  <a:pt x="695" y="194"/>
                </a:lnTo>
                <a:lnTo>
                  <a:pt x="667" y="198"/>
                </a:lnTo>
                <a:lnTo>
                  <a:pt x="639" y="203"/>
                </a:lnTo>
                <a:lnTo>
                  <a:pt x="611" y="210"/>
                </a:lnTo>
                <a:lnTo>
                  <a:pt x="584" y="218"/>
                </a:lnTo>
                <a:lnTo>
                  <a:pt x="557" y="228"/>
                </a:lnTo>
                <a:lnTo>
                  <a:pt x="530" y="239"/>
                </a:lnTo>
                <a:lnTo>
                  <a:pt x="504" y="251"/>
                </a:lnTo>
                <a:lnTo>
                  <a:pt x="479" y="265"/>
                </a:lnTo>
                <a:lnTo>
                  <a:pt x="455" y="280"/>
                </a:lnTo>
                <a:lnTo>
                  <a:pt x="431" y="296"/>
                </a:lnTo>
                <a:lnTo>
                  <a:pt x="1228" y="1093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4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Variables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48640" y="1280160"/>
            <a:ext cx="9071640" cy="406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 variable name can only contain alpha-numeric characters and underscores (A-z, 0-9, and _ 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Variable names are case-sensitive ($age and $AGE are two different variables)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Echo/Print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254600"/>
            <a:ext cx="4426920" cy="434340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txBody>
          <a:bodyPr lIns="0" tIns="0" rIns="0" bIns="0">
            <a:normAutofit fontScale="91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echo "&lt;h2&gt;PHP is Fun!&lt;/h2&gt;";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$txt1 = "Learn PHP";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echo "&lt;h2&gt;" . $txt1 . "&lt;/h2&gt;";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Echo has no return value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Take multiple parameters	</a:t>
            </a:r>
          </a:p>
        </p:txBody>
      </p:sp>
      <p:sp>
        <p:nvSpPr>
          <p:cNvPr id="59" name="TextShape 3"/>
          <p:cNvSpPr txBox="1"/>
          <p:nvPr/>
        </p:nvSpPr>
        <p:spPr>
          <a:xfrm>
            <a:off x="5152680" y="1254600"/>
            <a:ext cx="4426920" cy="434340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txBody>
          <a:bodyPr lIns="0" tIns="0" rIns="0" bIns="0">
            <a:normAutofit fontScale="915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print "&lt;h2&gt;PHP is Fun!&lt;/h2&gt;";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$txt1 = "Learn PHP";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print "&lt;h2&gt;" . $txt1 . "&lt;/h2&gt;";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Print has a return value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Take only single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PHP Data Types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String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Integer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Float (floating point numbers - also called double)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Boolean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Array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Object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NULL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Resource</a:t>
            </a:r>
          </a:p>
        </p:txBody>
      </p:sp>
      <p:sp>
        <p:nvSpPr>
          <p:cNvPr id="62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2261</Words>
  <Application>Microsoft Office PowerPoint</Application>
  <PresentationFormat>Custom</PresentationFormat>
  <Paragraphs>323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PHP Expressions</vt:lpstr>
      <vt:lpstr>PHP Expressions</vt:lpstr>
      <vt:lpstr>PHP Expressions</vt:lpstr>
      <vt:lpstr>PHP Constants</vt:lpstr>
      <vt:lpstr>PHP Constants</vt:lpstr>
      <vt:lpstr>PHP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Jhashuva U</dc:creator>
  <cp:lastModifiedBy>Jhashuva U</cp:lastModifiedBy>
  <cp:revision>15</cp:revision>
  <dcterms:created xsi:type="dcterms:W3CDTF">2020-01-08T06:42:00Z</dcterms:created>
  <dcterms:modified xsi:type="dcterms:W3CDTF">2020-01-09T07:26:30Z</dcterms:modified>
</cp:coreProperties>
</file>