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2" r:id="rId4"/>
    <p:sldId id="265" r:id="rId5"/>
    <p:sldId id="263" r:id="rId6"/>
    <p:sldId id="264"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60" r:id="rId22"/>
    <p:sldId id="261" r:id="rId23"/>
    <p:sldId id="25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D723E-FD4C-47F5-B5DE-827191BE1F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BFC555-1813-42A1-AB54-75BD39CDC0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3FE2EA-A2E0-4773-9BDA-6634319234B6}"/>
              </a:ext>
            </a:extLst>
          </p:cNvPr>
          <p:cNvSpPr>
            <a:spLocks noGrp="1"/>
          </p:cNvSpPr>
          <p:nvPr>
            <p:ph type="dt" sz="half" idx="10"/>
          </p:nvPr>
        </p:nvSpPr>
        <p:spPr/>
        <p:txBody>
          <a:bodyPr/>
          <a:lstStyle/>
          <a:p>
            <a:fld id="{1CD9E2D8-F752-4D6E-B182-1948E1C30306}" type="datetimeFigureOut">
              <a:rPr lang="en-IN" smtClean="0"/>
              <a:t>05-12-2019</a:t>
            </a:fld>
            <a:endParaRPr lang="en-IN"/>
          </a:p>
        </p:txBody>
      </p:sp>
      <p:sp>
        <p:nvSpPr>
          <p:cNvPr id="5" name="Footer Placeholder 4">
            <a:extLst>
              <a:ext uri="{FF2B5EF4-FFF2-40B4-BE49-F238E27FC236}">
                <a16:creationId xmlns:a16="http://schemas.microsoft.com/office/drawing/2014/main" id="{96486FD4-F7A3-42DE-9AC3-C94F1C879E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AB8A7C-27B1-440B-8CEB-E6AAF6296C3C}"/>
              </a:ext>
            </a:extLst>
          </p:cNvPr>
          <p:cNvSpPr>
            <a:spLocks noGrp="1"/>
          </p:cNvSpPr>
          <p:nvPr>
            <p:ph type="sldNum" sz="quarter" idx="12"/>
          </p:nvPr>
        </p:nvSpPr>
        <p:spPr/>
        <p:txBody>
          <a:bodyPr/>
          <a:lstStyle/>
          <a:p>
            <a:fld id="{02D0CD19-5C14-46B2-BC31-1EB2BB0B4817}" type="slidenum">
              <a:rPr lang="en-IN" smtClean="0"/>
              <a:t>‹#›</a:t>
            </a:fld>
            <a:endParaRPr lang="en-IN"/>
          </a:p>
        </p:txBody>
      </p:sp>
    </p:spTree>
    <p:extLst>
      <p:ext uri="{BB962C8B-B14F-4D97-AF65-F5344CB8AC3E}">
        <p14:creationId xmlns:p14="http://schemas.microsoft.com/office/powerpoint/2010/main" val="997282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48659-C49E-468C-A4BE-315E408F916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BB5589-C907-47A8-AE8E-86455827FA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65F455-681D-431E-970D-5E96F0B61622}"/>
              </a:ext>
            </a:extLst>
          </p:cNvPr>
          <p:cNvSpPr>
            <a:spLocks noGrp="1"/>
          </p:cNvSpPr>
          <p:nvPr>
            <p:ph type="dt" sz="half" idx="10"/>
          </p:nvPr>
        </p:nvSpPr>
        <p:spPr/>
        <p:txBody>
          <a:bodyPr/>
          <a:lstStyle/>
          <a:p>
            <a:fld id="{1CD9E2D8-F752-4D6E-B182-1948E1C30306}" type="datetimeFigureOut">
              <a:rPr lang="en-IN" smtClean="0"/>
              <a:t>05-12-2019</a:t>
            </a:fld>
            <a:endParaRPr lang="en-IN"/>
          </a:p>
        </p:txBody>
      </p:sp>
      <p:sp>
        <p:nvSpPr>
          <p:cNvPr id="5" name="Footer Placeholder 4">
            <a:extLst>
              <a:ext uri="{FF2B5EF4-FFF2-40B4-BE49-F238E27FC236}">
                <a16:creationId xmlns:a16="http://schemas.microsoft.com/office/drawing/2014/main" id="{3CEDD47A-9E36-4ED3-A525-0926A31EAF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0F731F-0234-4A45-93FB-9BF37ECF6FA6}"/>
              </a:ext>
            </a:extLst>
          </p:cNvPr>
          <p:cNvSpPr>
            <a:spLocks noGrp="1"/>
          </p:cNvSpPr>
          <p:nvPr>
            <p:ph type="sldNum" sz="quarter" idx="12"/>
          </p:nvPr>
        </p:nvSpPr>
        <p:spPr/>
        <p:txBody>
          <a:bodyPr/>
          <a:lstStyle/>
          <a:p>
            <a:fld id="{02D0CD19-5C14-46B2-BC31-1EB2BB0B4817}" type="slidenum">
              <a:rPr lang="en-IN" smtClean="0"/>
              <a:t>‹#›</a:t>
            </a:fld>
            <a:endParaRPr lang="en-IN"/>
          </a:p>
        </p:txBody>
      </p:sp>
    </p:spTree>
    <p:extLst>
      <p:ext uri="{BB962C8B-B14F-4D97-AF65-F5344CB8AC3E}">
        <p14:creationId xmlns:p14="http://schemas.microsoft.com/office/powerpoint/2010/main" val="2026387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15EE03-59B0-46A6-A851-524D79112B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15F15E-65E8-4023-A062-4BC2A86F6F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C0E79D-DA65-4C68-BE6A-E013962FE11C}"/>
              </a:ext>
            </a:extLst>
          </p:cNvPr>
          <p:cNvSpPr>
            <a:spLocks noGrp="1"/>
          </p:cNvSpPr>
          <p:nvPr>
            <p:ph type="dt" sz="half" idx="10"/>
          </p:nvPr>
        </p:nvSpPr>
        <p:spPr/>
        <p:txBody>
          <a:bodyPr/>
          <a:lstStyle/>
          <a:p>
            <a:fld id="{1CD9E2D8-F752-4D6E-B182-1948E1C30306}" type="datetimeFigureOut">
              <a:rPr lang="en-IN" smtClean="0"/>
              <a:t>05-12-2019</a:t>
            </a:fld>
            <a:endParaRPr lang="en-IN"/>
          </a:p>
        </p:txBody>
      </p:sp>
      <p:sp>
        <p:nvSpPr>
          <p:cNvPr id="5" name="Footer Placeholder 4">
            <a:extLst>
              <a:ext uri="{FF2B5EF4-FFF2-40B4-BE49-F238E27FC236}">
                <a16:creationId xmlns:a16="http://schemas.microsoft.com/office/drawing/2014/main" id="{F9FAB4F7-44BF-42BB-8BDC-9767F0A377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F4AA40-A3DA-4FC5-8BEB-CA82F70F9CA4}"/>
              </a:ext>
            </a:extLst>
          </p:cNvPr>
          <p:cNvSpPr>
            <a:spLocks noGrp="1"/>
          </p:cNvSpPr>
          <p:nvPr>
            <p:ph type="sldNum" sz="quarter" idx="12"/>
          </p:nvPr>
        </p:nvSpPr>
        <p:spPr/>
        <p:txBody>
          <a:bodyPr/>
          <a:lstStyle/>
          <a:p>
            <a:fld id="{02D0CD19-5C14-46B2-BC31-1EB2BB0B4817}" type="slidenum">
              <a:rPr lang="en-IN" smtClean="0"/>
              <a:t>‹#›</a:t>
            </a:fld>
            <a:endParaRPr lang="en-IN"/>
          </a:p>
        </p:txBody>
      </p:sp>
    </p:spTree>
    <p:extLst>
      <p:ext uri="{BB962C8B-B14F-4D97-AF65-F5344CB8AC3E}">
        <p14:creationId xmlns:p14="http://schemas.microsoft.com/office/powerpoint/2010/main" val="2316753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19F10-0C91-4BDB-B588-AC43F64A0C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A5550F-3FC9-4455-8B07-45A3FE276F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161B41-878B-4796-98C9-1890AAF165D8}"/>
              </a:ext>
            </a:extLst>
          </p:cNvPr>
          <p:cNvSpPr>
            <a:spLocks noGrp="1"/>
          </p:cNvSpPr>
          <p:nvPr>
            <p:ph type="dt" sz="half" idx="10"/>
          </p:nvPr>
        </p:nvSpPr>
        <p:spPr/>
        <p:txBody>
          <a:bodyPr/>
          <a:lstStyle/>
          <a:p>
            <a:fld id="{1CD9E2D8-F752-4D6E-B182-1948E1C30306}" type="datetimeFigureOut">
              <a:rPr lang="en-IN" smtClean="0"/>
              <a:t>05-12-2019</a:t>
            </a:fld>
            <a:endParaRPr lang="en-IN"/>
          </a:p>
        </p:txBody>
      </p:sp>
      <p:sp>
        <p:nvSpPr>
          <p:cNvPr id="5" name="Footer Placeholder 4">
            <a:extLst>
              <a:ext uri="{FF2B5EF4-FFF2-40B4-BE49-F238E27FC236}">
                <a16:creationId xmlns:a16="http://schemas.microsoft.com/office/drawing/2014/main" id="{5E9CD454-D49E-4034-9250-83242EDCB3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F69B90-958F-40D5-B7D8-8DA62083388B}"/>
              </a:ext>
            </a:extLst>
          </p:cNvPr>
          <p:cNvSpPr>
            <a:spLocks noGrp="1"/>
          </p:cNvSpPr>
          <p:nvPr>
            <p:ph type="sldNum" sz="quarter" idx="12"/>
          </p:nvPr>
        </p:nvSpPr>
        <p:spPr/>
        <p:txBody>
          <a:bodyPr/>
          <a:lstStyle/>
          <a:p>
            <a:fld id="{02D0CD19-5C14-46B2-BC31-1EB2BB0B4817}" type="slidenum">
              <a:rPr lang="en-IN" smtClean="0"/>
              <a:t>‹#›</a:t>
            </a:fld>
            <a:endParaRPr lang="en-IN"/>
          </a:p>
        </p:txBody>
      </p:sp>
    </p:spTree>
    <p:extLst>
      <p:ext uri="{BB962C8B-B14F-4D97-AF65-F5344CB8AC3E}">
        <p14:creationId xmlns:p14="http://schemas.microsoft.com/office/powerpoint/2010/main" val="2587068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1AC56-FA52-4197-8910-2E43C55DE4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FE7354C-50F1-479C-91C9-03FE985169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FA676-7A69-473C-A527-4AB8400FFDB2}"/>
              </a:ext>
            </a:extLst>
          </p:cNvPr>
          <p:cNvSpPr>
            <a:spLocks noGrp="1"/>
          </p:cNvSpPr>
          <p:nvPr>
            <p:ph type="dt" sz="half" idx="10"/>
          </p:nvPr>
        </p:nvSpPr>
        <p:spPr/>
        <p:txBody>
          <a:bodyPr/>
          <a:lstStyle/>
          <a:p>
            <a:fld id="{1CD9E2D8-F752-4D6E-B182-1948E1C30306}" type="datetimeFigureOut">
              <a:rPr lang="en-IN" smtClean="0"/>
              <a:t>05-12-2019</a:t>
            </a:fld>
            <a:endParaRPr lang="en-IN"/>
          </a:p>
        </p:txBody>
      </p:sp>
      <p:sp>
        <p:nvSpPr>
          <p:cNvPr id="5" name="Footer Placeholder 4">
            <a:extLst>
              <a:ext uri="{FF2B5EF4-FFF2-40B4-BE49-F238E27FC236}">
                <a16:creationId xmlns:a16="http://schemas.microsoft.com/office/drawing/2014/main" id="{30F377CC-C772-4C96-8920-B54C1BB567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D45C80-8B09-4BA7-B9F5-D368F06649DD}"/>
              </a:ext>
            </a:extLst>
          </p:cNvPr>
          <p:cNvSpPr>
            <a:spLocks noGrp="1"/>
          </p:cNvSpPr>
          <p:nvPr>
            <p:ph type="sldNum" sz="quarter" idx="12"/>
          </p:nvPr>
        </p:nvSpPr>
        <p:spPr/>
        <p:txBody>
          <a:bodyPr/>
          <a:lstStyle/>
          <a:p>
            <a:fld id="{02D0CD19-5C14-46B2-BC31-1EB2BB0B4817}" type="slidenum">
              <a:rPr lang="en-IN" smtClean="0"/>
              <a:t>‹#›</a:t>
            </a:fld>
            <a:endParaRPr lang="en-IN"/>
          </a:p>
        </p:txBody>
      </p:sp>
    </p:spTree>
    <p:extLst>
      <p:ext uri="{BB962C8B-B14F-4D97-AF65-F5344CB8AC3E}">
        <p14:creationId xmlns:p14="http://schemas.microsoft.com/office/powerpoint/2010/main" val="3116708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B828A-FD94-447F-857E-7B67B330AB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D2167A-3F47-4CAD-B16E-13E55AE96F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61C8ED-1B3D-46B7-A828-091DD3A641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0F3EC03-CCA3-485C-A8A9-42551AD9B92E}"/>
              </a:ext>
            </a:extLst>
          </p:cNvPr>
          <p:cNvSpPr>
            <a:spLocks noGrp="1"/>
          </p:cNvSpPr>
          <p:nvPr>
            <p:ph type="dt" sz="half" idx="10"/>
          </p:nvPr>
        </p:nvSpPr>
        <p:spPr/>
        <p:txBody>
          <a:bodyPr/>
          <a:lstStyle/>
          <a:p>
            <a:fld id="{1CD9E2D8-F752-4D6E-B182-1948E1C30306}" type="datetimeFigureOut">
              <a:rPr lang="en-IN" smtClean="0"/>
              <a:t>05-12-2019</a:t>
            </a:fld>
            <a:endParaRPr lang="en-IN"/>
          </a:p>
        </p:txBody>
      </p:sp>
      <p:sp>
        <p:nvSpPr>
          <p:cNvPr id="6" name="Footer Placeholder 5">
            <a:extLst>
              <a:ext uri="{FF2B5EF4-FFF2-40B4-BE49-F238E27FC236}">
                <a16:creationId xmlns:a16="http://schemas.microsoft.com/office/drawing/2014/main" id="{2A577D8F-FC5E-4187-8CEC-565B5E496A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347AB4-7C86-44B3-BDC1-BCA0137B4505}"/>
              </a:ext>
            </a:extLst>
          </p:cNvPr>
          <p:cNvSpPr>
            <a:spLocks noGrp="1"/>
          </p:cNvSpPr>
          <p:nvPr>
            <p:ph type="sldNum" sz="quarter" idx="12"/>
          </p:nvPr>
        </p:nvSpPr>
        <p:spPr/>
        <p:txBody>
          <a:bodyPr/>
          <a:lstStyle/>
          <a:p>
            <a:fld id="{02D0CD19-5C14-46B2-BC31-1EB2BB0B4817}" type="slidenum">
              <a:rPr lang="en-IN" smtClean="0"/>
              <a:t>‹#›</a:t>
            </a:fld>
            <a:endParaRPr lang="en-IN"/>
          </a:p>
        </p:txBody>
      </p:sp>
    </p:spTree>
    <p:extLst>
      <p:ext uri="{BB962C8B-B14F-4D97-AF65-F5344CB8AC3E}">
        <p14:creationId xmlns:p14="http://schemas.microsoft.com/office/powerpoint/2010/main" val="2467099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04BDD-00C9-4447-8B48-06F61E7314A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61EB9F-E82C-491A-8172-DEECE89833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643965-1E79-4E9A-8FA0-A2459E7B51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C18E373-2B27-4622-B3DE-8B14E64D24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A4C259-531C-488B-AE76-0236BD417F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E5AD231-BEFE-4B3D-9D18-2B37814E263F}"/>
              </a:ext>
            </a:extLst>
          </p:cNvPr>
          <p:cNvSpPr>
            <a:spLocks noGrp="1"/>
          </p:cNvSpPr>
          <p:nvPr>
            <p:ph type="dt" sz="half" idx="10"/>
          </p:nvPr>
        </p:nvSpPr>
        <p:spPr/>
        <p:txBody>
          <a:bodyPr/>
          <a:lstStyle/>
          <a:p>
            <a:fld id="{1CD9E2D8-F752-4D6E-B182-1948E1C30306}" type="datetimeFigureOut">
              <a:rPr lang="en-IN" smtClean="0"/>
              <a:t>05-12-2019</a:t>
            </a:fld>
            <a:endParaRPr lang="en-IN"/>
          </a:p>
        </p:txBody>
      </p:sp>
      <p:sp>
        <p:nvSpPr>
          <p:cNvPr id="8" name="Footer Placeholder 7">
            <a:extLst>
              <a:ext uri="{FF2B5EF4-FFF2-40B4-BE49-F238E27FC236}">
                <a16:creationId xmlns:a16="http://schemas.microsoft.com/office/drawing/2014/main" id="{35CDCE57-6F9F-4D40-B26C-306276AA2C0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9F00CF-1337-4EF7-AA57-9637A947B3E5}"/>
              </a:ext>
            </a:extLst>
          </p:cNvPr>
          <p:cNvSpPr>
            <a:spLocks noGrp="1"/>
          </p:cNvSpPr>
          <p:nvPr>
            <p:ph type="sldNum" sz="quarter" idx="12"/>
          </p:nvPr>
        </p:nvSpPr>
        <p:spPr/>
        <p:txBody>
          <a:bodyPr/>
          <a:lstStyle/>
          <a:p>
            <a:fld id="{02D0CD19-5C14-46B2-BC31-1EB2BB0B4817}" type="slidenum">
              <a:rPr lang="en-IN" smtClean="0"/>
              <a:t>‹#›</a:t>
            </a:fld>
            <a:endParaRPr lang="en-IN"/>
          </a:p>
        </p:txBody>
      </p:sp>
    </p:spTree>
    <p:extLst>
      <p:ext uri="{BB962C8B-B14F-4D97-AF65-F5344CB8AC3E}">
        <p14:creationId xmlns:p14="http://schemas.microsoft.com/office/powerpoint/2010/main" val="85893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98F95-2B37-409D-9B5F-147B4253EA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2C1D4D9-EF84-4747-8D8E-BBAEC7F09F55}"/>
              </a:ext>
            </a:extLst>
          </p:cNvPr>
          <p:cNvSpPr>
            <a:spLocks noGrp="1"/>
          </p:cNvSpPr>
          <p:nvPr>
            <p:ph type="dt" sz="half" idx="10"/>
          </p:nvPr>
        </p:nvSpPr>
        <p:spPr/>
        <p:txBody>
          <a:bodyPr/>
          <a:lstStyle/>
          <a:p>
            <a:fld id="{1CD9E2D8-F752-4D6E-B182-1948E1C30306}" type="datetimeFigureOut">
              <a:rPr lang="en-IN" smtClean="0"/>
              <a:t>05-12-2019</a:t>
            </a:fld>
            <a:endParaRPr lang="en-IN"/>
          </a:p>
        </p:txBody>
      </p:sp>
      <p:sp>
        <p:nvSpPr>
          <p:cNvPr id="4" name="Footer Placeholder 3">
            <a:extLst>
              <a:ext uri="{FF2B5EF4-FFF2-40B4-BE49-F238E27FC236}">
                <a16:creationId xmlns:a16="http://schemas.microsoft.com/office/drawing/2014/main" id="{1ECF408B-FF86-4384-9E6B-4C79E18821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B192343-1C73-41FA-B563-E65B0E4FF439}"/>
              </a:ext>
            </a:extLst>
          </p:cNvPr>
          <p:cNvSpPr>
            <a:spLocks noGrp="1"/>
          </p:cNvSpPr>
          <p:nvPr>
            <p:ph type="sldNum" sz="quarter" idx="12"/>
          </p:nvPr>
        </p:nvSpPr>
        <p:spPr/>
        <p:txBody>
          <a:bodyPr/>
          <a:lstStyle/>
          <a:p>
            <a:fld id="{02D0CD19-5C14-46B2-BC31-1EB2BB0B4817}" type="slidenum">
              <a:rPr lang="en-IN" smtClean="0"/>
              <a:t>‹#›</a:t>
            </a:fld>
            <a:endParaRPr lang="en-IN"/>
          </a:p>
        </p:txBody>
      </p:sp>
    </p:spTree>
    <p:extLst>
      <p:ext uri="{BB962C8B-B14F-4D97-AF65-F5344CB8AC3E}">
        <p14:creationId xmlns:p14="http://schemas.microsoft.com/office/powerpoint/2010/main" val="3124756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320D88-2DD7-4267-A537-7628005B750B}"/>
              </a:ext>
            </a:extLst>
          </p:cNvPr>
          <p:cNvSpPr>
            <a:spLocks noGrp="1"/>
          </p:cNvSpPr>
          <p:nvPr>
            <p:ph type="dt" sz="half" idx="10"/>
          </p:nvPr>
        </p:nvSpPr>
        <p:spPr/>
        <p:txBody>
          <a:bodyPr/>
          <a:lstStyle/>
          <a:p>
            <a:fld id="{1CD9E2D8-F752-4D6E-B182-1948E1C30306}" type="datetimeFigureOut">
              <a:rPr lang="en-IN" smtClean="0"/>
              <a:t>05-12-2019</a:t>
            </a:fld>
            <a:endParaRPr lang="en-IN"/>
          </a:p>
        </p:txBody>
      </p:sp>
      <p:sp>
        <p:nvSpPr>
          <p:cNvPr id="3" name="Footer Placeholder 2">
            <a:extLst>
              <a:ext uri="{FF2B5EF4-FFF2-40B4-BE49-F238E27FC236}">
                <a16:creationId xmlns:a16="http://schemas.microsoft.com/office/drawing/2014/main" id="{6D15017E-43B2-4107-8695-FBD61A1DB80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B65E5F-CA62-4586-A708-AC02641B9BA4}"/>
              </a:ext>
            </a:extLst>
          </p:cNvPr>
          <p:cNvSpPr>
            <a:spLocks noGrp="1"/>
          </p:cNvSpPr>
          <p:nvPr>
            <p:ph type="sldNum" sz="quarter" idx="12"/>
          </p:nvPr>
        </p:nvSpPr>
        <p:spPr/>
        <p:txBody>
          <a:bodyPr/>
          <a:lstStyle/>
          <a:p>
            <a:fld id="{02D0CD19-5C14-46B2-BC31-1EB2BB0B4817}" type="slidenum">
              <a:rPr lang="en-IN" smtClean="0"/>
              <a:t>‹#›</a:t>
            </a:fld>
            <a:endParaRPr lang="en-IN"/>
          </a:p>
        </p:txBody>
      </p:sp>
    </p:spTree>
    <p:extLst>
      <p:ext uri="{BB962C8B-B14F-4D97-AF65-F5344CB8AC3E}">
        <p14:creationId xmlns:p14="http://schemas.microsoft.com/office/powerpoint/2010/main" val="1365705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A493F-F204-453E-B3EF-851A23EF0D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8AC2AEC-ACDA-46A9-A6C6-6B1A533A7F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0317168-BA21-47E0-AC9B-F7F2B7C28B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7CC25A-5FF1-4EF1-8D44-CDE950DCF8C1}"/>
              </a:ext>
            </a:extLst>
          </p:cNvPr>
          <p:cNvSpPr>
            <a:spLocks noGrp="1"/>
          </p:cNvSpPr>
          <p:nvPr>
            <p:ph type="dt" sz="half" idx="10"/>
          </p:nvPr>
        </p:nvSpPr>
        <p:spPr/>
        <p:txBody>
          <a:bodyPr/>
          <a:lstStyle/>
          <a:p>
            <a:fld id="{1CD9E2D8-F752-4D6E-B182-1948E1C30306}" type="datetimeFigureOut">
              <a:rPr lang="en-IN" smtClean="0"/>
              <a:t>05-12-2019</a:t>
            </a:fld>
            <a:endParaRPr lang="en-IN"/>
          </a:p>
        </p:txBody>
      </p:sp>
      <p:sp>
        <p:nvSpPr>
          <p:cNvPr id="6" name="Footer Placeholder 5">
            <a:extLst>
              <a:ext uri="{FF2B5EF4-FFF2-40B4-BE49-F238E27FC236}">
                <a16:creationId xmlns:a16="http://schemas.microsoft.com/office/drawing/2014/main" id="{67295DB8-71AF-4EBC-9EE0-9D1F3260FE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BF2822-E725-408C-A1C3-3C792085E77E}"/>
              </a:ext>
            </a:extLst>
          </p:cNvPr>
          <p:cNvSpPr>
            <a:spLocks noGrp="1"/>
          </p:cNvSpPr>
          <p:nvPr>
            <p:ph type="sldNum" sz="quarter" idx="12"/>
          </p:nvPr>
        </p:nvSpPr>
        <p:spPr/>
        <p:txBody>
          <a:bodyPr/>
          <a:lstStyle/>
          <a:p>
            <a:fld id="{02D0CD19-5C14-46B2-BC31-1EB2BB0B4817}" type="slidenum">
              <a:rPr lang="en-IN" smtClean="0"/>
              <a:t>‹#›</a:t>
            </a:fld>
            <a:endParaRPr lang="en-IN"/>
          </a:p>
        </p:txBody>
      </p:sp>
    </p:spTree>
    <p:extLst>
      <p:ext uri="{BB962C8B-B14F-4D97-AF65-F5344CB8AC3E}">
        <p14:creationId xmlns:p14="http://schemas.microsoft.com/office/powerpoint/2010/main" val="3634756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1A56F-DBF2-4D7D-B2F8-B1896BC5D9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370A46-7A2A-453B-81D8-5E9CA496E2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46C915-31B5-4F1A-A4D6-A42A368181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772E4E-D5BA-4E4B-8163-4DBBCA58AFB0}"/>
              </a:ext>
            </a:extLst>
          </p:cNvPr>
          <p:cNvSpPr>
            <a:spLocks noGrp="1"/>
          </p:cNvSpPr>
          <p:nvPr>
            <p:ph type="dt" sz="half" idx="10"/>
          </p:nvPr>
        </p:nvSpPr>
        <p:spPr/>
        <p:txBody>
          <a:bodyPr/>
          <a:lstStyle/>
          <a:p>
            <a:fld id="{1CD9E2D8-F752-4D6E-B182-1948E1C30306}" type="datetimeFigureOut">
              <a:rPr lang="en-IN" smtClean="0"/>
              <a:t>05-12-2019</a:t>
            </a:fld>
            <a:endParaRPr lang="en-IN"/>
          </a:p>
        </p:txBody>
      </p:sp>
      <p:sp>
        <p:nvSpPr>
          <p:cNvPr id="6" name="Footer Placeholder 5">
            <a:extLst>
              <a:ext uri="{FF2B5EF4-FFF2-40B4-BE49-F238E27FC236}">
                <a16:creationId xmlns:a16="http://schemas.microsoft.com/office/drawing/2014/main" id="{A2E81C5C-A6D5-43FD-B602-0044F4CE0E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FA5F31-30B0-48A9-AE6E-8DBD67F1C8AF}"/>
              </a:ext>
            </a:extLst>
          </p:cNvPr>
          <p:cNvSpPr>
            <a:spLocks noGrp="1"/>
          </p:cNvSpPr>
          <p:nvPr>
            <p:ph type="sldNum" sz="quarter" idx="12"/>
          </p:nvPr>
        </p:nvSpPr>
        <p:spPr/>
        <p:txBody>
          <a:bodyPr/>
          <a:lstStyle/>
          <a:p>
            <a:fld id="{02D0CD19-5C14-46B2-BC31-1EB2BB0B4817}" type="slidenum">
              <a:rPr lang="en-IN" smtClean="0"/>
              <a:t>‹#›</a:t>
            </a:fld>
            <a:endParaRPr lang="en-IN"/>
          </a:p>
        </p:txBody>
      </p:sp>
    </p:spTree>
    <p:extLst>
      <p:ext uri="{BB962C8B-B14F-4D97-AF65-F5344CB8AC3E}">
        <p14:creationId xmlns:p14="http://schemas.microsoft.com/office/powerpoint/2010/main" val="542855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A496E2-E41E-47C8-946F-57A0695BA8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7ABAF0-F50A-47CD-BE96-6C0B30CF2E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753708-64AE-4B9E-8A48-CB9B3C1BBC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D9E2D8-F752-4D6E-B182-1948E1C30306}" type="datetimeFigureOut">
              <a:rPr lang="en-IN" smtClean="0"/>
              <a:t>05-12-2019</a:t>
            </a:fld>
            <a:endParaRPr lang="en-IN"/>
          </a:p>
        </p:txBody>
      </p:sp>
      <p:sp>
        <p:nvSpPr>
          <p:cNvPr id="5" name="Footer Placeholder 4">
            <a:extLst>
              <a:ext uri="{FF2B5EF4-FFF2-40B4-BE49-F238E27FC236}">
                <a16:creationId xmlns:a16="http://schemas.microsoft.com/office/drawing/2014/main" id="{092D9844-76E0-4843-BA84-6185CA9533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E8A6AB6-5481-482E-AB4B-014A1FBFBF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D0CD19-5C14-46B2-BC31-1EB2BB0B4817}" type="slidenum">
              <a:rPr lang="en-IN" smtClean="0"/>
              <a:t>‹#›</a:t>
            </a:fld>
            <a:endParaRPr lang="en-IN"/>
          </a:p>
        </p:txBody>
      </p:sp>
    </p:spTree>
    <p:extLst>
      <p:ext uri="{BB962C8B-B14F-4D97-AF65-F5344CB8AC3E}">
        <p14:creationId xmlns:p14="http://schemas.microsoft.com/office/powerpoint/2010/main" val="968193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0BCD5-22CE-45B1-B6A2-D30209DD4575}"/>
              </a:ext>
            </a:extLst>
          </p:cNvPr>
          <p:cNvSpPr>
            <a:spLocks noGrp="1"/>
          </p:cNvSpPr>
          <p:nvPr>
            <p:ph type="ctrTitle"/>
          </p:nvPr>
        </p:nvSpPr>
        <p:spPr/>
        <p:txBody>
          <a:bodyPr/>
          <a:lstStyle/>
          <a:p>
            <a:r>
              <a:rPr lang="en-IN" dirty="0"/>
              <a:t>Introduction to Python</a:t>
            </a:r>
          </a:p>
        </p:txBody>
      </p:sp>
      <p:sp>
        <p:nvSpPr>
          <p:cNvPr id="3" name="Subtitle 2">
            <a:extLst>
              <a:ext uri="{FF2B5EF4-FFF2-40B4-BE49-F238E27FC236}">
                <a16:creationId xmlns:a16="http://schemas.microsoft.com/office/drawing/2014/main" id="{FF884299-59C1-476B-94A4-CBA25C76BE9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607075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91E255-4434-4684-8CE9-90FB3484BF3B}"/>
              </a:ext>
            </a:extLst>
          </p:cNvPr>
          <p:cNvSpPr txBox="1"/>
          <p:nvPr/>
        </p:nvSpPr>
        <p:spPr>
          <a:xfrm>
            <a:off x="281354" y="281354"/>
            <a:ext cx="3263704" cy="584775"/>
          </a:xfrm>
          <a:prstGeom prst="rect">
            <a:avLst/>
          </a:prstGeom>
          <a:noFill/>
        </p:spPr>
        <p:txBody>
          <a:bodyPr wrap="square" rtlCol="0">
            <a:spAutoFit/>
          </a:bodyPr>
          <a:lstStyle/>
          <a:p>
            <a:r>
              <a:rPr lang="en-IN" sz="3200" i="1" dirty="0"/>
              <a:t>Bases :</a:t>
            </a:r>
            <a:endParaRPr lang="en-IN" i="1" dirty="0"/>
          </a:p>
        </p:txBody>
      </p:sp>
      <p:sp>
        <p:nvSpPr>
          <p:cNvPr id="3" name="TextBox 2">
            <a:extLst>
              <a:ext uri="{FF2B5EF4-FFF2-40B4-BE49-F238E27FC236}">
                <a16:creationId xmlns:a16="http://schemas.microsoft.com/office/drawing/2014/main" id="{F020FDA3-BD34-4FEF-B5CA-93326A2446FB}"/>
              </a:ext>
            </a:extLst>
          </p:cNvPr>
          <p:cNvSpPr txBox="1"/>
          <p:nvPr/>
        </p:nvSpPr>
        <p:spPr>
          <a:xfrm>
            <a:off x="548640" y="1012874"/>
            <a:ext cx="10649243" cy="1384995"/>
          </a:xfrm>
          <a:prstGeom prst="rect">
            <a:avLst/>
          </a:prstGeom>
          <a:noFill/>
        </p:spPr>
        <p:txBody>
          <a:bodyPr wrap="square" rtlCol="0">
            <a:spAutoFit/>
          </a:bodyPr>
          <a:lstStyle/>
          <a:p>
            <a:r>
              <a:rPr lang="en-US" sz="2800" dirty="0"/>
              <a:t>In Python, you can express literal integers in three bases besides decimal with these integer prefixes:</a:t>
            </a:r>
          </a:p>
          <a:p>
            <a:endParaRPr lang="en-IN" sz="2800" dirty="0"/>
          </a:p>
        </p:txBody>
      </p:sp>
      <p:sp>
        <p:nvSpPr>
          <p:cNvPr id="4" name="TextBox 3">
            <a:extLst>
              <a:ext uri="{FF2B5EF4-FFF2-40B4-BE49-F238E27FC236}">
                <a16:creationId xmlns:a16="http://schemas.microsoft.com/office/drawing/2014/main" id="{2B15F20C-9BC3-48F1-814B-68C1E1B833E0}"/>
              </a:ext>
            </a:extLst>
          </p:cNvPr>
          <p:cNvSpPr txBox="1"/>
          <p:nvPr/>
        </p:nvSpPr>
        <p:spPr>
          <a:xfrm>
            <a:off x="874643" y="2239617"/>
            <a:ext cx="10649242" cy="1384995"/>
          </a:xfrm>
          <a:prstGeom prst="rect">
            <a:avLst/>
          </a:prstGeom>
          <a:noFill/>
        </p:spPr>
        <p:txBody>
          <a:bodyPr wrap="square" rtlCol="0">
            <a:spAutoFit/>
          </a:bodyPr>
          <a:lstStyle/>
          <a:p>
            <a:pPr marL="285750" indent="-285750">
              <a:buFont typeface="Arial" panose="020B0604020202020204" pitchFamily="34" charset="0"/>
              <a:buChar char="•"/>
            </a:pPr>
            <a:r>
              <a:rPr lang="en-IN" sz="2800" dirty="0"/>
              <a:t>0b or 0B for binary (base 2)</a:t>
            </a:r>
          </a:p>
          <a:p>
            <a:pPr marL="285750" indent="-285750">
              <a:buFont typeface="Arial" panose="020B0604020202020204" pitchFamily="34" charset="0"/>
              <a:buChar char="•"/>
            </a:pPr>
            <a:r>
              <a:rPr lang="en-IN" sz="2800" dirty="0"/>
              <a:t>0o or 0O for octal (base 8)</a:t>
            </a:r>
          </a:p>
          <a:p>
            <a:pPr marL="285750" indent="-285750">
              <a:buFont typeface="Arial" panose="020B0604020202020204" pitchFamily="34" charset="0"/>
              <a:buChar char="•"/>
            </a:pPr>
            <a:r>
              <a:rPr lang="en-IN" sz="2800" dirty="0"/>
              <a:t>0x or 0X for hex (base 16)</a:t>
            </a:r>
            <a:endParaRPr lang="en-IN" dirty="0"/>
          </a:p>
        </p:txBody>
      </p:sp>
      <p:sp>
        <p:nvSpPr>
          <p:cNvPr id="5" name="TextBox 4">
            <a:extLst>
              <a:ext uri="{FF2B5EF4-FFF2-40B4-BE49-F238E27FC236}">
                <a16:creationId xmlns:a16="http://schemas.microsoft.com/office/drawing/2014/main" id="{A7B00818-F0DB-4DC0-B504-5305DD2C5639}"/>
              </a:ext>
            </a:extLst>
          </p:cNvPr>
          <p:cNvSpPr txBox="1"/>
          <p:nvPr/>
        </p:nvSpPr>
        <p:spPr>
          <a:xfrm>
            <a:off x="874643" y="3776870"/>
            <a:ext cx="2160105" cy="1815882"/>
          </a:xfrm>
          <a:prstGeom prst="rect">
            <a:avLst/>
          </a:prstGeom>
          <a:solidFill>
            <a:schemeClr val="accent4">
              <a:lumMod val="40000"/>
              <a:lumOff val="60000"/>
            </a:schemeClr>
          </a:solidFill>
          <a:ln>
            <a:solidFill>
              <a:schemeClr val="tx1"/>
            </a:solidFill>
          </a:ln>
        </p:spPr>
        <p:txBody>
          <a:bodyPr wrap="square" rtlCol="0">
            <a:spAutoFit/>
          </a:bodyPr>
          <a:lstStyle/>
          <a:p>
            <a:r>
              <a:rPr lang="en-IN" sz="2800" dirty="0"/>
              <a:t>value=64</a:t>
            </a:r>
          </a:p>
          <a:p>
            <a:r>
              <a:rPr lang="en-IN" sz="2800" dirty="0"/>
              <a:t>bin(value)</a:t>
            </a:r>
          </a:p>
          <a:p>
            <a:r>
              <a:rPr lang="en-IN" sz="2800" dirty="0"/>
              <a:t>oct(value)</a:t>
            </a:r>
          </a:p>
          <a:p>
            <a:r>
              <a:rPr lang="en-IN" sz="2800" dirty="0"/>
              <a:t>hex(value)</a:t>
            </a:r>
            <a:endParaRPr lang="en-IN" dirty="0"/>
          </a:p>
        </p:txBody>
      </p:sp>
    </p:spTree>
    <p:extLst>
      <p:ext uri="{BB962C8B-B14F-4D97-AF65-F5344CB8AC3E}">
        <p14:creationId xmlns:p14="http://schemas.microsoft.com/office/powerpoint/2010/main" val="2839688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7769A1-1F0F-4F23-875B-41C61F484494}"/>
              </a:ext>
            </a:extLst>
          </p:cNvPr>
          <p:cNvSpPr txBox="1"/>
          <p:nvPr/>
        </p:nvSpPr>
        <p:spPr>
          <a:xfrm>
            <a:off x="331304" y="265043"/>
            <a:ext cx="6414053" cy="584775"/>
          </a:xfrm>
          <a:prstGeom prst="rect">
            <a:avLst/>
          </a:prstGeom>
          <a:noFill/>
        </p:spPr>
        <p:txBody>
          <a:bodyPr wrap="square" rtlCol="0">
            <a:spAutoFit/>
          </a:bodyPr>
          <a:lstStyle/>
          <a:p>
            <a:r>
              <a:rPr lang="en-IN" sz="3200" i="1" dirty="0"/>
              <a:t>Float:</a:t>
            </a:r>
          </a:p>
        </p:txBody>
      </p:sp>
      <p:sp>
        <p:nvSpPr>
          <p:cNvPr id="3" name="TextBox 2">
            <a:extLst>
              <a:ext uri="{FF2B5EF4-FFF2-40B4-BE49-F238E27FC236}">
                <a16:creationId xmlns:a16="http://schemas.microsoft.com/office/drawing/2014/main" id="{C39F807F-F200-497A-82E1-245770359B95}"/>
              </a:ext>
            </a:extLst>
          </p:cNvPr>
          <p:cNvSpPr txBox="1"/>
          <p:nvPr/>
        </p:nvSpPr>
        <p:spPr>
          <a:xfrm>
            <a:off x="331304" y="1020417"/>
            <a:ext cx="11529392" cy="954107"/>
          </a:xfrm>
          <a:prstGeom prst="rect">
            <a:avLst/>
          </a:prstGeom>
          <a:noFill/>
        </p:spPr>
        <p:txBody>
          <a:bodyPr wrap="square" rtlCol="0">
            <a:spAutoFit/>
          </a:bodyPr>
          <a:lstStyle/>
          <a:p>
            <a:r>
              <a:rPr lang="en-IN" sz="2800" dirty="0"/>
              <a:t>Integers are whole numbers, but floating point numbers have decimal points.</a:t>
            </a:r>
          </a:p>
          <a:p>
            <a:r>
              <a:rPr lang="en-IN" sz="2800" dirty="0"/>
              <a:t>Floats can include a decimal integer exponent after the letter e.</a:t>
            </a:r>
            <a:endParaRPr lang="en-IN" dirty="0"/>
          </a:p>
        </p:txBody>
      </p:sp>
      <p:sp>
        <p:nvSpPr>
          <p:cNvPr id="4" name="TextBox 3">
            <a:extLst>
              <a:ext uri="{FF2B5EF4-FFF2-40B4-BE49-F238E27FC236}">
                <a16:creationId xmlns:a16="http://schemas.microsoft.com/office/drawing/2014/main" id="{DAB55DC9-0A22-4F72-9E8D-D8A5542FB934}"/>
              </a:ext>
            </a:extLst>
          </p:cNvPr>
          <p:cNvSpPr txBox="1"/>
          <p:nvPr/>
        </p:nvSpPr>
        <p:spPr>
          <a:xfrm>
            <a:off x="331304" y="3455504"/>
            <a:ext cx="1669774" cy="1815882"/>
          </a:xfrm>
          <a:prstGeom prst="rect">
            <a:avLst/>
          </a:prstGeom>
          <a:solidFill>
            <a:schemeClr val="tx2">
              <a:lumMod val="20000"/>
              <a:lumOff val="80000"/>
            </a:schemeClr>
          </a:solidFill>
          <a:ln>
            <a:solidFill>
              <a:schemeClr val="accent1">
                <a:lumMod val="50000"/>
              </a:schemeClr>
            </a:solidFill>
          </a:ln>
        </p:spPr>
        <p:txBody>
          <a:bodyPr wrap="square" rtlCol="0">
            <a:spAutoFit/>
          </a:bodyPr>
          <a:lstStyle/>
          <a:p>
            <a:r>
              <a:rPr lang="en-IN" sz="2800" dirty="0"/>
              <a:t>&gt;&gt;&gt; 5.0</a:t>
            </a:r>
          </a:p>
          <a:p>
            <a:r>
              <a:rPr lang="en-IN" sz="2800" dirty="0"/>
              <a:t>5.0</a:t>
            </a:r>
          </a:p>
          <a:p>
            <a:r>
              <a:rPr lang="en-IN" sz="2800" dirty="0"/>
              <a:t>&gt;&gt;&gt;05.0</a:t>
            </a:r>
          </a:p>
          <a:p>
            <a:r>
              <a:rPr lang="en-IN" sz="2800" dirty="0"/>
              <a:t>5.0</a:t>
            </a:r>
          </a:p>
        </p:txBody>
      </p:sp>
      <p:sp>
        <p:nvSpPr>
          <p:cNvPr id="5" name="TextBox 4">
            <a:extLst>
              <a:ext uri="{FF2B5EF4-FFF2-40B4-BE49-F238E27FC236}">
                <a16:creationId xmlns:a16="http://schemas.microsoft.com/office/drawing/2014/main" id="{CDE9A86A-A7B9-4D40-9BD1-9384FE553A8D}"/>
              </a:ext>
            </a:extLst>
          </p:cNvPr>
          <p:cNvSpPr txBox="1"/>
          <p:nvPr/>
        </p:nvSpPr>
        <p:spPr>
          <a:xfrm>
            <a:off x="2908852" y="3429000"/>
            <a:ext cx="3001617" cy="3108543"/>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IN" sz="2800" dirty="0"/>
              <a:t>&gt;&gt;&gt; 5e0</a:t>
            </a:r>
          </a:p>
          <a:p>
            <a:r>
              <a:rPr lang="en-IN" sz="2800" dirty="0"/>
              <a:t>5.0</a:t>
            </a:r>
          </a:p>
          <a:p>
            <a:r>
              <a:rPr lang="en-IN" sz="2800" dirty="0"/>
              <a:t>&gt;&gt;&gt;5e1</a:t>
            </a:r>
          </a:p>
          <a:p>
            <a:r>
              <a:rPr lang="en-IN" sz="2800" dirty="0"/>
              <a:t>50.0</a:t>
            </a:r>
          </a:p>
          <a:p>
            <a:r>
              <a:rPr lang="en-IN" sz="2800" dirty="0"/>
              <a:t>&gt;&gt;&gt;5.0e1</a:t>
            </a:r>
          </a:p>
          <a:p>
            <a:r>
              <a:rPr lang="en-IN" sz="2800" dirty="0"/>
              <a:t>50.0</a:t>
            </a:r>
          </a:p>
          <a:p>
            <a:r>
              <a:rPr lang="en-IN" sz="2800" dirty="0"/>
              <a:t>&gt;&gt;&gt;5.0 * (10**1)</a:t>
            </a:r>
          </a:p>
        </p:txBody>
      </p:sp>
      <p:sp>
        <p:nvSpPr>
          <p:cNvPr id="6" name="TextBox 5">
            <a:extLst>
              <a:ext uri="{FF2B5EF4-FFF2-40B4-BE49-F238E27FC236}">
                <a16:creationId xmlns:a16="http://schemas.microsoft.com/office/drawing/2014/main" id="{E1E95CC7-3500-4F64-86A3-1E0837A1D4E5}"/>
              </a:ext>
            </a:extLst>
          </p:cNvPr>
          <p:cNvSpPr txBox="1"/>
          <p:nvPr/>
        </p:nvSpPr>
        <p:spPr>
          <a:xfrm>
            <a:off x="7050159" y="3462132"/>
            <a:ext cx="3001617" cy="1815882"/>
          </a:xfrm>
          <a:prstGeom prst="rect">
            <a:avLst/>
          </a:prstGeom>
          <a:solidFill>
            <a:schemeClr val="accent6">
              <a:lumMod val="20000"/>
              <a:lumOff val="80000"/>
            </a:schemeClr>
          </a:solidFill>
          <a:ln>
            <a:solidFill>
              <a:schemeClr val="accent6">
                <a:lumMod val="50000"/>
              </a:schemeClr>
            </a:solidFill>
          </a:ln>
        </p:spPr>
        <p:txBody>
          <a:bodyPr wrap="square" rtlCol="0">
            <a:spAutoFit/>
          </a:bodyPr>
          <a:lstStyle/>
          <a:p>
            <a:r>
              <a:rPr lang="en-IN" sz="2800" dirty="0"/>
              <a:t>&gt;&gt;&gt; 1_000_000.0</a:t>
            </a:r>
          </a:p>
          <a:p>
            <a:r>
              <a:rPr lang="en-IN" sz="2800" dirty="0"/>
              <a:t>1000000.0</a:t>
            </a:r>
          </a:p>
          <a:p>
            <a:r>
              <a:rPr lang="en-IN" sz="2800" dirty="0"/>
              <a:t>&gt;&gt;&gt;1.0_0_1</a:t>
            </a:r>
          </a:p>
          <a:p>
            <a:r>
              <a:rPr lang="en-IN" sz="2800" dirty="0"/>
              <a:t>1.001</a:t>
            </a:r>
          </a:p>
        </p:txBody>
      </p:sp>
    </p:spTree>
    <p:extLst>
      <p:ext uri="{BB962C8B-B14F-4D97-AF65-F5344CB8AC3E}">
        <p14:creationId xmlns:p14="http://schemas.microsoft.com/office/powerpoint/2010/main" val="3127040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E4587A-B59A-475B-A354-58830DCB76A9}"/>
              </a:ext>
            </a:extLst>
          </p:cNvPr>
          <p:cNvSpPr txBox="1"/>
          <p:nvPr/>
        </p:nvSpPr>
        <p:spPr>
          <a:xfrm>
            <a:off x="225287" y="278296"/>
            <a:ext cx="8627165" cy="584775"/>
          </a:xfrm>
          <a:prstGeom prst="rect">
            <a:avLst/>
          </a:prstGeom>
          <a:noFill/>
        </p:spPr>
        <p:txBody>
          <a:bodyPr wrap="square" rtlCol="0">
            <a:spAutoFit/>
          </a:bodyPr>
          <a:lstStyle/>
          <a:p>
            <a:r>
              <a:rPr lang="en-IN" sz="3200" i="1" dirty="0"/>
              <a:t>Complex Numbers:</a:t>
            </a:r>
            <a:endParaRPr lang="en-IN" i="1" dirty="0"/>
          </a:p>
        </p:txBody>
      </p:sp>
      <p:sp>
        <p:nvSpPr>
          <p:cNvPr id="4" name="TextBox 3">
            <a:extLst>
              <a:ext uri="{FF2B5EF4-FFF2-40B4-BE49-F238E27FC236}">
                <a16:creationId xmlns:a16="http://schemas.microsoft.com/office/drawing/2014/main" id="{44CFA663-BECF-431F-849B-AACB13581837}"/>
              </a:ext>
            </a:extLst>
          </p:cNvPr>
          <p:cNvSpPr txBox="1"/>
          <p:nvPr/>
        </p:nvSpPr>
        <p:spPr>
          <a:xfrm>
            <a:off x="397565" y="1073426"/>
            <a:ext cx="11237844" cy="1231106"/>
          </a:xfrm>
          <a:prstGeom prst="rect">
            <a:avLst/>
          </a:prstGeom>
          <a:noFill/>
        </p:spPr>
        <p:txBody>
          <a:bodyPr wrap="square" rtlCol="0">
            <a:spAutoFit/>
          </a:bodyPr>
          <a:lstStyle/>
          <a:p>
            <a:r>
              <a:rPr lang="en-US" sz="2800" dirty="0"/>
              <a:t>In python, you can put ‘j’ or ‘J’ after a number to make it imaginary, so you can write complex literals easily:</a:t>
            </a:r>
          </a:p>
          <a:p>
            <a:endParaRPr lang="en-IN" dirty="0"/>
          </a:p>
        </p:txBody>
      </p:sp>
      <p:sp>
        <p:nvSpPr>
          <p:cNvPr id="5" name="TextBox 4">
            <a:extLst>
              <a:ext uri="{FF2B5EF4-FFF2-40B4-BE49-F238E27FC236}">
                <a16:creationId xmlns:a16="http://schemas.microsoft.com/office/drawing/2014/main" id="{8A6DC24A-21CE-4466-8BAC-40FAD7E532E7}"/>
              </a:ext>
            </a:extLst>
          </p:cNvPr>
          <p:cNvSpPr txBox="1"/>
          <p:nvPr/>
        </p:nvSpPr>
        <p:spPr>
          <a:xfrm>
            <a:off x="4538869" y="1990560"/>
            <a:ext cx="3763618" cy="4832092"/>
          </a:xfrm>
          <a:prstGeom prst="rect">
            <a:avLst/>
          </a:prstGeom>
          <a:solidFill>
            <a:schemeClr val="accent2">
              <a:lumMod val="20000"/>
              <a:lumOff val="80000"/>
            </a:schemeClr>
          </a:solidFill>
          <a:ln>
            <a:solidFill>
              <a:schemeClr val="accent2">
                <a:lumMod val="50000"/>
              </a:schemeClr>
            </a:solidFill>
          </a:ln>
        </p:spPr>
        <p:txBody>
          <a:bodyPr wrap="square" rtlCol="0">
            <a:spAutoFit/>
          </a:bodyPr>
          <a:lstStyle/>
          <a:p>
            <a:r>
              <a:rPr lang="en-IN" sz="2800" dirty="0"/>
              <a:t>&gt;&gt;&gt; x=complex(1,2)</a:t>
            </a:r>
          </a:p>
          <a:p>
            <a:r>
              <a:rPr lang="en-IN" sz="2800" dirty="0"/>
              <a:t>&gt;&gt;&gt; print x</a:t>
            </a:r>
          </a:p>
          <a:p>
            <a:r>
              <a:rPr lang="en-IN" sz="2800" dirty="0"/>
              <a:t>(1+2j)</a:t>
            </a:r>
          </a:p>
          <a:p>
            <a:r>
              <a:rPr lang="en-IN" sz="2800" dirty="0"/>
              <a:t>&gt;&gt;&gt; y=complex(3,4)</a:t>
            </a:r>
          </a:p>
          <a:p>
            <a:r>
              <a:rPr lang="en-IN" sz="2800" dirty="0"/>
              <a:t>&gt;&gt;&gt; print y</a:t>
            </a:r>
          </a:p>
          <a:p>
            <a:r>
              <a:rPr lang="en-IN" sz="2800" dirty="0"/>
              <a:t>(3+4j)</a:t>
            </a:r>
          </a:p>
          <a:p>
            <a:r>
              <a:rPr lang="en-IN" sz="2800" dirty="0"/>
              <a:t>&gt;&gt;&gt; z=</a:t>
            </a:r>
            <a:r>
              <a:rPr lang="en-IN" sz="2800" dirty="0" err="1"/>
              <a:t>x+y</a:t>
            </a:r>
            <a:endParaRPr lang="en-IN" sz="2800" dirty="0"/>
          </a:p>
          <a:p>
            <a:r>
              <a:rPr lang="en-IN" sz="2800" dirty="0"/>
              <a:t>&gt;&gt;&gt; print x</a:t>
            </a:r>
          </a:p>
          <a:p>
            <a:r>
              <a:rPr lang="en-IN" sz="2800" dirty="0"/>
              <a:t>(1+2j)</a:t>
            </a:r>
          </a:p>
          <a:p>
            <a:r>
              <a:rPr lang="en-IN" sz="2800" dirty="0"/>
              <a:t>&gt;&gt;&gt; print z</a:t>
            </a:r>
          </a:p>
          <a:p>
            <a:r>
              <a:rPr lang="en-IN" sz="2800" dirty="0"/>
              <a:t>(4+6j)</a:t>
            </a:r>
            <a:endParaRPr lang="en-IN" dirty="0"/>
          </a:p>
        </p:txBody>
      </p:sp>
      <p:sp>
        <p:nvSpPr>
          <p:cNvPr id="7" name="TextBox 6">
            <a:extLst>
              <a:ext uri="{FF2B5EF4-FFF2-40B4-BE49-F238E27FC236}">
                <a16:creationId xmlns:a16="http://schemas.microsoft.com/office/drawing/2014/main" id="{AEC770CE-9AC9-4A79-BCCC-B1F3CEB39A01}"/>
              </a:ext>
            </a:extLst>
          </p:cNvPr>
          <p:cNvSpPr txBox="1"/>
          <p:nvPr/>
        </p:nvSpPr>
        <p:spPr>
          <a:xfrm>
            <a:off x="8547652" y="1559673"/>
            <a:ext cx="3578087" cy="5262979"/>
          </a:xfrm>
          <a:prstGeom prst="rect">
            <a:avLst/>
          </a:prstGeom>
          <a:solidFill>
            <a:schemeClr val="bg1">
              <a:lumMod val="95000"/>
            </a:schemeClr>
          </a:solidFill>
          <a:ln>
            <a:solidFill>
              <a:schemeClr val="bg1">
                <a:lumMod val="50000"/>
              </a:schemeClr>
            </a:solidFill>
          </a:ln>
        </p:spPr>
        <p:txBody>
          <a:bodyPr wrap="square" rtlCol="0">
            <a:spAutoFit/>
          </a:bodyPr>
          <a:lstStyle/>
          <a:p>
            <a:r>
              <a:rPr lang="en-IN" sz="2800" dirty="0"/>
              <a:t>&gt;&gt;&gt; z=x*y</a:t>
            </a:r>
          </a:p>
          <a:p>
            <a:r>
              <a:rPr lang="en-IN" sz="2800" dirty="0"/>
              <a:t>&gt;&gt;&gt; print z</a:t>
            </a:r>
          </a:p>
          <a:p>
            <a:r>
              <a:rPr lang="en-IN" sz="2800" dirty="0"/>
              <a:t>(-5+10j)</a:t>
            </a:r>
          </a:p>
          <a:p>
            <a:r>
              <a:rPr lang="en-IN" sz="2800" dirty="0"/>
              <a:t>&gt;&gt;&gt; z=x/y</a:t>
            </a:r>
          </a:p>
          <a:p>
            <a:r>
              <a:rPr lang="en-IN" sz="2800" dirty="0"/>
              <a:t>&gt;&gt;&gt; print z</a:t>
            </a:r>
          </a:p>
          <a:p>
            <a:r>
              <a:rPr lang="en-IN" sz="2800" dirty="0"/>
              <a:t>(0.44+0.08j)</a:t>
            </a:r>
          </a:p>
          <a:p>
            <a:r>
              <a:rPr lang="en-IN" sz="2800" dirty="0"/>
              <a:t>&gt;&gt;&gt; print </a:t>
            </a:r>
            <a:r>
              <a:rPr lang="en-IN" sz="2800" dirty="0" err="1"/>
              <a:t>x.conjugate</a:t>
            </a:r>
            <a:r>
              <a:rPr lang="en-IN" sz="2800" dirty="0"/>
              <a:t>()</a:t>
            </a:r>
          </a:p>
          <a:p>
            <a:r>
              <a:rPr lang="en-IN" sz="2800" dirty="0"/>
              <a:t>(1-2j)</a:t>
            </a:r>
          </a:p>
          <a:p>
            <a:r>
              <a:rPr lang="en-IN" sz="2800" dirty="0"/>
              <a:t>&gt;&gt;&gt; print </a:t>
            </a:r>
            <a:r>
              <a:rPr lang="en-IN" sz="2800" dirty="0" err="1"/>
              <a:t>x.imag</a:t>
            </a:r>
            <a:endParaRPr lang="en-IN" sz="2800" dirty="0"/>
          </a:p>
          <a:p>
            <a:r>
              <a:rPr lang="en-IN" sz="2800" dirty="0"/>
              <a:t>2.0</a:t>
            </a:r>
          </a:p>
          <a:p>
            <a:r>
              <a:rPr lang="en-IN" sz="2800" dirty="0"/>
              <a:t>&gt;&gt;&gt; print </a:t>
            </a:r>
            <a:r>
              <a:rPr lang="en-IN" sz="2800" dirty="0" err="1"/>
              <a:t>x.real</a:t>
            </a:r>
            <a:endParaRPr lang="en-IN" sz="2800" dirty="0"/>
          </a:p>
          <a:p>
            <a:r>
              <a:rPr lang="en-IN" sz="2800" dirty="0"/>
              <a:t>1.0</a:t>
            </a:r>
            <a:endParaRPr lang="en-IN" dirty="0"/>
          </a:p>
        </p:txBody>
      </p:sp>
      <p:sp>
        <p:nvSpPr>
          <p:cNvPr id="8" name="TextBox 7">
            <a:extLst>
              <a:ext uri="{FF2B5EF4-FFF2-40B4-BE49-F238E27FC236}">
                <a16:creationId xmlns:a16="http://schemas.microsoft.com/office/drawing/2014/main" id="{1A3092F0-461D-4316-83DB-0457041783AB}"/>
              </a:ext>
            </a:extLst>
          </p:cNvPr>
          <p:cNvSpPr txBox="1"/>
          <p:nvPr/>
        </p:nvSpPr>
        <p:spPr>
          <a:xfrm>
            <a:off x="728869" y="2514887"/>
            <a:ext cx="2928729" cy="2677656"/>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pl-PL" sz="2800" dirty="0"/>
              <a:t>&gt;&gt;&gt; 1j</a:t>
            </a:r>
          </a:p>
          <a:p>
            <a:r>
              <a:rPr lang="pl-PL" sz="2800" dirty="0"/>
              <a:t>1j</a:t>
            </a:r>
          </a:p>
          <a:p>
            <a:r>
              <a:rPr lang="pl-PL" sz="2800" dirty="0"/>
              <a:t>&gt;&gt;&gt; 1J</a:t>
            </a:r>
          </a:p>
          <a:p>
            <a:r>
              <a:rPr lang="pl-PL" sz="2800" dirty="0"/>
              <a:t>1j</a:t>
            </a:r>
          </a:p>
          <a:p>
            <a:r>
              <a:rPr lang="pl-PL" sz="2800" dirty="0"/>
              <a:t>&gt;&gt;&gt; 1j * 1j</a:t>
            </a:r>
          </a:p>
          <a:p>
            <a:r>
              <a:rPr lang="pl-PL" sz="2800" dirty="0"/>
              <a:t>(-1+0j)</a:t>
            </a:r>
            <a:endParaRPr lang="en-IN" sz="2800" dirty="0"/>
          </a:p>
        </p:txBody>
      </p:sp>
    </p:spTree>
    <p:extLst>
      <p:ext uri="{BB962C8B-B14F-4D97-AF65-F5344CB8AC3E}">
        <p14:creationId xmlns:p14="http://schemas.microsoft.com/office/powerpoint/2010/main" val="476120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5"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6"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96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D641283-1F18-4731-A673-E9AAB4B8959F}"/>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i="1" kern="1200">
                <a:solidFill>
                  <a:srgbClr val="FFFFFF"/>
                </a:solidFill>
                <a:latin typeface="+mj-lt"/>
                <a:ea typeface="+mj-ea"/>
                <a:cs typeface="+mj-cs"/>
              </a:rPr>
              <a:t>Boolean Datatypes :</a:t>
            </a:r>
          </a:p>
        </p:txBody>
      </p:sp>
      <p:pic>
        <p:nvPicPr>
          <p:cNvPr id="9218" name="Picture 2" descr="Image result for True or false">
            <a:extLst>
              <a:ext uri="{FF2B5EF4-FFF2-40B4-BE49-F238E27FC236}">
                <a16:creationId xmlns:a16="http://schemas.microsoft.com/office/drawing/2014/main" id="{90E3324A-2CA7-4471-950F-823C77EF777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38600" y="1154038"/>
            <a:ext cx="7188199" cy="4546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048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4372" y="0"/>
            <a:ext cx="9483256" cy="6858000"/>
          </a:xfrm>
          <a:prstGeom prst="rect">
            <a:avLst/>
          </a:prstGeom>
          <a:solidFill>
            <a:srgbClr val="806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5" name="Freeform: Shape 74">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44484" y="0"/>
            <a:ext cx="7837716" cy="6858000"/>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42" name="Picture 2" descr="Image result for strings">
            <a:extLst>
              <a:ext uri="{FF2B5EF4-FFF2-40B4-BE49-F238E27FC236}">
                <a16:creationId xmlns:a16="http://schemas.microsoft.com/office/drawing/2014/main" id="{28CBEDFC-8B11-403C-B5C8-E7844C0458A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83229" y="1176793"/>
            <a:ext cx="4568450" cy="45481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D93F6C8-B746-4C67-80B9-F5C35106B536}"/>
              </a:ext>
            </a:extLst>
          </p:cNvPr>
          <p:cNvSpPr txBox="1"/>
          <p:nvPr/>
        </p:nvSpPr>
        <p:spPr>
          <a:xfrm>
            <a:off x="3069406" y="5233182"/>
            <a:ext cx="5992837" cy="1107996"/>
          </a:xfrm>
          <a:prstGeom prst="rect">
            <a:avLst/>
          </a:prstGeom>
          <a:solidFill>
            <a:schemeClr val="accent6">
              <a:lumMod val="20000"/>
              <a:lumOff val="80000"/>
            </a:schemeClr>
          </a:solidFill>
          <a:ln>
            <a:solidFill>
              <a:schemeClr val="accent6">
                <a:lumMod val="50000"/>
              </a:schemeClr>
            </a:solidFill>
          </a:ln>
        </p:spPr>
        <p:txBody>
          <a:bodyPr wrap="square" rtlCol="0">
            <a:spAutoFit/>
          </a:bodyPr>
          <a:lstStyle/>
          <a:p>
            <a:pPr algn="ctr"/>
            <a:r>
              <a:rPr lang="en-IN" sz="6600" dirty="0">
                <a:solidFill>
                  <a:srgbClr val="FF0000"/>
                </a:solidFill>
                <a:latin typeface="Elephant" panose="02020904090505020303" pitchFamily="18" charset="0"/>
              </a:rPr>
              <a:t>S</a:t>
            </a:r>
            <a:r>
              <a:rPr lang="en-IN" sz="6600" dirty="0">
                <a:solidFill>
                  <a:srgbClr val="00B050"/>
                </a:solidFill>
                <a:latin typeface="Elephant" panose="02020904090505020303" pitchFamily="18" charset="0"/>
              </a:rPr>
              <a:t>t</a:t>
            </a:r>
            <a:r>
              <a:rPr lang="en-IN" sz="6600" dirty="0">
                <a:solidFill>
                  <a:srgbClr val="FFFF00"/>
                </a:solidFill>
                <a:latin typeface="Elephant" panose="02020904090505020303" pitchFamily="18" charset="0"/>
              </a:rPr>
              <a:t>r</a:t>
            </a:r>
            <a:r>
              <a:rPr lang="en-IN" sz="6600" dirty="0">
                <a:solidFill>
                  <a:srgbClr val="002060"/>
                </a:solidFill>
                <a:latin typeface="Elephant" panose="02020904090505020303" pitchFamily="18" charset="0"/>
              </a:rPr>
              <a:t>i</a:t>
            </a:r>
            <a:r>
              <a:rPr lang="en-IN" sz="6600" dirty="0">
                <a:solidFill>
                  <a:srgbClr val="7030A0"/>
                </a:solidFill>
                <a:latin typeface="Elephant" panose="02020904090505020303" pitchFamily="18" charset="0"/>
              </a:rPr>
              <a:t>n</a:t>
            </a:r>
            <a:r>
              <a:rPr lang="en-IN" sz="6600" dirty="0">
                <a:solidFill>
                  <a:srgbClr val="00B0F0"/>
                </a:solidFill>
                <a:latin typeface="Elephant" panose="02020904090505020303" pitchFamily="18" charset="0"/>
              </a:rPr>
              <a:t>g</a:t>
            </a:r>
            <a:r>
              <a:rPr lang="en-IN" sz="6600" dirty="0">
                <a:latin typeface="Elephant" panose="02020904090505020303" pitchFamily="18" charset="0"/>
              </a:rPr>
              <a:t>s</a:t>
            </a:r>
            <a:endParaRPr lang="en-IN" sz="3600" dirty="0">
              <a:latin typeface="Elephant" panose="02020904090505020303" pitchFamily="18" charset="0"/>
            </a:endParaRPr>
          </a:p>
        </p:txBody>
      </p:sp>
    </p:spTree>
    <p:extLst>
      <p:ext uri="{BB962C8B-B14F-4D97-AF65-F5344CB8AC3E}">
        <p14:creationId xmlns:p14="http://schemas.microsoft.com/office/powerpoint/2010/main" val="2056851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6AB64B-1E35-440C-A6C4-D1AF2181A5CC}"/>
              </a:ext>
            </a:extLst>
          </p:cNvPr>
          <p:cNvSpPr txBox="1"/>
          <p:nvPr/>
        </p:nvSpPr>
        <p:spPr>
          <a:xfrm>
            <a:off x="516835" y="490330"/>
            <a:ext cx="3048000" cy="1815882"/>
          </a:xfrm>
          <a:prstGeom prst="rect">
            <a:avLst/>
          </a:prstGeom>
          <a:solidFill>
            <a:schemeClr val="bg2"/>
          </a:solidFill>
          <a:ln>
            <a:solidFill>
              <a:schemeClr val="tx1"/>
            </a:solidFill>
          </a:ln>
        </p:spPr>
        <p:txBody>
          <a:bodyPr wrap="square" rtlCol="0">
            <a:spAutoFit/>
          </a:bodyPr>
          <a:lstStyle/>
          <a:p>
            <a:r>
              <a:rPr lang="en-IN" sz="2800" dirty="0"/>
              <a:t>&gt;&gt;&gt; 'Snap’</a:t>
            </a:r>
          </a:p>
          <a:p>
            <a:r>
              <a:rPr lang="en-IN" sz="2800" dirty="0"/>
              <a:t>'Snap’</a:t>
            </a:r>
          </a:p>
          <a:p>
            <a:r>
              <a:rPr lang="en-IN" sz="2800" dirty="0"/>
              <a:t>&gt;&gt;&gt; "Crackle“</a:t>
            </a:r>
          </a:p>
          <a:p>
            <a:r>
              <a:rPr lang="en-IN" sz="2800" dirty="0"/>
              <a:t>'Crackle'</a:t>
            </a:r>
          </a:p>
        </p:txBody>
      </p:sp>
      <p:sp>
        <p:nvSpPr>
          <p:cNvPr id="3" name="TextBox 2">
            <a:extLst>
              <a:ext uri="{FF2B5EF4-FFF2-40B4-BE49-F238E27FC236}">
                <a16:creationId xmlns:a16="http://schemas.microsoft.com/office/drawing/2014/main" id="{5432A348-A5CC-4188-AAFF-0FD1B7A133E3}"/>
              </a:ext>
            </a:extLst>
          </p:cNvPr>
          <p:cNvSpPr txBox="1"/>
          <p:nvPr/>
        </p:nvSpPr>
        <p:spPr>
          <a:xfrm>
            <a:off x="516835" y="2782669"/>
            <a:ext cx="10959548" cy="1384995"/>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2800" dirty="0"/>
              <a:t>The main purpose is to create strings containing quote characters. You can have single quotes inside double-quoted strings, or double quotes inside single-quoted strings.</a:t>
            </a:r>
            <a:endParaRPr lang="en-IN" sz="2800" dirty="0"/>
          </a:p>
        </p:txBody>
      </p:sp>
    </p:spTree>
    <p:extLst>
      <p:ext uri="{BB962C8B-B14F-4D97-AF65-F5344CB8AC3E}">
        <p14:creationId xmlns:p14="http://schemas.microsoft.com/office/powerpoint/2010/main" val="3100869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599DF6-27BC-4AED-ABDA-30CAD5E20B56}"/>
              </a:ext>
            </a:extLst>
          </p:cNvPr>
          <p:cNvSpPr txBox="1"/>
          <p:nvPr/>
        </p:nvSpPr>
        <p:spPr>
          <a:xfrm>
            <a:off x="477078" y="238539"/>
            <a:ext cx="11370365" cy="4832092"/>
          </a:xfrm>
          <a:prstGeom prst="rect">
            <a:avLst/>
          </a:prstGeom>
          <a:solidFill>
            <a:schemeClr val="accent1">
              <a:lumMod val="20000"/>
              <a:lumOff val="80000"/>
            </a:schemeClr>
          </a:solidFill>
          <a:ln>
            <a:solidFill>
              <a:schemeClr val="accent1">
                <a:lumMod val="50000"/>
              </a:schemeClr>
            </a:solidFill>
          </a:ln>
        </p:spPr>
        <p:txBody>
          <a:bodyPr wrap="square" rtlCol="0">
            <a:spAutoFit/>
          </a:bodyPr>
          <a:lstStyle/>
          <a:p>
            <a:r>
              <a:rPr lang="en-US" sz="2800" dirty="0">
                <a:latin typeface="Courier New" panose="02070309020205020404" pitchFamily="49" charset="0"/>
                <a:cs typeface="Courier New" panose="02070309020205020404" pitchFamily="49" charset="0"/>
              </a:rPr>
              <a:t>&gt;&gt;&gt; "'Nay!' said the naysayer. 'Neigh?' said the horse."</a:t>
            </a:r>
          </a:p>
          <a:p>
            <a:r>
              <a:rPr lang="en-US" sz="2800" dirty="0">
                <a:latin typeface="Courier New" panose="02070309020205020404" pitchFamily="49" charset="0"/>
                <a:cs typeface="Courier New" panose="02070309020205020404" pitchFamily="49" charset="0"/>
              </a:rPr>
              <a:t>"'Nay!' said the naysayer. 'Neigh?' said the horse."</a:t>
            </a:r>
          </a:p>
          <a:p>
            <a:r>
              <a:rPr lang="en-US" sz="2800" dirty="0">
                <a:latin typeface="Courier New" panose="02070309020205020404" pitchFamily="49" charset="0"/>
                <a:cs typeface="Courier New" panose="02070309020205020404" pitchFamily="49" charset="0"/>
              </a:rPr>
              <a:t>&gt;&gt;&gt; 'The rare double quote in captivity: ".'</a:t>
            </a:r>
          </a:p>
          <a:p>
            <a:r>
              <a:rPr lang="en-US" sz="2800" dirty="0">
                <a:latin typeface="Courier New" panose="02070309020205020404" pitchFamily="49" charset="0"/>
                <a:cs typeface="Courier New" panose="02070309020205020404" pitchFamily="49" charset="0"/>
              </a:rPr>
              <a:t>'The rare double quote in captivity: ".'</a:t>
            </a:r>
          </a:p>
          <a:p>
            <a:r>
              <a:rPr lang="en-US" sz="2800" dirty="0">
                <a:latin typeface="Courier New" panose="02070309020205020404" pitchFamily="49" charset="0"/>
                <a:cs typeface="Courier New" panose="02070309020205020404" pitchFamily="49" charset="0"/>
              </a:rPr>
              <a:t>&gt;&gt;&gt; 'A "two by four" is actually 1 1⁄2" × 3 1⁄2".'</a:t>
            </a:r>
          </a:p>
          <a:p>
            <a:r>
              <a:rPr lang="en-US" sz="2800" dirty="0">
                <a:latin typeface="Courier New" panose="02070309020205020404" pitchFamily="49" charset="0"/>
                <a:cs typeface="Courier New" panose="02070309020205020404" pitchFamily="49" charset="0"/>
              </a:rPr>
              <a:t>'A "two by four" is actually 1 1⁄2" × 3 1⁄2".'</a:t>
            </a:r>
          </a:p>
          <a:p>
            <a:r>
              <a:rPr lang="en-US" sz="2800" dirty="0">
                <a:latin typeface="Courier New" panose="02070309020205020404" pitchFamily="49" charset="0"/>
                <a:cs typeface="Courier New" panose="02070309020205020404" pitchFamily="49" charset="0"/>
              </a:rPr>
              <a:t>&gt;&gt;&gt; "'There's the man that shot my paw!' cried the limping hound."</a:t>
            </a:r>
          </a:p>
          <a:p>
            <a:r>
              <a:rPr lang="en-US" sz="2800" dirty="0">
                <a:latin typeface="Courier New" panose="02070309020205020404" pitchFamily="49" charset="0"/>
                <a:cs typeface="Courier New" panose="02070309020205020404" pitchFamily="49" charset="0"/>
              </a:rPr>
              <a:t>"'There's the man that shot my paw!' cried the limping hound."</a:t>
            </a:r>
            <a:endParaRPr lang="en-IN"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32577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6D023F-FFBF-4EC3-9EE2-560230138369}"/>
              </a:ext>
            </a:extLst>
          </p:cNvPr>
          <p:cNvSpPr txBox="1"/>
          <p:nvPr/>
        </p:nvSpPr>
        <p:spPr>
          <a:xfrm>
            <a:off x="212035" y="159026"/>
            <a:ext cx="11039061" cy="954107"/>
          </a:xfrm>
          <a:prstGeom prst="rect">
            <a:avLst/>
          </a:prstGeom>
          <a:solidFill>
            <a:schemeClr val="accent6">
              <a:lumMod val="20000"/>
              <a:lumOff val="80000"/>
            </a:schemeClr>
          </a:solidFill>
          <a:ln>
            <a:solidFill>
              <a:schemeClr val="accent6">
                <a:lumMod val="50000"/>
              </a:schemeClr>
            </a:solidFill>
          </a:ln>
        </p:spPr>
        <p:txBody>
          <a:bodyPr wrap="square" rtlCol="0">
            <a:spAutoFit/>
          </a:bodyPr>
          <a:lstStyle/>
          <a:p>
            <a:r>
              <a:rPr lang="en-US" sz="2800" dirty="0"/>
              <a:t>You can also use three single quotes (''')or three double quotes ("""): Their most common use is to create </a:t>
            </a:r>
            <a:r>
              <a:rPr lang="en-US" sz="2800" i="1" dirty="0"/>
              <a:t>multiline strings</a:t>
            </a:r>
            <a:endParaRPr lang="en-IN" dirty="0"/>
          </a:p>
        </p:txBody>
      </p:sp>
      <p:sp>
        <p:nvSpPr>
          <p:cNvPr id="3" name="TextBox 2">
            <a:extLst>
              <a:ext uri="{FF2B5EF4-FFF2-40B4-BE49-F238E27FC236}">
                <a16:creationId xmlns:a16="http://schemas.microsoft.com/office/drawing/2014/main" id="{D50AD201-20A1-4722-82C6-1D5B23C24CDB}"/>
              </a:ext>
            </a:extLst>
          </p:cNvPr>
          <p:cNvSpPr txBox="1"/>
          <p:nvPr/>
        </p:nvSpPr>
        <p:spPr>
          <a:xfrm>
            <a:off x="530086" y="1815547"/>
            <a:ext cx="10402957" cy="2677656"/>
          </a:xfrm>
          <a:prstGeom prst="rect">
            <a:avLst/>
          </a:prstGeom>
          <a:solidFill>
            <a:schemeClr val="bg1">
              <a:lumMod val="95000"/>
            </a:schemeClr>
          </a:solidFill>
          <a:ln>
            <a:solidFill>
              <a:schemeClr val="tx1"/>
            </a:solidFill>
          </a:ln>
        </p:spPr>
        <p:txBody>
          <a:bodyPr wrap="square" rtlCol="0">
            <a:spAutoFit/>
          </a:bodyPr>
          <a:lstStyle/>
          <a:p>
            <a:r>
              <a:rPr lang="en-US" sz="2800" dirty="0">
                <a:latin typeface="Courier New" panose="02070309020205020404" pitchFamily="49" charset="0"/>
                <a:cs typeface="Courier New" panose="02070309020205020404" pitchFamily="49" charset="0"/>
              </a:rPr>
              <a:t>&gt;&gt;&gt; poem =  '''There was a Young Lady of Norway,</a:t>
            </a:r>
          </a:p>
          <a:p>
            <a:r>
              <a:rPr lang="en-US" sz="2800" dirty="0">
                <a:latin typeface="Courier New" panose="02070309020205020404" pitchFamily="49" charset="0"/>
                <a:cs typeface="Courier New" panose="02070309020205020404" pitchFamily="49" charset="0"/>
              </a:rPr>
              <a:t>... Who casually sat in a doorway;</a:t>
            </a:r>
          </a:p>
          <a:p>
            <a:r>
              <a:rPr lang="en-US" sz="2800" dirty="0">
                <a:latin typeface="Courier New" panose="02070309020205020404" pitchFamily="49" charset="0"/>
                <a:cs typeface="Courier New" panose="02070309020205020404" pitchFamily="49" charset="0"/>
              </a:rPr>
              <a:t>... When the door squeezed her flat,</a:t>
            </a:r>
          </a:p>
          <a:p>
            <a:r>
              <a:rPr lang="en-US" sz="2800" dirty="0">
                <a:latin typeface="Courier New" panose="02070309020205020404" pitchFamily="49" charset="0"/>
                <a:cs typeface="Courier New" panose="02070309020205020404" pitchFamily="49" charset="0"/>
              </a:rPr>
              <a:t>... She exclaimed, "What of that?"</a:t>
            </a:r>
          </a:p>
          <a:p>
            <a:r>
              <a:rPr lang="en-US" sz="2800" dirty="0">
                <a:latin typeface="Courier New" panose="02070309020205020404" pitchFamily="49" charset="0"/>
                <a:cs typeface="Courier New" panose="02070309020205020404" pitchFamily="49" charset="0"/>
              </a:rPr>
              <a:t>... This courageous Young Lady of Norway.'''</a:t>
            </a:r>
          </a:p>
          <a:p>
            <a:r>
              <a:rPr lang="en-US" sz="2800" dirty="0">
                <a:latin typeface="Courier New" panose="02070309020205020404" pitchFamily="49" charset="0"/>
                <a:cs typeface="Courier New" panose="02070309020205020404" pitchFamily="49" charset="0"/>
              </a:rPr>
              <a:t>&gt;&gt;&gt;</a:t>
            </a:r>
            <a:endParaRPr lang="en-IN"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98916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1FB1B1-9CEF-4C52-9C86-F035B2D7D139}"/>
              </a:ext>
            </a:extLst>
          </p:cNvPr>
          <p:cNvSpPr txBox="1"/>
          <p:nvPr/>
        </p:nvSpPr>
        <p:spPr>
          <a:xfrm>
            <a:off x="198783" y="715899"/>
            <a:ext cx="11794435" cy="2246769"/>
          </a:xfrm>
          <a:prstGeom prst="rect">
            <a:avLst/>
          </a:prstGeom>
          <a:solidFill>
            <a:schemeClr val="bg2"/>
          </a:solidFill>
          <a:ln>
            <a:solidFill>
              <a:schemeClr val="bg2">
                <a:lumMod val="10000"/>
              </a:schemeClr>
            </a:solidFill>
          </a:ln>
        </p:spPr>
        <p:txBody>
          <a:bodyPr wrap="square" rtlCol="0">
            <a:spAutoFit/>
          </a:bodyPr>
          <a:lstStyle/>
          <a:p>
            <a:r>
              <a:rPr lang="en-US" sz="2800" dirty="0"/>
              <a:t>By the way, there’s a difference between the output of print() and the automatic echoing done by the interactive interpreter:  </a:t>
            </a:r>
          </a:p>
          <a:p>
            <a:r>
              <a:rPr lang="en-US" sz="2800" dirty="0"/>
              <a:t>print() strips quotes from strings and prints their contents. It’s meant for human output. It helpfully adds a space between each of the things it prints, and a newline at the end:</a:t>
            </a:r>
            <a:endParaRPr lang="en-IN" sz="2800" dirty="0"/>
          </a:p>
        </p:txBody>
      </p:sp>
      <p:pic>
        <p:nvPicPr>
          <p:cNvPr id="1026" name="Picture 2" descr="Image result for fact">
            <a:extLst>
              <a:ext uri="{FF2B5EF4-FFF2-40B4-BE49-F238E27FC236}">
                <a16:creationId xmlns:a16="http://schemas.microsoft.com/office/drawing/2014/main" id="{AEBBCC0F-9769-4308-A9CB-A889F62959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82" y="0"/>
            <a:ext cx="1495718" cy="7158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BD0144B-A933-484D-82E6-763887D92815}"/>
              </a:ext>
            </a:extLst>
          </p:cNvPr>
          <p:cNvSpPr txBox="1"/>
          <p:nvPr/>
        </p:nvSpPr>
        <p:spPr>
          <a:xfrm>
            <a:off x="198782" y="3084445"/>
            <a:ext cx="10535480" cy="954107"/>
          </a:xfrm>
          <a:prstGeom prst="rect">
            <a:avLst/>
          </a:prstGeom>
          <a:solidFill>
            <a:schemeClr val="accent4">
              <a:lumMod val="20000"/>
              <a:lumOff val="80000"/>
            </a:schemeClr>
          </a:solidFill>
          <a:ln>
            <a:solidFill>
              <a:schemeClr val="tx2">
                <a:lumMod val="50000"/>
              </a:schemeClr>
            </a:solidFill>
          </a:ln>
        </p:spPr>
        <p:txBody>
          <a:bodyPr wrap="square" rtlCol="0">
            <a:spAutoFit/>
          </a:bodyPr>
          <a:lstStyle/>
          <a:p>
            <a:r>
              <a:rPr lang="en-US" sz="2800" dirty="0">
                <a:latin typeface="Courier New" panose="02070309020205020404" pitchFamily="49" charset="0"/>
                <a:cs typeface="Courier New" panose="02070309020205020404" pitchFamily="49" charset="0"/>
              </a:rPr>
              <a:t>&gt;&gt;&gt; print('Give', "us", '''some''', """space""")</a:t>
            </a:r>
          </a:p>
          <a:p>
            <a:r>
              <a:rPr lang="en-US" sz="2800" dirty="0">
                <a:latin typeface="Courier New" panose="02070309020205020404" pitchFamily="49" charset="0"/>
                <a:cs typeface="Courier New" panose="02070309020205020404" pitchFamily="49" charset="0"/>
              </a:rPr>
              <a:t>Give us some space</a:t>
            </a:r>
            <a:endParaRPr lang="en-IN" sz="2800" dirty="0">
              <a:latin typeface="Courier New" panose="02070309020205020404" pitchFamily="49" charset="0"/>
              <a:cs typeface="Courier New" panose="02070309020205020404" pitchFamily="49" charset="0"/>
            </a:endParaRPr>
          </a:p>
        </p:txBody>
      </p:sp>
      <p:pic>
        <p:nvPicPr>
          <p:cNvPr id="1028" name="Picture 4" descr="Image result for empty">
            <a:extLst>
              <a:ext uri="{FF2B5EF4-FFF2-40B4-BE49-F238E27FC236}">
                <a16:creationId xmlns:a16="http://schemas.microsoft.com/office/drawing/2014/main" id="{AB67A5F9-FB39-4EB8-9D31-23EEAA2F56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82" y="4512900"/>
            <a:ext cx="1495718" cy="9204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BAE08E6-92C2-4F3B-8D51-82942FAC90CF}"/>
              </a:ext>
            </a:extLst>
          </p:cNvPr>
          <p:cNvSpPr txBox="1"/>
          <p:nvPr/>
        </p:nvSpPr>
        <p:spPr>
          <a:xfrm>
            <a:off x="1908313" y="4085469"/>
            <a:ext cx="2133599" cy="2677656"/>
          </a:xfrm>
          <a:prstGeom prst="rect">
            <a:avLst/>
          </a:prstGeom>
          <a:solidFill>
            <a:schemeClr val="accent6">
              <a:lumMod val="20000"/>
              <a:lumOff val="80000"/>
            </a:schemeClr>
          </a:solidFill>
          <a:ln>
            <a:solidFill>
              <a:schemeClr val="accent6">
                <a:lumMod val="50000"/>
              </a:schemeClr>
            </a:solidFill>
          </a:ln>
        </p:spPr>
        <p:txBody>
          <a:bodyPr wrap="square" rtlCol="0">
            <a:spAutoFit/>
          </a:bodyPr>
          <a:lstStyle/>
          <a:p>
            <a:r>
              <a:rPr lang="en-IN" sz="2800" dirty="0">
                <a:latin typeface="Courier New" panose="02070309020205020404" pitchFamily="49" charset="0"/>
                <a:cs typeface="Courier New" panose="02070309020205020404" pitchFamily="49" charset="0"/>
              </a:rPr>
              <a:t>&gt;&gt;&gt; ‘’</a:t>
            </a:r>
          </a:p>
          <a:p>
            <a:r>
              <a:rPr lang="en-IN" sz="2800" dirty="0">
                <a:latin typeface="Courier New" panose="02070309020205020404" pitchFamily="49" charset="0"/>
                <a:cs typeface="Courier New" panose="02070309020205020404" pitchFamily="49" charset="0"/>
              </a:rPr>
              <a:t>‘’</a:t>
            </a:r>
          </a:p>
          <a:p>
            <a:r>
              <a:rPr lang="en-IN" sz="2800" dirty="0">
                <a:latin typeface="Courier New" panose="02070309020205020404" pitchFamily="49" charset="0"/>
                <a:cs typeface="Courier New" panose="02070309020205020404" pitchFamily="49" charset="0"/>
              </a:rPr>
              <a:t>&gt;&gt;&gt; "“</a:t>
            </a:r>
          </a:p>
          <a:p>
            <a:r>
              <a:rPr lang="en-IN" sz="2800" dirty="0">
                <a:latin typeface="Courier New" panose="02070309020205020404" pitchFamily="49" charset="0"/>
                <a:cs typeface="Courier New" panose="02070309020205020404" pitchFamily="49" charset="0"/>
              </a:rPr>
              <a:t>‘’</a:t>
            </a:r>
          </a:p>
          <a:p>
            <a:r>
              <a:rPr lang="en-IN" sz="2800" dirty="0">
                <a:latin typeface="Courier New" panose="02070309020205020404" pitchFamily="49" charset="0"/>
                <a:cs typeface="Courier New" panose="02070309020205020404" pitchFamily="49" charset="0"/>
              </a:rPr>
              <a:t>&gt;&gt;&gt;''‘’’’</a:t>
            </a:r>
          </a:p>
          <a:p>
            <a:r>
              <a:rPr lang="en-IN" sz="2800" dirty="0">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47ACE1AD-7CA8-4041-8C07-4E255201E625}"/>
              </a:ext>
            </a:extLst>
          </p:cNvPr>
          <p:cNvSpPr txBox="1"/>
          <p:nvPr/>
        </p:nvSpPr>
        <p:spPr>
          <a:xfrm>
            <a:off x="4949688" y="4280623"/>
            <a:ext cx="1842052" cy="1384995"/>
          </a:xfrm>
          <a:prstGeom prst="rect">
            <a:avLst/>
          </a:prstGeom>
          <a:solidFill>
            <a:schemeClr val="accent2">
              <a:lumMod val="20000"/>
              <a:lumOff val="80000"/>
            </a:schemeClr>
          </a:solidFill>
          <a:ln>
            <a:solidFill>
              <a:schemeClr val="accent2">
                <a:lumMod val="50000"/>
              </a:schemeClr>
            </a:solidFill>
          </a:ln>
        </p:spPr>
        <p:txBody>
          <a:bodyPr wrap="square" rtlCol="0">
            <a:spAutoFit/>
          </a:bodyPr>
          <a:lstStyle/>
          <a:p>
            <a:r>
              <a:rPr lang="en-IN" sz="2800" dirty="0"/>
              <a:t>&gt;&gt;&gt;"""""“</a:t>
            </a:r>
          </a:p>
          <a:p>
            <a:r>
              <a:rPr lang="en-IN" sz="2800" dirty="0"/>
              <a:t>‘’</a:t>
            </a:r>
          </a:p>
          <a:p>
            <a:r>
              <a:rPr lang="en-IN" sz="2800" dirty="0"/>
              <a:t>&gt;&gt;&gt;</a:t>
            </a:r>
            <a:endParaRPr lang="en-IN" dirty="0"/>
          </a:p>
        </p:txBody>
      </p:sp>
    </p:spTree>
    <p:extLst>
      <p:ext uri="{BB962C8B-B14F-4D97-AF65-F5344CB8AC3E}">
        <p14:creationId xmlns:p14="http://schemas.microsoft.com/office/powerpoint/2010/main" val="1896706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D8BB4E-46B2-4D1D-9D6B-72A96A18E7D1}"/>
              </a:ext>
            </a:extLst>
          </p:cNvPr>
          <p:cNvSpPr txBox="1"/>
          <p:nvPr/>
        </p:nvSpPr>
        <p:spPr>
          <a:xfrm>
            <a:off x="728871" y="132522"/>
            <a:ext cx="3061252" cy="584775"/>
          </a:xfrm>
          <a:prstGeom prst="rect">
            <a:avLst/>
          </a:prstGeom>
          <a:noFill/>
        </p:spPr>
        <p:txBody>
          <a:bodyPr wrap="square" rtlCol="0">
            <a:spAutoFit/>
          </a:bodyPr>
          <a:lstStyle/>
          <a:p>
            <a:r>
              <a:rPr lang="en-IN" sz="3200" i="1" dirty="0"/>
              <a:t>Create with str()</a:t>
            </a:r>
            <a:endParaRPr lang="en-IN" i="1" dirty="0"/>
          </a:p>
        </p:txBody>
      </p:sp>
      <p:sp>
        <p:nvSpPr>
          <p:cNvPr id="5" name="Rectangle 4">
            <a:extLst>
              <a:ext uri="{FF2B5EF4-FFF2-40B4-BE49-F238E27FC236}">
                <a16:creationId xmlns:a16="http://schemas.microsoft.com/office/drawing/2014/main" id="{F67F8EDA-5E7C-46BC-8724-AE2423D0AF8D}"/>
              </a:ext>
            </a:extLst>
          </p:cNvPr>
          <p:cNvSpPr/>
          <p:nvPr/>
        </p:nvSpPr>
        <p:spPr>
          <a:xfrm>
            <a:off x="543340" y="1184270"/>
            <a:ext cx="11105320" cy="523220"/>
          </a:xfrm>
          <a:prstGeom prst="rect">
            <a:avLst/>
          </a:prstGeom>
          <a:solidFill>
            <a:schemeClr val="accent5">
              <a:lumMod val="20000"/>
              <a:lumOff val="80000"/>
            </a:schemeClr>
          </a:solidFill>
          <a:ln>
            <a:solidFill>
              <a:schemeClr val="accent3">
                <a:lumMod val="50000"/>
              </a:schemeClr>
            </a:solidFill>
          </a:ln>
        </p:spPr>
        <p:txBody>
          <a:bodyPr wrap="square">
            <a:spAutoFit/>
          </a:bodyPr>
          <a:lstStyle/>
          <a:p>
            <a:r>
              <a:rPr lang="en-US" sz="2800" dirty="0"/>
              <a:t>You can make a string from another data type by using the str() function:</a:t>
            </a:r>
            <a:endParaRPr lang="en-IN" sz="2800" dirty="0"/>
          </a:p>
        </p:txBody>
      </p:sp>
      <p:sp>
        <p:nvSpPr>
          <p:cNvPr id="6" name="TextBox 5">
            <a:extLst>
              <a:ext uri="{FF2B5EF4-FFF2-40B4-BE49-F238E27FC236}">
                <a16:creationId xmlns:a16="http://schemas.microsoft.com/office/drawing/2014/main" id="{965EAEE4-D514-4F24-BFB5-89571CC163A1}"/>
              </a:ext>
            </a:extLst>
          </p:cNvPr>
          <p:cNvSpPr txBox="1"/>
          <p:nvPr/>
        </p:nvSpPr>
        <p:spPr>
          <a:xfrm>
            <a:off x="728871" y="2186612"/>
            <a:ext cx="3313042" cy="2677656"/>
          </a:xfrm>
          <a:prstGeom prst="rect">
            <a:avLst/>
          </a:prstGeom>
          <a:solidFill>
            <a:schemeClr val="bg1">
              <a:lumMod val="95000"/>
            </a:schemeClr>
          </a:solidFill>
          <a:ln>
            <a:solidFill>
              <a:schemeClr val="tx1"/>
            </a:solidFill>
          </a:ln>
        </p:spPr>
        <p:txBody>
          <a:bodyPr wrap="square" rtlCol="0">
            <a:spAutoFit/>
          </a:bodyPr>
          <a:lstStyle/>
          <a:p>
            <a:r>
              <a:rPr lang="en-US" sz="2800" dirty="0">
                <a:latin typeface="Courier New" panose="02070309020205020404" pitchFamily="49" charset="0"/>
                <a:cs typeface="Courier New" panose="02070309020205020404" pitchFamily="49" charset="0"/>
              </a:rPr>
              <a:t>&gt;&gt;&gt; str(98.6)</a:t>
            </a:r>
          </a:p>
          <a:p>
            <a:r>
              <a:rPr lang="en-US" sz="2800" dirty="0">
                <a:latin typeface="Courier New" panose="02070309020205020404" pitchFamily="49" charset="0"/>
                <a:cs typeface="Courier New" panose="02070309020205020404" pitchFamily="49" charset="0"/>
              </a:rPr>
              <a:t>'98.6'</a:t>
            </a:r>
          </a:p>
          <a:p>
            <a:r>
              <a:rPr lang="en-US" sz="2800" dirty="0">
                <a:latin typeface="Courier New" panose="02070309020205020404" pitchFamily="49" charset="0"/>
                <a:cs typeface="Courier New" panose="02070309020205020404" pitchFamily="49" charset="0"/>
              </a:rPr>
              <a:t>&gt;&gt;&gt; str(1.0e4)</a:t>
            </a:r>
          </a:p>
          <a:p>
            <a:r>
              <a:rPr lang="en-US" sz="2800" dirty="0">
                <a:latin typeface="Courier New" panose="02070309020205020404" pitchFamily="49" charset="0"/>
                <a:cs typeface="Courier New" panose="02070309020205020404" pitchFamily="49" charset="0"/>
              </a:rPr>
              <a:t>'10000.0'</a:t>
            </a:r>
          </a:p>
          <a:p>
            <a:r>
              <a:rPr lang="en-US" sz="2800" dirty="0">
                <a:latin typeface="Courier New" panose="02070309020205020404" pitchFamily="49" charset="0"/>
                <a:cs typeface="Courier New" panose="02070309020205020404" pitchFamily="49" charset="0"/>
              </a:rPr>
              <a:t>&gt;&gt;&gt; str(True)</a:t>
            </a:r>
          </a:p>
          <a:p>
            <a:r>
              <a:rPr lang="en-US" sz="2800" dirty="0">
                <a:latin typeface="Courier New" panose="02070309020205020404" pitchFamily="49" charset="0"/>
                <a:cs typeface="Courier New" panose="02070309020205020404" pitchFamily="49" charset="0"/>
              </a:rPr>
              <a:t>'True'</a:t>
            </a:r>
            <a:endParaRPr lang="en-IN" sz="2800"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807E855D-218F-4006-AF76-361EFA0B5984}"/>
              </a:ext>
            </a:extLst>
          </p:cNvPr>
          <p:cNvSpPr txBox="1"/>
          <p:nvPr/>
        </p:nvSpPr>
        <p:spPr>
          <a:xfrm>
            <a:off x="728871" y="5367130"/>
            <a:ext cx="11105320" cy="1384995"/>
          </a:xfrm>
          <a:prstGeom prst="rect">
            <a:avLst/>
          </a:prstGeom>
          <a:solidFill>
            <a:schemeClr val="accent6">
              <a:lumMod val="20000"/>
              <a:lumOff val="80000"/>
            </a:schemeClr>
          </a:solidFill>
          <a:ln>
            <a:solidFill>
              <a:schemeClr val="accent3">
                <a:lumMod val="50000"/>
              </a:schemeClr>
            </a:solidFill>
          </a:ln>
        </p:spPr>
        <p:txBody>
          <a:bodyPr wrap="square" rtlCol="0">
            <a:spAutoFit/>
          </a:bodyPr>
          <a:lstStyle/>
          <a:p>
            <a:r>
              <a:rPr lang="en-US" sz="2800" dirty="0"/>
              <a:t>Python uses the str() function internally when you call print() with objects that are not strings and when doing string formatting, which you’ll see later in this chapter.</a:t>
            </a:r>
            <a:endParaRPr lang="en-IN" sz="2800" dirty="0"/>
          </a:p>
        </p:txBody>
      </p:sp>
    </p:spTree>
    <p:extLst>
      <p:ext uri="{BB962C8B-B14F-4D97-AF65-F5344CB8AC3E}">
        <p14:creationId xmlns:p14="http://schemas.microsoft.com/office/powerpoint/2010/main" val="1958479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7D7F2-98CE-4090-AB6C-29F96573A6FA}"/>
              </a:ext>
            </a:extLst>
          </p:cNvPr>
          <p:cNvSpPr>
            <a:spLocks noGrp="1"/>
          </p:cNvSpPr>
          <p:nvPr>
            <p:ph type="title"/>
          </p:nvPr>
        </p:nvSpPr>
        <p:spPr/>
        <p:txBody>
          <a:bodyPr/>
          <a:lstStyle/>
          <a:p>
            <a:r>
              <a:rPr lang="en-IN" dirty="0"/>
              <a:t>Python Data are Objects</a:t>
            </a:r>
          </a:p>
        </p:txBody>
      </p:sp>
      <p:sp>
        <p:nvSpPr>
          <p:cNvPr id="3" name="Content Placeholder 2">
            <a:extLst>
              <a:ext uri="{FF2B5EF4-FFF2-40B4-BE49-F238E27FC236}">
                <a16:creationId xmlns:a16="http://schemas.microsoft.com/office/drawing/2014/main" id="{1587816B-4E00-4782-9345-3DA5A99D29EE}"/>
              </a:ext>
            </a:extLst>
          </p:cNvPr>
          <p:cNvSpPr>
            <a:spLocks noGrp="1"/>
          </p:cNvSpPr>
          <p:nvPr>
            <p:ph idx="1"/>
          </p:nvPr>
        </p:nvSpPr>
        <p:spPr>
          <a:xfrm>
            <a:off x="652670" y="1727150"/>
            <a:ext cx="10515600" cy="4351338"/>
          </a:xfrm>
        </p:spPr>
        <p:txBody>
          <a:bodyPr/>
          <a:lstStyle/>
          <a:p>
            <a:pPr>
              <a:buFont typeface="Wingdings" panose="05000000000000000000" pitchFamily="2" charset="2"/>
              <a:buChar char="§"/>
            </a:pPr>
            <a:r>
              <a:rPr lang="en-IN" dirty="0"/>
              <a:t>In Python , an object is a chunk of data that contains at least the following:</a:t>
            </a:r>
          </a:p>
          <a:p>
            <a:pPr lvl="1">
              <a:buFont typeface="Wingdings" panose="05000000000000000000" pitchFamily="2" charset="2"/>
              <a:buChar char="§"/>
            </a:pPr>
            <a:r>
              <a:rPr lang="en-IN" dirty="0"/>
              <a:t>A </a:t>
            </a:r>
            <a:r>
              <a:rPr lang="en-IN" i="1" dirty="0"/>
              <a:t>type </a:t>
            </a:r>
            <a:r>
              <a:rPr lang="en-IN" dirty="0"/>
              <a:t>that defines what it can do</a:t>
            </a:r>
          </a:p>
          <a:p>
            <a:pPr lvl="1">
              <a:buFont typeface="Wingdings" panose="05000000000000000000" pitchFamily="2" charset="2"/>
              <a:buChar char="§"/>
            </a:pPr>
            <a:r>
              <a:rPr lang="en-US" dirty="0"/>
              <a:t>A unique </a:t>
            </a:r>
            <a:r>
              <a:rPr lang="en-US" i="1" dirty="0"/>
              <a:t>id</a:t>
            </a:r>
            <a:r>
              <a:rPr lang="en-US" dirty="0"/>
              <a:t> to distinguish it from other objects</a:t>
            </a:r>
          </a:p>
          <a:p>
            <a:pPr lvl="1">
              <a:buFont typeface="Wingdings" panose="05000000000000000000" pitchFamily="2" charset="2"/>
              <a:buChar char="§"/>
            </a:pPr>
            <a:r>
              <a:rPr lang="en-US" dirty="0"/>
              <a:t>A </a:t>
            </a:r>
            <a:r>
              <a:rPr lang="en-US" i="1" dirty="0"/>
              <a:t>value</a:t>
            </a:r>
            <a:r>
              <a:rPr lang="en-US" dirty="0"/>
              <a:t> consistent with its type</a:t>
            </a:r>
          </a:p>
          <a:p>
            <a:pPr lvl="1">
              <a:buFont typeface="Wingdings" panose="05000000000000000000" pitchFamily="2" charset="2"/>
              <a:buChar char="§"/>
            </a:pPr>
            <a:r>
              <a:rPr lang="en-US" dirty="0"/>
              <a:t>A </a:t>
            </a:r>
            <a:r>
              <a:rPr lang="en-US" i="1" dirty="0"/>
              <a:t>reference count</a:t>
            </a:r>
            <a:r>
              <a:rPr lang="en-US" dirty="0"/>
              <a:t> that tracks how often this object is used</a:t>
            </a:r>
            <a:endParaRPr lang="en-IN" dirty="0"/>
          </a:p>
        </p:txBody>
      </p:sp>
      <p:pic>
        <p:nvPicPr>
          <p:cNvPr id="1026" name="Picture 2" descr="inp2 0201">
            <a:extLst>
              <a:ext uri="{FF2B5EF4-FFF2-40B4-BE49-F238E27FC236}">
                <a16:creationId xmlns:a16="http://schemas.microsoft.com/office/drawing/2014/main" id="{AB33B929-F72D-4950-8C80-3A7B4A9A8D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1332" y="2704133"/>
            <a:ext cx="2872992" cy="254485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E20EB67-9663-4778-B65B-8CCEE11491F9}"/>
              </a:ext>
            </a:extLst>
          </p:cNvPr>
          <p:cNvSpPr txBox="1"/>
          <p:nvPr/>
        </p:nvSpPr>
        <p:spPr>
          <a:xfrm>
            <a:off x="838200" y="6513339"/>
            <a:ext cx="8052582" cy="369332"/>
          </a:xfrm>
          <a:prstGeom prst="rect">
            <a:avLst/>
          </a:prstGeom>
          <a:noFill/>
        </p:spPr>
        <p:txBody>
          <a:bodyPr wrap="square" rtlCol="0">
            <a:spAutoFit/>
          </a:bodyPr>
          <a:lstStyle/>
          <a:p>
            <a:r>
              <a:rPr lang="en-IN" dirty="0"/>
              <a:t>Reference: Introducing python 2</a:t>
            </a:r>
            <a:r>
              <a:rPr lang="en-IN" baseline="30000" dirty="0"/>
              <a:t>nd</a:t>
            </a:r>
            <a:r>
              <a:rPr lang="en-IN" dirty="0"/>
              <a:t> Edition by Bill </a:t>
            </a:r>
            <a:r>
              <a:rPr lang="en-IN" dirty="0" err="1"/>
              <a:t>Lubanovic</a:t>
            </a:r>
            <a:r>
              <a:rPr lang="en-IN" dirty="0"/>
              <a:t>, </a:t>
            </a:r>
            <a:r>
              <a:rPr lang="en-IN" dirty="0" err="1"/>
              <a:t>O’reilly</a:t>
            </a:r>
            <a:endParaRPr lang="en-IN" dirty="0"/>
          </a:p>
        </p:txBody>
      </p:sp>
      <p:sp>
        <p:nvSpPr>
          <p:cNvPr id="6" name="TextBox 5">
            <a:extLst>
              <a:ext uri="{FF2B5EF4-FFF2-40B4-BE49-F238E27FC236}">
                <a16:creationId xmlns:a16="http://schemas.microsoft.com/office/drawing/2014/main" id="{AC27BE3E-CD5F-4816-901D-241D795ED5E3}"/>
              </a:ext>
            </a:extLst>
          </p:cNvPr>
          <p:cNvSpPr txBox="1"/>
          <p:nvPr/>
        </p:nvSpPr>
        <p:spPr>
          <a:xfrm>
            <a:off x="954155" y="5394790"/>
            <a:ext cx="10588487" cy="954107"/>
          </a:xfrm>
          <a:prstGeom prst="rect">
            <a:avLst/>
          </a:prstGeom>
          <a:noFill/>
          <a:ln>
            <a:solidFill>
              <a:schemeClr val="tx1">
                <a:lumMod val="85000"/>
                <a:lumOff val="15000"/>
              </a:schemeClr>
            </a:solidFill>
          </a:ln>
        </p:spPr>
        <p:txBody>
          <a:bodyPr wrap="square" rtlCol="0">
            <a:spAutoFit/>
          </a:bodyPr>
          <a:lstStyle/>
          <a:p>
            <a:r>
              <a:rPr lang="en-IN" sz="2800" dirty="0"/>
              <a:t>Python is </a:t>
            </a:r>
            <a:r>
              <a:rPr lang="en-IN" sz="2800" i="1" dirty="0"/>
              <a:t>Strongly typed </a:t>
            </a:r>
            <a:r>
              <a:rPr lang="en-IN" sz="2800" dirty="0"/>
              <a:t>language, means type of the object does not change.</a:t>
            </a:r>
          </a:p>
        </p:txBody>
      </p:sp>
    </p:spTree>
    <p:extLst>
      <p:ext uri="{BB962C8B-B14F-4D97-AF65-F5344CB8AC3E}">
        <p14:creationId xmlns:p14="http://schemas.microsoft.com/office/powerpoint/2010/main" val="3127014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4C0030-A147-4DE8-ADA5-97D305148AFE}"/>
              </a:ext>
            </a:extLst>
          </p:cNvPr>
          <p:cNvSpPr txBox="1"/>
          <p:nvPr/>
        </p:nvSpPr>
        <p:spPr>
          <a:xfrm>
            <a:off x="198783" y="106017"/>
            <a:ext cx="2756452" cy="584775"/>
          </a:xfrm>
          <a:prstGeom prst="rect">
            <a:avLst/>
          </a:prstGeom>
          <a:noFill/>
        </p:spPr>
        <p:txBody>
          <a:bodyPr wrap="square" rtlCol="0">
            <a:spAutoFit/>
          </a:bodyPr>
          <a:lstStyle/>
          <a:p>
            <a:r>
              <a:rPr lang="en-IN" sz="3200" b="1" i="1" dirty="0"/>
              <a:t>Escape with \ :</a:t>
            </a:r>
            <a:endParaRPr lang="en-IN" b="1" i="1" dirty="0"/>
          </a:p>
        </p:txBody>
      </p:sp>
      <p:sp>
        <p:nvSpPr>
          <p:cNvPr id="3" name="TextBox 2">
            <a:extLst>
              <a:ext uri="{FF2B5EF4-FFF2-40B4-BE49-F238E27FC236}">
                <a16:creationId xmlns:a16="http://schemas.microsoft.com/office/drawing/2014/main" id="{29377B45-C51E-4B60-ACD5-B992D0D84FE1}"/>
              </a:ext>
            </a:extLst>
          </p:cNvPr>
          <p:cNvSpPr txBox="1"/>
          <p:nvPr/>
        </p:nvSpPr>
        <p:spPr>
          <a:xfrm>
            <a:off x="291548" y="808383"/>
            <a:ext cx="10866782" cy="1384995"/>
          </a:xfrm>
          <a:prstGeom prst="rect">
            <a:avLst/>
          </a:prstGeom>
          <a:solidFill>
            <a:schemeClr val="accent2">
              <a:lumMod val="20000"/>
              <a:lumOff val="80000"/>
            </a:schemeClr>
          </a:solidFill>
          <a:ln>
            <a:solidFill>
              <a:schemeClr val="accent2">
                <a:lumMod val="50000"/>
              </a:schemeClr>
            </a:solidFill>
          </a:ln>
        </p:spPr>
        <p:txBody>
          <a:bodyPr wrap="square" rtlCol="0">
            <a:spAutoFit/>
          </a:bodyPr>
          <a:lstStyle/>
          <a:p>
            <a:r>
              <a:rPr lang="en-US" sz="2800" dirty="0"/>
              <a:t>Python lets you escape the meaning of some characters within strings to achieve effects that would otherwise be difficult to express. By preceding a character with a backslash (\),you give it a special meaning.</a:t>
            </a:r>
            <a:endParaRPr lang="en-IN" sz="2800" dirty="0"/>
          </a:p>
        </p:txBody>
      </p:sp>
      <p:sp>
        <p:nvSpPr>
          <p:cNvPr id="4" name="TextBox 3">
            <a:extLst>
              <a:ext uri="{FF2B5EF4-FFF2-40B4-BE49-F238E27FC236}">
                <a16:creationId xmlns:a16="http://schemas.microsoft.com/office/drawing/2014/main" id="{6D70F6FF-BBF5-43BB-92E3-551219FC9780}"/>
              </a:ext>
            </a:extLst>
          </p:cNvPr>
          <p:cNvSpPr txBox="1"/>
          <p:nvPr/>
        </p:nvSpPr>
        <p:spPr>
          <a:xfrm>
            <a:off x="291547" y="2504661"/>
            <a:ext cx="11516140" cy="2677656"/>
          </a:xfrm>
          <a:prstGeom prst="rect">
            <a:avLst/>
          </a:prstGeom>
          <a:solidFill>
            <a:schemeClr val="bg1">
              <a:lumMod val="95000"/>
            </a:schemeClr>
          </a:solidFill>
          <a:ln>
            <a:solidFill>
              <a:schemeClr val="tx1"/>
            </a:solidFill>
          </a:ln>
        </p:spPr>
        <p:txBody>
          <a:bodyPr wrap="square" rtlCol="0">
            <a:spAutoFit/>
          </a:bodyPr>
          <a:lstStyle/>
          <a:p>
            <a:r>
              <a:rPr lang="pt-BR" sz="2800" dirty="0">
                <a:latin typeface="Courier New" panose="02070309020205020404" pitchFamily="49" charset="0"/>
                <a:cs typeface="Courier New" panose="02070309020205020404" pitchFamily="49" charset="0"/>
              </a:rPr>
              <a:t>&gt;&gt;&gt; palindrome = 'A man,\nA plan,\nA canal:\nPanama.’</a:t>
            </a:r>
          </a:p>
          <a:p>
            <a:r>
              <a:rPr lang="pt-BR" sz="2800" dirty="0">
                <a:latin typeface="Courier New" panose="02070309020205020404" pitchFamily="49" charset="0"/>
                <a:cs typeface="Courier New" panose="02070309020205020404" pitchFamily="49" charset="0"/>
              </a:rPr>
              <a:t>&gt;&gt;&gt; print(palindrome)</a:t>
            </a:r>
          </a:p>
          <a:p>
            <a:r>
              <a:rPr lang="pt-BR" sz="2800" dirty="0">
                <a:latin typeface="Courier New" panose="02070309020205020404" pitchFamily="49" charset="0"/>
                <a:cs typeface="Courier New" panose="02070309020205020404" pitchFamily="49" charset="0"/>
              </a:rPr>
              <a:t>A man,</a:t>
            </a:r>
          </a:p>
          <a:p>
            <a:r>
              <a:rPr lang="pt-BR" sz="2800" dirty="0">
                <a:latin typeface="Courier New" panose="02070309020205020404" pitchFamily="49" charset="0"/>
                <a:cs typeface="Courier New" panose="02070309020205020404" pitchFamily="49" charset="0"/>
              </a:rPr>
              <a:t>A plan,</a:t>
            </a:r>
          </a:p>
          <a:p>
            <a:r>
              <a:rPr lang="pt-BR" sz="2800" dirty="0">
                <a:latin typeface="Courier New" panose="02070309020205020404" pitchFamily="49" charset="0"/>
                <a:cs typeface="Courier New" panose="02070309020205020404" pitchFamily="49" charset="0"/>
              </a:rPr>
              <a:t>A canal:</a:t>
            </a:r>
          </a:p>
          <a:p>
            <a:r>
              <a:rPr lang="pt-BR" sz="2800" dirty="0">
                <a:latin typeface="Courier New" panose="02070309020205020404" pitchFamily="49" charset="0"/>
                <a:cs typeface="Courier New" panose="02070309020205020404" pitchFamily="49" charset="0"/>
              </a:rPr>
              <a:t>Panama.</a:t>
            </a:r>
            <a:endParaRPr lang="en-IN"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58558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F904A-5812-4CAE-8845-9EC7726D2A96}"/>
              </a:ext>
            </a:extLst>
          </p:cNvPr>
          <p:cNvSpPr>
            <a:spLocks noGrp="1"/>
          </p:cNvSpPr>
          <p:nvPr>
            <p:ph type="title"/>
          </p:nvPr>
        </p:nvSpPr>
        <p:spPr>
          <a:xfrm>
            <a:off x="838200" y="365125"/>
            <a:ext cx="10515600" cy="1325563"/>
          </a:xfrm>
        </p:spPr>
        <p:txBody>
          <a:bodyPr/>
          <a:lstStyle/>
          <a:p>
            <a:r>
              <a:rPr lang="en-IN" dirty="0"/>
              <a:t>Variables in Python</a:t>
            </a:r>
          </a:p>
        </p:txBody>
      </p:sp>
      <p:sp>
        <p:nvSpPr>
          <p:cNvPr id="3" name="Content Placeholder 2">
            <a:extLst>
              <a:ext uri="{FF2B5EF4-FFF2-40B4-BE49-F238E27FC236}">
                <a16:creationId xmlns:a16="http://schemas.microsoft.com/office/drawing/2014/main" id="{E06B2FF8-B316-4464-BF6B-6D18ED5FAA84}"/>
              </a:ext>
            </a:extLst>
          </p:cNvPr>
          <p:cNvSpPr>
            <a:spLocks noGrp="1"/>
          </p:cNvSpPr>
          <p:nvPr>
            <p:ph idx="1"/>
          </p:nvPr>
        </p:nvSpPr>
        <p:spPr>
          <a:xfrm>
            <a:off x="838200" y="1825625"/>
            <a:ext cx="10515600" cy="4351338"/>
          </a:xfrm>
        </p:spPr>
        <p:txBody>
          <a:bodyPr>
            <a:normAutofit lnSpcReduction="10000"/>
          </a:bodyPr>
          <a:lstStyle/>
          <a:p>
            <a:r>
              <a:rPr lang="en-IN" i="1" dirty="0"/>
              <a:t>Variable</a:t>
            </a:r>
            <a:r>
              <a:rPr lang="en-IN" dirty="0"/>
              <a:t>—name for values in your computers memory that you want to use in a program.</a:t>
            </a:r>
          </a:p>
          <a:p>
            <a:pPr marL="0" indent="0">
              <a:buNone/>
            </a:pPr>
            <a:r>
              <a:rPr lang="en-IN" dirty="0"/>
              <a:t>Python variable names have some rules:</a:t>
            </a:r>
          </a:p>
          <a:p>
            <a:r>
              <a:rPr lang="en-US" dirty="0"/>
              <a:t>They can contain only these characters:</a:t>
            </a:r>
          </a:p>
          <a:p>
            <a:pPr lvl="1"/>
            <a:r>
              <a:rPr lang="en-IN" dirty="0"/>
              <a:t> </a:t>
            </a:r>
            <a:r>
              <a:rPr lang="en-US" dirty="0"/>
              <a:t>Lowercase letters (a through z)</a:t>
            </a:r>
          </a:p>
          <a:p>
            <a:pPr lvl="1"/>
            <a:r>
              <a:rPr lang="en-US" i="1" dirty="0"/>
              <a:t> Uppercase letters (A through Z)</a:t>
            </a:r>
          </a:p>
          <a:p>
            <a:pPr lvl="1"/>
            <a:r>
              <a:rPr lang="en-IN" i="1" dirty="0"/>
              <a:t> Digits (0 through 9)</a:t>
            </a:r>
          </a:p>
          <a:p>
            <a:pPr lvl="1"/>
            <a:r>
              <a:rPr lang="en-IN" i="1" dirty="0"/>
              <a:t>Underscore (_)</a:t>
            </a:r>
          </a:p>
          <a:p>
            <a:pPr marL="457200" lvl="1" indent="0">
              <a:buNone/>
            </a:pPr>
            <a:endParaRPr lang="en-IN" i="1" dirty="0"/>
          </a:p>
          <a:p>
            <a:r>
              <a:rPr lang="en-IN" dirty="0"/>
              <a:t> </a:t>
            </a:r>
            <a:r>
              <a:rPr lang="en-US" dirty="0"/>
              <a:t>They are case-sensitive: thing, Thing, and THING are different names.</a:t>
            </a:r>
            <a:endParaRPr lang="en-IN" dirty="0"/>
          </a:p>
        </p:txBody>
      </p:sp>
      <p:pic>
        <p:nvPicPr>
          <p:cNvPr id="2050" name="Picture 2" descr="Image result for variables">
            <a:extLst>
              <a:ext uri="{FF2B5EF4-FFF2-40B4-BE49-F238E27FC236}">
                <a16:creationId xmlns:a16="http://schemas.microsoft.com/office/drawing/2014/main" id="{A66E37E5-56DA-4EA5-BEDA-43A45D53D1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6149" y="51313"/>
            <a:ext cx="1076670" cy="16393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1EFB770-CD1B-4EE2-9DA6-5EF7A839F980}"/>
              </a:ext>
            </a:extLst>
          </p:cNvPr>
          <p:cNvSpPr txBox="1"/>
          <p:nvPr/>
        </p:nvSpPr>
        <p:spPr>
          <a:xfrm>
            <a:off x="9024730" y="5989983"/>
            <a:ext cx="2955235"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1315537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F904A-5812-4CAE-8845-9EC7726D2A96}"/>
              </a:ext>
            </a:extLst>
          </p:cNvPr>
          <p:cNvSpPr>
            <a:spLocks noGrp="1"/>
          </p:cNvSpPr>
          <p:nvPr>
            <p:ph type="title"/>
          </p:nvPr>
        </p:nvSpPr>
        <p:spPr>
          <a:xfrm>
            <a:off x="838200" y="365125"/>
            <a:ext cx="10515600" cy="1325563"/>
          </a:xfrm>
        </p:spPr>
        <p:txBody>
          <a:bodyPr/>
          <a:lstStyle/>
          <a:p>
            <a:r>
              <a:rPr lang="en-IN" dirty="0"/>
              <a:t>Variables in Python</a:t>
            </a:r>
          </a:p>
        </p:txBody>
      </p:sp>
      <p:sp>
        <p:nvSpPr>
          <p:cNvPr id="3" name="Content Placeholder 2">
            <a:extLst>
              <a:ext uri="{FF2B5EF4-FFF2-40B4-BE49-F238E27FC236}">
                <a16:creationId xmlns:a16="http://schemas.microsoft.com/office/drawing/2014/main" id="{E06B2FF8-B316-4464-BF6B-6D18ED5FAA84}"/>
              </a:ext>
            </a:extLst>
          </p:cNvPr>
          <p:cNvSpPr>
            <a:spLocks noGrp="1"/>
          </p:cNvSpPr>
          <p:nvPr>
            <p:ph idx="1"/>
          </p:nvPr>
        </p:nvSpPr>
        <p:spPr>
          <a:xfrm>
            <a:off x="838200" y="1734310"/>
            <a:ext cx="10515600" cy="4351338"/>
          </a:xfrm>
        </p:spPr>
        <p:txBody>
          <a:bodyPr>
            <a:normAutofit/>
          </a:bodyPr>
          <a:lstStyle/>
          <a:p>
            <a:r>
              <a:rPr lang="en-US" dirty="0"/>
              <a:t>They must begin with a letter or an underscore, not a digit.</a:t>
            </a:r>
          </a:p>
          <a:p>
            <a:r>
              <a:rPr lang="en-US" dirty="0"/>
              <a:t>Names that begin with an underscore are treated specially</a:t>
            </a:r>
            <a:endParaRPr lang="en-IN" dirty="0"/>
          </a:p>
          <a:p>
            <a:r>
              <a:rPr lang="en-US" dirty="0"/>
              <a:t>They cannot be one of Python’s reserved words (also known as keywords).</a:t>
            </a:r>
            <a:endParaRPr lang="en-IN" dirty="0"/>
          </a:p>
          <a:p>
            <a:pPr marL="0" indent="0">
              <a:buNone/>
            </a:pPr>
            <a:endParaRPr lang="en-IN" dirty="0"/>
          </a:p>
        </p:txBody>
      </p:sp>
      <p:pic>
        <p:nvPicPr>
          <p:cNvPr id="2050" name="Picture 2" descr="Image result for variables">
            <a:extLst>
              <a:ext uri="{FF2B5EF4-FFF2-40B4-BE49-F238E27FC236}">
                <a16:creationId xmlns:a16="http://schemas.microsoft.com/office/drawing/2014/main" id="{A66E37E5-56DA-4EA5-BEDA-43A45D53D1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6149" y="51313"/>
            <a:ext cx="1076670" cy="16393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1EFB770-CD1B-4EE2-9DA6-5EF7A839F980}"/>
              </a:ext>
            </a:extLst>
          </p:cNvPr>
          <p:cNvSpPr txBox="1"/>
          <p:nvPr/>
        </p:nvSpPr>
        <p:spPr>
          <a:xfrm>
            <a:off x="9024730" y="5989983"/>
            <a:ext cx="2955235" cy="369332"/>
          </a:xfrm>
          <a:prstGeom prst="rect">
            <a:avLst/>
          </a:prstGeom>
          <a:noFill/>
        </p:spPr>
        <p:txBody>
          <a:bodyPr wrap="square" rtlCol="0">
            <a:spAutoFit/>
          </a:bodyPr>
          <a:lstStyle/>
          <a:p>
            <a:r>
              <a:rPr lang="en-IN" dirty="0"/>
              <a:t>Cont..</a:t>
            </a:r>
          </a:p>
        </p:txBody>
      </p:sp>
      <p:sp>
        <p:nvSpPr>
          <p:cNvPr id="5" name="TextBox 4">
            <a:extLst>
              <a:ext uri="{FF2B5EF4-FFF2-40B4-BE49-F238E27FC236}">
                <a16:creationId xmlns:a16="http://schemas.microsoft.com/office/drawing/2014/main" id="{02BE3291-58ED-4938-A323-01455A84899D}"/>
              </a:ext>
            </a:extLst>
          </p:cNvPr>
          <p:cNvSpPr txBox="1"/>
          <p:nvPr/>
        </p:nvSpPr>
        <p:spPr>
          <a:xfrm>
            <a:off x="2252869" y="3811658"/>
            <a:ext cx="8743280" cy="2677656"/>
          </a:xfrm>
          <a:prstGeom prst="rect">
            <a:avLst/>
          </a:prstGeom>
          <a:solidFill>
            <a:schemeClr val="accent4">
              <a:lumMod val="60000"/>
              <a:lumOff val="40000"/>
            </a:schemeClr>
          </a:solidFill>
          <a:ln>
            <a:solidFill>
              <a:schemeClr val="tx1"/>
            </a:solidFill>
          </a:ln>
        </p:spPr>
        <p:txBody>
          <a:bodyPr wrap="square" rtlCol="0">
            <a:spAutoFit/>
          </a:bodyPr>
          <a:lstStyle/>
          <a:p>
            <a:r>
              <a:rPr lang="en-US" sz="2400" dirty="0"/>
              <a:t>False		await		else		import		pass                                                                                            None		break		except		in		raise                                                                                              True		class		finally		is		return                                                                                                  and		continue	for		lambda	try                                                                                                  as		def		from		nonlocal	while                                                                                           assert		del        	global     	not        	with                                                                                                               async      	</a:t>
            </a:r>
            <a:r>
              <a:rPr lang="en-US" sz="2400" dirty="0" err="1"/>
              <a:t>elif</a:t>
            </a:r>
            <a:r>
              <a:rPr lang="en-US" sz="2400" dirty="0"/>
              <a:t>       		if         		or         		yield</a:t>
            </a:r>
            <a:endParaRPr lang="en-IN" sz="2400" dirty="0"/>
          </a:p>
        </p:txBody>
      </p:sp>
    </p:spTree>
    <p:extLst>
      <p:ext uri="{BB962C8B-B14F-4D97-AF65-F5344CB8AC3E}">
        <p14:creationId xmlns:p14="http://schemas.microsoft.com/office/powerpoint/2010/main" val="1037959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1812A-BE3B-4ED9-AECD-4CF96ADF5484}"/>
              </a:ext>
            </a:extLst>
          </p:cNvPr>
          <p:cNvSpPr>
            <a:spLocks noGrp="1"/>
          </p:cNvSpPr>
          <p:nvPr>
            <p:ph type="title"/>
          </p:nvPr>
        </p:nvSpPr>
        <p:spPr/>
        <p:txBody>
          <a:bodyPr/>
          <a:lstStyle/>
          <a:p>
            <a:r>
              <a:rPr lang="en-IN" dirty="0"/>
              <a:t>Python Built-in Data types:</a:t>
            </a:r>
          </a:p>
        </p:txBody>
      </p:sp>
      <p:sp>
        <p:nvSpPr>
          <p:cNvPr id="3" name="Content Placeholder 2">
            <a:extLst>
              <a:ext uri="{FF2B5EF4-FFF2-40B4-BE49-F238E27FC236}">
                <a16:creationId xmlns:a16="http://schemas.microsoft.com/office/drawing/2014/main" id="{12550652-CA57-4FC8-BFB6-C0951A6F4AFD}"/>
              </a:ext>
            </a:extLst>
          </p:cNvPr>
          <p:cNvSpPr>
            <a:spLocks noGrp="1"/>
          </p:cNvSpPr>
          <p:nvPr>
            <p:ph idx="1"/>
          </p:nvPr>
        </p:nvSpPr>
        <p:spPr/>
        <p:txBody>
          <a:bodyPr/>
          <a:lstStyle/>
          <a:p>
            <a:pPr marL="0" indent="0">
              <a:buNone/>
            </a:pPr>
            <a:r>
              <a:rPr lang="en-IN" dirty="0"/>
              <a:t>Text type:	str</a:t>
            </a:r>
          </a:p>
          <a:p>
            <a:pPr marL="0" indent="0">
              <a:buNone/>
            </a:pPr>
            <a:r>
              <a:rPr lang="en-IN" dirty="0"/>
              <a:t>Numeric Types:	</a:t>
            </a:r>
            <a:r>
              <a:rPr lang="en-IN" dirty="0" err="1"/>
              <a:t>int,float,complex</a:t>
            </a:r>
            <a:endParaRPr lang="en-IN" dirty="0"/>
          </a:p>
          <a:p>
            <a:pPr marL="0" indent="0">
              <a:buNone/>
            </a:pPr>
            <a:r>
              <a:rPr lang="en-IN" dirty="0"/>
              <a:t>Sequence Types:	list, tuple, range</a:t>
            </a:r>
          </a:p>
          <a:p>
            <a:pPr marL="0" indent="0">
              <a:buNone/>
            </a:pPr>
            <a:r>
              <a:rPr lang="en-IN" dirty="0"/>
              <a:t>Mapping Types: 	</a:t>
            </a:r>
            <a:r>
              <a:rPr lang="en-IN" dirty="0" err="1"/>
              <a:t>dict</a:t>
            </a:r>
            <a:endParaRPr lang="en-IN" dirty="0"/>
          </a:p>
          <a:p>
            <a:pPr marL="0" indent="0">
              <a:buNone/>
            </a:pPr>
            <a:r>
              <a:rPr lang="en-IN" dirty="0"/>
              <a:t>Set Types:		set</a:t>
            </a:r>
          </a:p>
          <a:p>
            <a:pPr marL="0" indent="0">
              <a:buNone/>
            </a:pPr>
            <a:r>
              <a:rPr lang="en-IN" dirty="0"/>
              <a:t>Boolean Type:	bool</a:t>
            </a:r>
          </a:p>
          <a:p>
            <a:pPr marL="0" indent="0">
              <a:buNone/>
            </a:pPr>
            <a:r>
              <a:rPr lang="en-IN" dirty="0"/>
              <a:t>Binary Types:	bytes, </a:t>
            </a:r>
            <a:r>
              <a:rPr lang="en-IN" dirty="0" err="1"/>
              <a:t>bytearray</a:t>
            </a:r>
            <a:r>
              <a:rPr lang="en-IN" dirty="0"/>
              <a:t>, </a:t>
            </a:r>
            <a:r>
              <a:rPr lang="en-IN" dirty="0" err="1"/>
              <a:t>memoryview</a:t>
            </a:r>
            <a:endParaRPr lang="en-IN" dirty="0"/>
          </a:p>
        </p:txBody>
      </p:sp>
    </p:spTree>
    <p:extLst>
      <p:ext uri="{BB962C8B-B14F-4D97-AF65-F5344CB8AC3E}">
        <p14:creationId xmlns:p14="http://schemas.microsoft.com/office/powerpoint/2010/main" val="3901477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FC705-37C7-48D1-B84D-768F6F531D65}"/>
              </a:ext>
            </a:extLst>
          </p:cNvPr>
          <p:cNvSpPr>
            <a:spLocks noGrp="1"/>
          </p:cNvSpPr>
          <p:nvPr>
            <p:ph type="title"/>
          </p:nvPr>
        </p:nvSpPr>
        <p:spPr/>
        <p:txBody>
          <a:bodyPr/>
          <a:lstStyle/>
          <a:p>
            <a:r>
              <a:rPr lang="en-IN" dirty="0"/>
              <a:t>Python Data types</a:t>
            </a:r>
          </a:p>
        </p:txBody>
      </p:sp>
      <p:sp>
        <p:nvSpPr>
          <p:cNvPr id="3" name="Content Placeholder 2">
            <a:extLst>
              <a:ext uri="{FF2B5EF4-FFF2-40B4-BE49-F238E27FC236}">
                <a16:creationId xmlns:a16="http://schemas.microsoft.com/office/drawing/2014/main" id="{695D5C03-9ACE-4F8A-B56C-5E024E12A1CC}"/>
              </a:ext>
            </a:extLst>
          </p:cNvPr>
          <p:cNvSpPr>
            <a:spLocks noGrp="1"/>
          </p:cNvSpPr>
          <p:nvPr>
            <p:ph idx="1"/>
          </p:nvPr>
        </p:nvSpPr>
        <p:spPr/>
        <p:txBody>
          <a:bodyPr/>
          <a:lstStyle/>
          <a:p>
            <a:r>
              <a:rPr lang="en-IN" dirty="0"/>
              <a:t>Numbers</a:t>
            </a:r>
          </a:p>
          <a:p>
            <a:r>
              <a:rPr lang="en-IN" dirty="0"/>
              <a:t>Strings</a:t>
            </a:r>
          </a:p>
          <a:p>
            <a:r>
              <a:rPr lang="en-IN" dirty="0"/>
              <a:t>Boolean </a:t>
            </a:r>
          </a:p>
          <a:p>
            <a:r>
              <a:rPr lang="en-IN" dirty="0"/>
              <a:t>Sequence Types</a:t>
            </a:r>
          </a:p>
          <a:p>
            <a:r>
              <a:rPr lang="en-IN" dirty="0"/>
              <a:t>Mapping Types</a:t>
            </a:r>
          </a:p>
          <a:p>
            <a:r>
              <a:rPr lang="en-IN" dirty="0"/>
              <a:t>Set types</a:t>
            </a:r>
          </a:p>
          <a:p>
            <a:r>
              <a:rPr lang="en-IN" dirty="0"/>
              <a:t>Binary types</a:t>
            </a:r>
          </a:p>
          <a:p>
            <a:pPr marL="0" indent="0">
              <a:buNone/>
            </a:pPr>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91979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C83A5C14-ED91-4CD1-809E-D29FF97C9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Freeform: Shape 72">
            <a:extLst>
              <a:ext uri="{FF2B5EF4-FFF2-40B4-BE49-F238E27FC236}">
                <a16:creationId xmlns:a16="http://schemas.microsoft.com/office/drawing/2014/main" id="{56065185-5C34-4F86-AA96-AA4D065B0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76200" sx="102000" sy="102000" algn="ctr"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descr="Image result for numbers">
            <a:extLst>
              <a:ext uri="{FF2B5EF4-FFF2-40B4-BE49-F238E27FC236}">
                <a16:creationId xmlns:a16="http://schemas.microsoft.com/office/drawing/2014/main" id="{1FE7013D-3C3E-4EAE-84AD-B56435B3BB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5058"/>
          <a:stretch/>
        </p:blipFill>
        <p:spPr bwMode="auto">
          <a:xfrm>
            <a:off x="1114426" y="10"/>
            <a:ext cx="9963149" cy="6857990"/>
          </a:xfrm>
          <a:custGeom>
            <a:avLst/>
            <a:gdLst>
              <a:gd name="connsiteX0" fmla="*/ 1593452 w 9948672"/>
              <a:gd name="connsiteY0" fmla="*/ 0 h 6858000"/>
              <a:gd name="connsiteX1" fmla="*/ 8355220 w 9948672"/>
              <a:gd name="connsiteY1" fmla="*/ 0 h 6858000"/>
              <a:gd name="connsiteX2" fmla="*/ 8491722 w 9948672"/>
              <a:gd name="connsiteY2" fmla="*/ 130333 h 6858000"/>
              <a:gd name="connsiteX3" fmla="*/ 9948672 w 9948672"/>
              <a:gd name="connsiteY3" fmla="*/ 3652838 h 6858000"/>
              <a:gd name="connsiteX4" fmla="*/ 8812775 w 9948672"/>
              <a:gd name="connsiteY4" fmla="*/ 6821583 h 6858000"/>
              <a:gd name="connsiteX5" fmla="*/ 8781276 w 9948672"/>
              <a:gd name="connsiteY5" fmla="*/ 6858000 h 6858000"/>
              <a:gd name="connsiteX6" fmla="*/ 1167397 w 9948672"/>
              <a:gd name="connsiteY6" fmla="*/ 6858000 h 6858000"/>
              <a:gd name="connsiteX7" fmla="*/ 1135897 w 9948672"/>
              <a:gd name="connsiteY7" fmla="*/ 6821583 h 6858000"/>
              <a:gd name="connsiteX8" fmla="*/ 0 w 9948672"/>
              <a:gd name="connsiteY8" fmla="*/ 3652838 h 6858000"/>
              <a:gd name="connsiteX9" fmla="*/ 1456950 w 9948672"/>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48672" h="6858000">
                <a:moveTo>
                  <a:pt x="1593452" y="0"/>
                </a:moveTo>
                <a:lnTo>
                  <a:pt x="8355220" y="0"/>
                </a:lnTo>
                <a:lnTo>
                  <a:pt x="8491722" y="130333"/>
                </a:lnTo>
                <a:cubicBezTo>
                  <a:pt x="9391900" y="1031820"/>
                  <a:pt x="9948672" y="2277214"/>
                  <a:pt x="9948672" y="3652838"/>
                </a:cubicBezTo>
                <a:cubicBezTo>
                  <a:pt x="9948672" y="4856509"/>
                  <a:pt x="9522393" y="5960473"/>
                  <a:pt x="8812775" y="6821583"/>
                </a:cubicBezTo>
                <a:lnTo>
                  <a:pt x="8781276" y="6858000"/>
                </a:lnTo>
                <a:lnTo>
                  <a:pt x="1167397" y="6858000"/>
                </a:lnTo>
                <a:lnTo>
                  <a:pt x="1135897" y="6821583"/>
                </a:lnTo>
                <a:cubicBezTo>
                  <a:pt x="426279" y="5960473"/>
                  <a:pt x="0" y="4856509"/>
                  <a:pt x="0" y="3652838"/>
                </a:cubicBezTo>
                <a:cubicBezTo>
                  <a:pt x="0" y="2277214"/>
                  <a:pt x="556772" y="1031820"/>
                  <a:pt x="1456950" y="130333"/>
                </a:cubicBezTo>
                <a:close/>
              </a:path>
            </a:pathLst>
          </a:cu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A2D3851-0BA3-4624-A435-87DED1205E96}"/>
              </a:ext>
            </a:extLst>
          </p:cNvPr>
          <p:cNvSpPr txBox="1"/>
          <p:nvPr/>
        </p:nvSpPr>
        <p:spPr>
          <a:xfrm>
            <a:off x="2912012" y="2532185"/>
            <a:ext cx="5688649" cy="1862048"/>
          </a:xfrm>
          <a:prstGeom prst="rect">
            <a:avLst/>
          </a:prstGeom>
          <a:solidFill>
            <a:schemeClr val="accent3">
              <a:lumMod val="20000"/>
              <a:lumOff val="80000"/>
            </a:schemeClr>
          </a:solidFill>
        </p:spPr>
        <p:txBody>
          <a:bodyPr wrap="square" rtlCol="0">
            <a:spAutoFit/>
          </a:bodyPr>
          <a:lstStyle/>
          <a:p>
            <a:r>
              <a:rPr lang="en-IN" sz="11500" dirty="0"/>
              <a:t>Numbers</a:t>
            </a:r>
            <a:endParaRPr lang="en-IN" dirty="0"/>
          </a:p>
        </p:txBody>
      </p:sp>
    </p:spTree>
    <p:extLst>
      <p:ext uri="{BB962C8B-B14F-4D97-AF65-F5344CB8AC3E}">
        <p14:creationId xmlns:p14="http://schemas.microsoft.com/office/powerpoint/2010/main" val="1447361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B2122-B050-4357-9193-D0D4D50357EF}"/>
              </a:ext>
            </a:extLst>
          </p:cNvPr>
          <p:cNvSpPr>
            <a:spLocks noGrp="1"/>
          </p:cNvSpPr>
          <p:nvPr>
            <p:ph type="title" idx="4294967295"/>
          </p:nvPr>
        </p:nvSpPr>
        <p:spPr>
          <a:xfrm>
            <a:off x="344557" y="166343"/>
            <a:ext cx="10515600" cy="1325563"/>
          </a:xfrm>
        </p:spPr>
        <p:txBody>
          <a:bodyPr/>
          <a:lstStyle/>
          <a:p>
            <a:r>
              <a:rPr lang="en-IN" dirty="0"/>
              <a:t>Numbers</a:t>
            </a:r>
          </a:p>
        </p:txBody>
      </p:sp>
      <p:sp>
        <p:nvSpPr>
          <p:cNvPr id="5" name="TextBox 4">
            <a:extLst>
              <a:ext uri="{FF2B5EF4-FFF2-40B4-BE49-F238E27FC236}">
                <a16:creationId xmlns:a16="http://schemas.microsoft.com/office/drawing/2014/main" id="{F69E068F-B295-4068-A07C-35E3664E79EF}"/>
              </a:ext>
            </a:extLst>
          </p:cNvPr>
          <p:cNvSpPr txBox="1"/>
          <p:nvPr/>
        </p:nvSpPr>
        <p:spPr>
          <a:xfrm>
            <a:off x="4346718" y="1378226"/>
            <a:ext cx="1590261" cy="523220"/>
          </a:xfrm>
          <a:prstGeom prst="rect">
            <a:avLst/>
          </a:prstGeom>
          <a:solidFill>
            <a:schemeClr val="accent2">
              <a:lumMod val="20000"/>
              <a:lumOff val="80000"/>
            </a:schemeClr>
          </a:solidFill>
          <a:ln>
            <a:solidFill>
              <a:schemeClr val="tx1"/>
            </a:solidFill>
          </a:ln>
        </p:spPr>
        <p:txBody>
          <a:bodyPr wrap="square" rtlCol="0">
            <a:spAutoFit/>
          </a:bodyPr>
          <a:lstStyle/>
          <a:p>
            <a:r>
              <a:rPr lang="en-IN" sz="2800" dirty="0"/>
              <a:t>Numbers</a:t>
            </a:r>
          </a:p>
        </p:txBody>
      </p:sp>
      <p:sp>
        <p:nvSpPr>
          <p:cNvPr id="6" name="TextBox 5">
            <a:extLst>
              <a:ext uri="{FF2B5EF4-FFF2-40B4-BE49-F238E27FC236}">
                <a16:creationId xmlns:a16="http://schemas.microsoft.com/office/drawing/2014/main" id="{8A21E9BA-7E59-44C5-9B59-0115E45E1432}"/>
              </a:ext>
            </a:extLst>
          </p:cNvPr>
          <p:cNvSpPr txBox="1"/>
          <p:nvPr/>
        </p:nvSpPr>
        <p:spPr>
          <a:xfrm>
            <a:off x="1265583" y="2756453"/>
            <a:ext cx="815010" cy="523220"/>
          </a:xfrm>
          <a:prstGeom prst="rect">
            <a:avLst/>
          </a:prstGeom>
          <a:solidFill>
            <a:schemeClr val="accent1">
              <a:lumMod val="20000"/>
              <a:lumOff val="80000"/>
            </a:schemeClr>
          </a:solidFill>
          <a:ln>
            <a:solidFill>
              <a:schemeClr val="tx1"/>
            </a:solidFill>
          </a:ln>
        </p:spPr>
        <p:txBody>
          <a:bodyPr wrap="square" rtlCol="0">
            <a:spAutoFit/>
          </a:bodyPr>
          <a:lstStyle/>
          <a:p>
            <a:r>
              <a:rPr lang="en-IN" sz="2800" dirty="0"/>
              <a:t>int</a:t>
            </a:r>
          </a:p>
        </p:txBody>
      </p:sp>
      <p:sp>
        <p:nvSpPr>
          <p:cNvPr id="7" name="TextBox 6">
            <a:extLst>
              <a:ext uri="{FF2B5EF4-FFF2-40B4-BE49-F238E27FC236}">
                <a16:creationId xmlns:a16="http://schemas.microsoft.com/office/drawing/2014/main" id="{BD2C461D-E4EC-4CA9-8E4C-B30A2FB503A1}"/>
              </a:ext>
            </a:extLst>
          </p:cNvPr>
          <p:cNvSpPr txBox="1"/>
          <p:nvPr/>
        </p:nvSpPr>
        <p:spPr>
          <a:xfrm>
            <a:off x="4664768" y="2756453"/>
            <a:ext cx="967406" cy="523220"/>
          </a:xfrm>
          <a:prstGeom prst="rect">
            <a:avLst/>
          </a:prstGeom>
          <a:solidFill>
            <a:schemeClr val="accent6">
              <a:lumMod val="20000"/>
              <a:lumOff val="80000"/>
            </a:schemeClr>
          </a:solidFill>
          <a:ln>
            <a:solidFill>
              <a:schemeClr val="tx1"/>
            </a:solidFill>
          </a:ln>
        </p:spPr>
        <p:txBody>
          <a:bodyPr wrap="square" rtlCol="0">
            <a:spAutoFit/>
          </a:bodyPr>
          <a:lstStyle/>
          <a:p>
            <a:r>
              <a:rPr lang="en-IN" sz="2800" dirty="0"/>
              <a:t>float</a:t>
            </a:r>
          </a:p>
        </p:txBody>
      </p:sp>
      <p:sp>
        <p:nvSpPr>
          <p:cNvPr id="8" name="TextBox 7">
            <a:extLst>
              <a:ext uri="{FF2B5EF4-FFF2-40B4-BE49-F238E27FC236}">
                <a16:creationId xmlns:a16="http://schemas.microsoft.com/office/drawing/2014/main" id="{29BB9AD3-1700-474C-8EA4-D8BC15FF3656}"/>
              </a:ext>
            </a:extLst>
          </p:cNvPr>
          <p:cNvSpPr txBox="1"/>
          <p:nvPr/>
        </p:nvSpPr>
        <p:spPr>
          <a:xfrm>
            <a:off x="8183224" y="2763081"/>
            <a:ext cx="1437854" cy="523220"/>
          </a:xfrm>
          <a:prstGeom prst="rect">
            <a:avLst/>
          </a:prstGeom>
          <a:solidFill>
            <a:schemeClr val="bg2"/>
          </a:solidFill>
          <a:ln>
            <a:solidFill>
              <a:schemeClr val="tx1"/>
            </a:solidFill>
          </a:ln>
        </p:spPr>
        <p:txBody>
          <a:bodyPr wrap="square" rtlCol="0">
            <a:spAutoFit/>
          </a:bodyPr>
          <a:lstStyle/>
          <a:p>
            <a:r>
              <a:rPr lang="en-IN" sz="2800" dirty="0"/>
              <a:t>complex</a:t>
            </a:r>
          </a:p>
        </p:txBody>
      </p:sp>
      <p:cxnSp>
        <p:nvCxnSpPr>
          <p:cNvPr id="10" name="Straight Arrow Connector 9">
            <a:extLst>
              <a:ext uri="{FF2B5EF4-FFF2-40B4-BE49-F238E27FC236}">
                <a16:creationId xmlns:a16="http://schemas.microsoft.com/office/drawing/2014/main" id="{ECD76546-177C-40CF-9890-32091D932FA0}"/>
              </a:ext>
            </a:extLst>
          </p:cNvPr>
          <p:cNvCxnSpPr>
            <a:stCxn id="5" idx="2"/>
            <a:endCxn id="7" idx="0"/>
          </p:cNvCxnSpPr>
          <p:nvPr/>
        </p:nvCxnSpPr>
        <p:spPr>
          <a:xfrm>
            <a:off x="5141849" y="1901446"/>
            <a:ext cx="6622" cy="855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9E3CE33-DA32-40C5-941E-7F3126F109CF}"/>
              </a:ext>
            </a:extLst>
          </p:cNvPr>
          <p:cNvCxnSpPr>
            <a:stCxn id="5" idx="1"/>
            <a:endCxn id="6" idx="0"/>
          </p:cNvCxnSpPr>
          <p:nvPr/>
        </p:nvCxnSpPr>
        <p:spPr>
          <a:xfrm flipH="1">
            <a:off x="1673088" y="1639836"/>
            <a:ext cx="2673630" cy="1116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6AACA17-A116-42C5-9458-7F8CE9C7202E}"/>
              </a:ext>
            </a:extLst>
          </p:cNvPr>
          <p:cNvCxnSpPr>
            <a:stCxn id="5" idx="3"/>
          </p:cNvCxnSpPr>
          <p:nvPr/>
        </p:nvCxnSpPr>
        <p:spPr>
          <a:xfrm>
            <a:off x="5936979" y="1639836"/>
            <a:ext cx="3140760" cy="1116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9DFA033-E79B-4417-AB51-D40FCB03E48C}"/>
              </a:ext>
            </a:extLst>
          </p:cNvPr>
          <p:cNvSpPr txBox="1"/>
          <p:nvPr/>
        </p:nvSpPr>
        <p:spPr>
          <a:xfrm>
            <a:off x="616226" y="3896139"/>
            <a:ext cx="10959548" cy="954107"/>
          </a:xfrm>
          <a:prstGeom prst="rect">
            <a:avLst/>
          </a:prstGeom>
          <a:noFill/>
        </p:spPr>
        <p:txBody>
          <a:bodyPr wrap="square" rtlCol="0">
            <a:spAutoFit/>
          </a:bodyPr>
          <a:lstStyle/>
          <a:p>
            <a:pPr marL="285750" indent="-285750">
              <a:buFont typeface="Arial" panose="020B0604020202020204" pitchFamily="34" charset="0"/>
              <a:buChar char="•"/>
            </a:pPr>
            <a:r>
              <a:rPr lang="en-IN" sz="2800" dirty="0"/>
              <a:t>Numbers are divided into int, float and complex numbers.</a:t>
            </a:r>
          </a:p>
          <a:p>
            <a:endParaRPr lang="en-IN" sz="2800" dirty="0"/>
          </a:p>
        </p:txBody>
      </p:sp>
      <p:sp>
        <p:nvSpPr>
          <p:cNvPr id="17" name="TextBox 16">
            <a:extLst>
              <a:ext uri="{FF2B5EF4-FFF2-40B4-BE49-F238E27FC236}">
                <a16:creationId xmlns:a16="http://schemas.microsoft.com/office/drawing/2014/main" id="{ABCC87BF-2499-4F84-806B-11CE7D5F8227}"/>
              </a:ext>
            </a:extLst>
          </p:cNvPr>
          <p:cNvSpPr txBox="1"/>
          <p:nvPr/>
        </p:nvSpPr>
        <p:spPr>
          <a:xfrm>
            <a:off x="8931965" y="6003235"/>
            <a:ext cx="2743200"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3366704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E01F4-6694-4372-9B9D-BEC691017862}"/>
              </a:ext>
            </a:extLst>
          </p:cNvPr>
          <p:cNvSpPr txBox="1">
            <a:spLocks/>
          </p:cNvSpPr>
          <p:nvPr/>
        </p:nvSpPr>
        <p:spPr>
          <a:xfrm>
            <a:off x="344557" y="1663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Numbers: integers</a:t>
            </a:r>
          </a:p>
        </p:txBody>
      </p:sp>
      <p:sp>
        <p:nvSpPr>
          <p:cNvPr id="3" name="TextBox 2">
            <a:extLst>
              <a:ext uri="{FF2B5EF4-FFF2-40B4-BE49-F238E27FC236}">
                <a16:creationId xmlns:a16="http://schemas.microsoft.com/office/drawing/2014/main" id="{8063DB37-E8C1-45D0-9736-C312EA74DC1F}"/>
              </a:ext>
            </a:extLst>
          </p:cNvPr>
          <p:cNvSpPr txBox="1"/>
          <p:nvPr/>
        </p:nvSpPr>
        <p:spPr>
          <a:xfrm>
            <a:off x="503584" y="1696278"/>
            <a:ext cx="2504660" cy="523220"/>
          </a:xfrm>
          <a:prstGeom prst="rect">
            <a:avLst/>
          </a:prstGeom>
          <a:solidFill>
            <a:schemeClr val="accent2">
              <a:lumMod val="20000"/>
              <a:lumOff val="80000"/>
            </a:schemeClr>
          </a:solidFill>
          <a:ln>
            <a:solidFill>
              <a:schemeClr val="tx1"/>
            </a:solidFill>
          </a:ln>
        </p:spPr>
        <p:txBody>
          <a:bodyPr wrap="square" rtlCol="0">
            <a:spAutoFit/>
          </a:bodyPr>
          <a:lstStyle/>
          <a:p>
            <a:r>
              <a:rPr lang="en-IN" sz="2800" dirty="0"/>
              <a:t>Literal Integers :</a:t>
            </a:r>
            <a:endParaRPr lang="en-IN" dirty="0"/>
          </a:p>
        </p:txBody>
      </p:sp>
      <p:sp>
        <p:nvSpPr>
          <p:cNvPr id="4" name="TextBox 3">
            <a:extLst>
              <a:ext uri="{FF2B5EF4-FFF2-40B4-BE49-F238E27FC236}">
                <a16:creationId xmlns:a16="http://schemas.microsoft.com/office/drawing/2014/main" id="{7479CEB4-F9E0-4BAC-9ABB-6A872E9F01E2}"/>
              </a:ext>
            </a:extLst>
          </p:cNvPr>
          <p:cNvSpPr txBox="1"/>
          <p:nvPr/>
        </p:nvSpPr>
        <p:spPr>
          <a:xfrm>
            <a:off x="503584" y="2570922"/>
            <a:ext cx="9276520" cy="523220"/>
          </a:xfrm>
          <a:prstGeom prst="rect">
            <a:avLst/>
          </a:prstGeom>
          <a:noFill/>
        </p:spPr>
        <p:txBody>
          <a:bodyPr wrap="square" rtlCol="0">
            <a:spAutoFit/>
          </a:bodyPr>
          <a:lstStyle/>
          <a:p>
            <a:r>
              <a:rPr lang="en-IN" sz="2800" dirty="0"/>
              <a:t>Any sequence of digits in Python represents a </a:t>
            </a:r>
            <a:r>
              <a:rPr lang="en-IN" sz="2800" i="1" dirty="0"/>
              <a:t>literal</a:t>
            </a:r>
            <a:r>
              <a:rPr lang="en-IN" sz="2800" dirty="0"/>
              <a:t> integer</a:t>
            </a:r>
            <a:endParaRPr lang="en-IN" dirty="0"/>
          </a:p>
        </p:txBody>
      </p:sp>
      <p:sp>
        <p:nvSpPr>
          <p:cNvPr id="5" name="TextBox 4">
            <a:extLst>
              <a:ext uri="{FF2B5EF4-FFF2-40B4-BE49-F238E27FC236}">
                <a16:creationId xmlns:a16="http://schemas.microsoft.com/office/drawing/2014/main" id="{17CB610D-9E85-4DB4-A3DF-97035F9FC052}"/>
              </a:ext>
            </a:extLst>
          </p:cNvPr>
          <p:cNvSpPr txBox="1"/>
          <p:nvPr/>
        </p:nvSpPr>
        <p:spPr>
          <a:xfrm>
            <a:off x="702366" y="3429000"/>
            <a:ext cx="1338470" cy="954107"/>
          </a:xfrm>
          <a:prstGeom prst="rect">
            <a:avLst/>
          </a:prstGeom>
          <a:noFill/>
        </p:spPr>
        <p:txBody>
          <a:bodyPr wrap="square" rtlCol="0">
            <a:spAutoFit/>
          </a:bodyPr>
          <a:lstStyle/>
          <a:p>
            <a:r>
              <a:rPr lang="en-IN" sz="2800" dirty="0"/>
              <a:t>&gt;&gt;&gt; 5</a:t>
            </a:r>
          </a:p>
          <a:p>
            <a:r>
              <a:rPr lang="en-IN" sz="2800" dirty="0"/>
              <a:t>5</a:t>
            </a:r>
          </a:p>
        </p:txBody>
      </p:sp>
      <p:sp>
        <p:nvSpPr>
          <p:cNvPr id="7" name="TextBox 6">
            <a:extLst>
              <a:ext uri="{FF2B5EF4-FFF2-40B4-BE49-F238E27FC236}">
                <a16:creationId xmlns:a16="http://schemas.microsoft.com/office/drawing/2014/main" id="{9E75C6AA-41C3-4C20-835F-4F1B38D361EA}"/>
              </a:ext>
            </a:extLst>
          </p:cNvPr>
          <p:cNvSpPr txBox="1"/>
          <p:nvPr/>
        </p:nvSpPr>
        <p:spPr>
          <a:xfrm>
            <a:off x="682490" y="4707835"/>
            <a:ext cx="1338470" cy="954107"/>
          </a:xfrm>
          <a:prstGeom prst="rect">
            <a:avLst/>
          </a:prstGeom>
          <a:noFill/>
        </p:spPr>
        <p:txBody>
          <a:bodyPr wrap="square" rtlCol="0">
            <a:spAutoFit/>
          </a:bodyPr>
          <a:lstStyle/>
          <a:p>
            <a:r>
              <a:rPr lang="en-IN" sz="2800" dirty="0"/>
              <a:t>&gt;&gt;&gt; 0</a:t>
            </a:r>
          </a:p>
          <a:p>
            <a:r>
              <a:rPr lang="en-IN" sz="2800" dirty="0"/>
              <a:t>0</a:t>
            </a:r>
          </a:p>
        </p:txBody>
      </p:sp>
    </p:spTree>
    <p:extLst>
      <p:ext uri="{BB962C8B-B14F-4D97-AF65-F5344CB8AC3E}">
        <p14:creationId xmlns:p14="http://schemas.microsoft.com/office/powerpoint/2010/main" val="1878291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integer operations">
            <a:extLst>
              <a:ext uri="{FF2B5EF4-FFF2-40B4-BE49-F238E27FC236}">
                <a16:creationId xmlns:a16="http://schemas.microsoft.com/office/drawing/2014/main" id="{F3AB1D09-1526-4DC0-B35D-3EE18A5846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8900"/>
            <a:ext cx="12192000" cy="16222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26A0B3AA-56F8-476A-B23E-D5871DB67403}"/>
              </a:ext>
            </a:extLst>
          </p:cNvPr>
          <p:cNvGraphicFramePr>
            <a:graphicFrameLocks noGrp="1"/>
          </p:cNvGraphicFramePr>
          <p:nvPr>
            <p:extLst>
              <p:ext uri="{D42A27DB-BD31-4B8C-83A1-F6EECF244321}">
                <p14:modId xmlns:p14="http://schemas.microsoft.com/office/powerpoint/2010/main" val="3195860813"/>
              </p:ext>
            </p:extLst>
          </p:nvPr>
        </p:nvGraphicFramePr>
        <p:xfrm>
          <a:off x="1766956" y="1737360"/>
          <a:ext cx="8128000" cy="4754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884303735"/>
                    </a:ext>
                  </a:extLst>
                </a:gridCol>
                <a:gridCol w="2323548">
                  <a:extLst>
                    <a:ext uri="{9D8B030D-6E8A-4147-A177-3AD203B41FA5}">
                      <a16:colId xmlns:a16="http://schemas.microsoft.com/office/drawing/2014/main" val="403409820"/>
                    </a:ext>
                  </a:extLst>
                </a:gridCol>
                <a:gridCol w="1740452">
                  <a:extLst>
                    <a:ext uri="{9D8B030D-6E8A-4147-A177-3AD203B41FA5}">
                      <a16:colId xmlns:a16="http://schemas.microsoft.com/office/drawing/2014/main" val="1257443463"/>
                    </a:ext>
                  </a:extLst>
                </a:gridCol>
                <a:gridCol w="2032000">
                  <a:extLst>
                    <a:ext uri="{9D8B030D-6E8A-4147-A177-3AD203B41FA5}">
                      <a16:colId xmlns:a16="http://schemas.microsoft.com/office/drawing/2014/main" val="4047139476"/>
                    </a:ext>
                  </a:extLst>
                </a:gridCol>
              </a:tblGrid>
              <a:tr h="370840">
                <a:tc>
                  <a:txBody>
                    <a:bodyPr/>
                    <a:lstStyle/>
                    <a:p>
                      <a:pPr algn="ctr"/>
                      <a:r>
                        <a:rPr lang="en-IN" sz="2400" dirty="0"/>
                        <a:t>Operator</a:t>
                      </a:r>
                    </a:p>
                  </a:txBody>
                  <a:tcPr/>
                </a:tc>
                <a:tc>
                  <a:txBody>
                    <a:bodyPr/>
                    <a:lstStyle/>
                    <a:p>
                      <a:pPr algn="ctr"/>
                      <a:r>
                        <a:rPr lang="en-IN" sz="2400" dirty="0"/>
                        <a:t>Description</a:t>
                      </a:r>
                    </a:p>
                  </a:txBody>
                  <a:tcPr/>
                </a:tc>
                <a:tc>
                  <a:txBody>
                    <a:bodyPr/>
                    <a:lstStyle/>
                    <a:p>
                      <a:pPr algn="ctr"/>
                      <a:r>
                        <a:rPr lang="en-IN" sz="2400" dirty="0"/>
                        <a:t>Example</a:t>
                      </a:r>
                    </a:p>
                  </a:txBody>
                  <a:tcPr/>
                </a:tc>
                <a:tc>
                  <a:txBody>
                    <a:bodyPr/>
                    <a:lstStyle/>
                    <a:p>
                      <a:pPr algn="ctr"/>
                      <a:r>
                        <a:rPr lang="en-IN" sz="2400" dirty="0"/>
                        <a:t>Result</a:t>
                      </a:r>
                    </a:p>
                  </a:txBody>
                  <a:tcPr/>
                </a:tc>
                <a:extLst>
                  <a:ext uri="{0D108BD9-81ED-4DB2-BD59-A6C34878D82A}">
                    <a16:rowId xmlns:a16="http://schemas.microsoft.com/office/drawing/2014/main" val="2148227933"/>
                  </a:ext>
                </a:extLst>
              </a:tr>
              <a:tr h="370840">
                <a:tc>
                  <a:txBody>
                    <a:bodyPr/>
                    <a:lstStyle/>
                    <a:p>
                      <a:pPr algn="ctr"/>
                      <a:r>
                        <a:rPr lang="en-IN" sz="2400" dirty="0"/>
                        <a:t>+</a:t>
                      </a:r>
                    </a:p>
                  </a:txBody>
                  <a:tcPr/>
                </a:tc>
                <a:tc>
                  <a:txBody>
                    <a:bodyPr/>
                    <a:lstStyle/>
                    <a:p>
                      <a:pPr algn="ctr"/>
                      <a:r>
                        <a:rPr lang="en-IN" sz="2400" dirty="0"/>
                        <a:t>Addition</a:t>
                      </a:r>
                    </a:p>
                  </a:txBody>
                  <a:tcPr/>
                </a:tc>
                <a:tc>
                  <a:txBody>
                    <a:bodyPr/>
                    <a:lstStyle/>
                    <a:p>
                      <a:pPr algn="ctr"/>
                      <a:r>
                        <a:rPr lang="en-IN" sz="2400" dirty="0"/>
                        <a:t>5+8</a:t>
                      </a:r>
                    </a:p>
                  </a:txBody>
                  <a:tcPr/>
                </a:tc>
                <a:tc>
                  <a:txBody>
                    <a:bodyPr/>
                    <a:lstStyle/>
                    <a:p>
                      <a:pPr algn="ctr"/>
                      <a:r>
                        <a:rPr lang="en-IN" sz="2400" dirty="0"/>
                        <a:t>13</a:t>
                      </a:r>
                    </a:p>
                  </a:txBody>
                  <a:tcPr/>
                </a:tc>
                <a:extLst>
                  <a:ext uri="{0D108BD9-81ED-4DB2-BD59-A6C34878D82A}">
                    <a16:rowId xmlns:a16="http://schemas.microsoft.com/office/drawing/2014/main" val="4093650409"/>
                  </a:ext>
                </a:extLst>
              </a:tr>
              <a:tr h="370840">
                <a:tc>
                  <a:txBody>
                    <a:bodyPr/>
                    <a:lstStyle/>
                    <a:p>
                      <a:pPr algn="ctr"/>
                      <a:r>
                        <a:rPr lang="en-IN" sz="2400" dirty="0"/>
                        <a:t>-</a:t>
                      </a:r>
                    </a:p>
                  </a:txBody>
                  <a:tcPr/>
                </a:tc>
                <a:tc>
                  <a:txBody>
                    <a:bodyPr/>
                    <a:lstStyle/>
                    <a:p>
                      <a:pPr algn="ctr"/>
                      <a:r>
                        <a:rPr lang="en-IN" sz="2400" dirty="0"/>
                        <a:t>Subtraction</a:t>
                      </a:r>
                    </a:p>
                  </a:txBody>
                  <a:tcPr/>
                </a:tc>
                <a:tc>
                  <a:txBody>
                    <a:bodyPr/>
                    <a:lstStyle/>
                    <a:p>
                      <a:pPr algn="ctr"/>
                      <a:r>
                        <a:rPr lang="en-IN" sz="2400" dirty="0"/>
                        <a:t>90-10</a:t>
                      </a:r>
                    </a:p>
                  </a:txBody>
                  <a:tcPr/>
                </a:tc>
                <a:tc>
                  <a:txBody>
                    <a:bodyPr/>
                    <a:lstStyle/>
                    <a:p>
                      <a:pPr algn="ctr"/>
                      <a:r>
                        <a:rPr lang="en-IN" sz="2400" dirty="0"/>
                        <a:t>20</a:t>
                      </a:r>
                    </a:p>
                  </a:txBody>
                  <a:tcPr/>
                </a:tc>
                <a:extLst>
                  <a:ext uri="{0D108BD9-81ED-4DB2-BD59-A6C34878D82A}">
                    <a16:rowId xmlns:a16="http://schemas.microsoft.com/office/drawing/2014/main" val="1505744601"/>
                  </a:ext>
                </a:extLst>
              </a:tr>
              <a:tr h="370840">
                <a:tc>
                  <a:txBody>
                    <a:bodyPr/>
                    <a:lstStyle/>
                    <a:p>
                      <a:pPr algn="ctr"/>
                      <a:r>
                        <a:rPr lang="en-IN" sz="2400" dirty="0"/>
                        <a:t>*</a:t>
                      </a:r>
                    </a:p>
                  </a:txBody>
                  <a:tcPr/>
                </a:tc>
                <a:tc>
                  <a:txBody>
                    <a:bodyPr/>
                    <a:lstStyle/>
                    <a:p>
                      <a:pPr algn="ctr"/>
                      <a:r>
                        <a:rPr lang="en-IN" sz="2400" dirty="0"/>
                        <a:t>Multiplication</a:t>
                      </a:r>
                    </a:p>
                  </a:txBody>
                  <a:tcPr/>
                </a:tc>
                <a:tc>
                  <a:txBody>
                    <a:bodyPr/>
                    <a:lstStyle/>
                    <a:p>
                      <a:pPr algn="ctr"/>
                      <a:r>
                        <a:rPr lang="en-IN" sz="2400" dirty="0"/>
                        <a:t>4*7</a:t>
                      </a:r>
                    </a:p>
                  </a:txBody>
                  <a:tcPr/>
                </a:tc>
                <a:tc>
                  <a:txBody>
                    <a:bodyPr/>
                    <a:lstStyle/>
                    <a:p>
                      <a:pPr algn="ctr"/>
                      <a:r>
                        <a:rPr lang="en-IN" sz="2400" dirty="0"/>
                        <a:t>28</a:t>
                      </a:r>
                    </a:p>
                  </a:txBody>
                  <a:tcPr/>
                </a:tc>
                <a:extLst>
                  <a:ext uri="{0D108BD9-81ED-4DB2-BD59-A6C34878D82A}">
                    <a16:rowId xmlns:a16="http://schemas.microsoft.com/office/drawing/2014/main" val="646842420"/>
                  </a:ext>
                </a:extLst>
              </a:tr>
              <a:tr h="370840">
                <a:tc>
                  <a:txBody>
                    <a:bodyPr/>
                    <a:lstStyle/>
                    <a:p>
                      <a:pPr algn="ctr"/>
                      <a:r>
                        <a:rPr lang="en-IN" sz="2400" dirty="0"/>
                        <a:t>/</a:t>
                      </a:r>
                    </a:p>
                  </a:txBody>
                  <a:tcPr/>
                </a:tc>
                <a:tc>
                  <a:txBody>
                    <a:bodyPr/>
                    <a:lstStyle/>
                    <a:p>
                      <a:pPr algn="ctr"/>
                      <a:r>
                        <a:rPr lang="en-IN" sz="2400" dirty="0"/>
                        <a:t>Floating-point division</a:t>
                      </a:r>
                    </a:p>
                  </a:txBody>
                  <a:tcPr/>
                </a:tc>
                <a:tc>
                  <a:txBody>
                    <a:bodyPr/>
                    <a:lstStyle/>
                    <a:p>
                      <a:pPr algn="ctr"/>
                      <a:r>
                        <a:rPr lang="en-IN" sz="2400" dirty="0"/>
                        <a:t>7/2</a:t>
                      </a:r>
                    </a:p>
                  </a:txBody>
                  <a:tcPr/>
                </a:tc>
                <a:tc>
                  <a:txBody>
                    <a:bodyPr/>
                    <a:lstStyle/>
                    <a:p>
                      <a:pPr algn="ctr"/>
                      <a:r>
                        <a:rPr lang="en-IN" sz="2400" dirty="0"/>
                        <a:t>3.5</a:t>
                      </a:r>
                    </a:p>
                  </a:txBody>
                  <a:tcPr/>
                </a:tc>
                <a:extLst>
                  <a:ext uri="{0D108BD9-81ED-4DB2-BD59-A6C34878D82A}">
                    <a16:rowId xmlns:a16="http://schemas.microsoft.com/office/drawing/2014/main" val="1891663775"/>
                  </a:ext>
                </a:extLst>
              </a:tr>
              <a:tr h="370840">
                <a:tc>
                  <a:txBody>
                    <a:bodyPr/>
                    <a:lstStyle/>
                    <a:p>
                      <a:pPr algn="ctr"/>
                      <a:r>
                        <a:rPr lang="en-IN" sz="2400" dirty="0"/>
                        <a:t>//</a:t>
                      </a:r>
                    </a:p>
                  </a:txBody>
                  <a:tcPr/>
                </a:tc>
                <a:tc>
                  <a:txBody>
                    <a:bodyPr/>
                    <a:lstStyle/>
                    <a:p>
                      <a:pPr algn="ctr"/>
                      <a:r>
                        <a:rPr lang="en-IN" sz="2400" dirty="0"/>
                        <a:t>Integer(truncating) division</a:t>
                      </a:r>
                    </a:p>
                  </a:txBody>
                  <a:tcPr/>
                </a:tc>
                <a:tc>
                  <a:txBody>
                    <a:bodyPr/>
                    <a:lstStyle/>
                    <a:p>
                      <a:pPr algn="ctr"/>
                      <a:r>
                        <a:rPr lang="en-IN" sz="2400" dirty="0"/>
                        <a:t>7//2</a:t>
                      </a:r>
                    </a:p>
                  </a:txBody>
                  <a:tcPr/>
                </a:tc>
                <a:tc>
                  <a:txBody>
                    <a:bodyPr/>
                    <a:lstStyle/>
                    <a:p>
                      <a:pPr algn="ctr"/>
                      <a:r>
                        <a:rPr lang="en-IN" sz="2400" dirty="0"/>
                        <a:t>3</a:t>
                      </a:r>
                    </a:p>
                  </a:txBody>
                  <a:tcPr/>
                </a:tc>
                <a:extLst>
                  <a:ext uri="{0D108BD9-81ED-4DB2-BD59-A6C34878D82A}">
                    <a16:rowId xmlns:a16="http://schemas.microsoft.com/office/drawing/2014/main" val="2688330918"/>
                  </a:ext>
                </a:extLst>
              </a:tr>
              <a:tr h="370840">
                <a:tc>
                  <a:txBody>
                    <a:bodyPr/>
                    <a:lstStyle/>
                    <a:p>
                      <a:pPr algn="ctr"/>
                      <a:r>
                        <a:rPr lang="en-IN" sz="2400" dirty="0"/>
                        <a:t>% </a:t>
                      </a:r>
                    </a:p>
                  </a:txBody>
                  <a:tcPr/>
                </a:tc>
                <a:tc>
                  <a:txBody>
                    <a:bodyPr/>
                    <a:lstStyle/>
                    <a:p>
                      <a:pPr algn="ctr"/>
                      <a:r>
                        <a:rPr lang="en-IN" sz="2400" dirty="0"/>
                        <a:t>Modulus(reminder)</a:t>
                      </a:r>
                    </a:p>
                  </a:txBody>
                  <a:tcPr/>
                </a:tc>
                <a:tc>
                  <a:txBody>
                    <a:bodyPr/>
                    <a:lstStyle/>
                    <a:p>
                      <a:pPr algn="ctr"/>
                      <a:r>
                        <a:rPr lang="en-IN" sz="2400" dirty="0"/>
                        <a:t>7%3</a:t>
                      </a:r>
                    </a:p>
                  </a:txBody>
                  <a:tcPr/>
                </a:tc>
                <a:tc>
                  <a:txBody>
                    <a:bodyPr/>
                    <a:lstStyle/>
                    <a:p>
                      <a:pPr algn="ctr"/>
                      <a:r>
                        <a:rPr lang="en-IN" sz="2400" dirty="0"/>
                        <a:t>1</a:t>
                      </a:r>
                    </a:p>
                  </a:txBody>
                  <a:tcPr/>
                </a:tc>
                <a:extLst>
                  <a:ext uri="{0D108BD9-81ED-4DB2-BD59-A6C34878D82A}">
                    <a16:rowId xmlns:a16="http://schemas.microsoft.com/office/drawing/2014/main" val="1172638991"/>
                  </a:ext>
                </a:extLst>
              </a:tr>
              <a:tr h="370840">
                <a:tc>
                  <a:txBody>
                    <a:bodyPr/>
                    <a:lstStyle/>
                    <a:p>
                      <a:pPr algn="ctr"/>
                      <a:r>
                        <a:rPr lang="en-IN" sz="2400" dirty="0"/>
                        <a:t>**</a:t>
                      </a:r>
                    </a:p>
                  </a:txBody>
                  <a:tcPr/>
                </a:tc>
                <a:tc>
                  <a:txBody>
                    <a:bodyPr/>
                    <a:lstStyle/>
                    <a:p>
                      <a:pPr algn="ctr"/>
                      <a:r>
                        <a:rPr lang="en-IN" sz="2400" dirty="0"/>
                        <a:t>Exponentiation</a:t>
                      </a:r>
                    </a:p>
                  </a:txBody>
                  <a:tcPr/>
                </a:tc>
                <a:tc>
                  <a:txBody>
                    <a:bodyPr/>
                    <a:lstStyle/>
                    <a:p>
                      <a:pPr algn="ctr"/>
                      <a:r>
                        <a:rPr lang="en-IN" sz="2400" dirty="0"/>
                        <a:t>3**4</a:t>
                      </a:r>
                    </a:p>
                  </a:txBody>
                  <a:tcPr/>
                </a:tc>
                <a:tc>
                  <a:txBody>
                    <a:bodyPr/>
                    <a:lstStyle/>
                    <a:p>
                      <a:pPr algn="ctr"/>
                      <a:r>
                        <a:rPr lang="en-IN" sz="2400" dirty="0"/>
                        <a:t>81</a:t>
                      </a:r>
                    </a:p>
                  </a:txBody>
                  <a:tcPr/>
                </a:tc>
                <a:extLst>
                  <a:ext uri="{0D108BD9-81ED-4DB2-BD59-A6C34878D82A}">
                    <a16:rowId xmlns:a16="http://schemas.microsoft.com/office/drawing/2014/main" val="484060982"/>
                  </a:ext>
                </a:extLst>
              </a:tr>
            </a:tbl>
          </a:graphicData>
        </a:graphic>
      </p:graphicFrame>
    </p:spTree>
    <p:extLst>
      <p:ext uri="{BB962C8B-B14F-4D97-AF65-F5344CB8AC3E}">
        <p14:creationId xmlns:p14="http://schemas.microsoft.com/office/powerpoint/2010/main" val="1180575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4C8527-9E3F-4F65-AD7E-FD1D2D0D05B2}"/>
              </a:ext>
            </a:extLst>
          </p:cNvPr>
          <p:cNvSpPr txBox="1"/>
          <p:nvPr/>
        </p:nvSpPr>
        <p:spPr>
          <a:xfrm>
            <a:off x="132522" y="92765"/>
            <a:ext cx="10641495" cy="584775"/>
          </a:xfrm>
          <a:prstGeom prst="rect">
            <a:avLst/>
          </a:prstGeom>
          <a:noFill/>
        </p:spPr>
        <p:txBody>
          <a:bodyPr wrap="square" rtlCol="0">
            <a:spAutoFit/>
          </a:bodyPr>
          <a:lstStyle/>
          <a:p>
            <a:r>
              <a:rPr lang="en-IN" sz="3200" dirty="0"/>
              <a:t>Operator Precedence: Numbers perspective</a:t>
            </a:r>
            <a:endParaRPr lang="en-IN" dirty="0"/>
          </a:p>
        </p:txBody>
      </p:sp>
      <p:graphicFrame>
        <p:nvGraphicFramePr>
          <p:cNvPr id="3" name="Table 3">
            <a:extLst>
              <a:ext uri="{FF2B5EF4-FFF2-40B4-BE49-F238E27FC236}">
                <a16:creationId xmlns:a16="http://schemas.microsoft.com/office/drawing/2014/main" id="{CAA9AB63-F5A4-4662-A51E-7D156F5122E4}"/>
              </a:ext>
            </a:extLst>
          </p:cNvPr>
          <p:cNvGraphicFramePr>
            <a:graphicFrameLocks noGrp="1"/>
          </p:cNvGraphicFramePr>
          <p:nvPr>
            <p:extLst>
              <p:ext uri="{D42A27DB-BD31-4B8C-83A1-F6EECF244321}">
                <p14:modId xmlns:p14="http://schemas.microsoft.com/office/powerpoint/2010/main" val="2645240632"/>
              </p:ext>
            </p:extLst>
          </p:nvPr>
        </p:nvGraphicFramePr>
        <p:xfrm>
          <a:off x="1713948" y="1329266"/>
          <a:ext cx="8128000" cy="39370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82266325"/>
                    </a:ext>
                  </a:extLst>
                </a:gridCol>
                <a:gridCol w="4064000">
                  <a:extLst>
                    <a:ext uri="{9D8B030D-6E8A-4147-A177-3AD203B41FA5}">
                      <a16:colId xmlns:a16="http://schemas.microsoft.com/office/drawing/2014/main" val="2216969678"/>
                    </a:ext>
                  </a:extLst>
                </a:gridCol>
              </a:tblGrid>
              <a:tr h="370840">
                <a:tc>
                  <a:txBody>
                    <a:bodyPr/>
                    <a:lstStyle/>
                    <a:p>
                      <a:pPr algn="ctr"/>
                      <a:r>
                        <a:rPr lang="en-IN" sz="2400" dirty="0"/>
                        <a:t>Operator</a:t>
                      </a:r>
                    </a:p>
                  </a:txBody>
                  <a:tcPr/>
                </a:tc>
                <a:tc>
                  <a:txBody>
                    <a:bodyPr/>
                    <a:lstStyle/>
                    <a:p>
                      <a:pPr algn="ctr"/>
                      <a:r>
                        <a:rPr lang="en-IN" sz="2400" dirty="0"/>
                        <a:t>Description</a:t>
                      </a:r>
                    </a:p>
                  </a:txBody>
                  <a:tcPr/>
                </a:tc>
                <a:extLst>
                  <a:ext uri="{0D108BD9-81ED-4DB2-BD59-A6C34878D82A}">
                    <a16:rowId xmlns:a16="http://schemas.microsoft.com/office/drawing/2014/main" val="108724655"/>
                  </a:ext>
                </a:extLst>
              </a:tr>
              <a:tr h="370840">
                <a:tc>
                  <a:txBody>
                    <a:bodyPr/>
                    <a:lstStyle/>
                    <a:p>
                      <a:pPr algn="ctr"/>
                      <a:r>
                        <a:rPr lang="en-IN" sz="2400" dirty="0"/>
                        <a:t>()</a:t>
                      </a:r>
                    </a:p>
                  </a:txBody>
                  <a:tcPr/>
                </a:tc>
                <a:tc>
                  <a:txBody>
                    <a:bodyPr/>
                    <a:lstStyle/>
                    <a:p>
                      <a:pPr algn="ctr"/>
                      <a:r>
                        <a:rPr lang="en-IN" sz="2400" dirty="0"/>
                        <a:t>Parenthesized expression</a:t>
                      </a:r>
                    </a:p>
                  </a:txBody>
                  <a:tcPr/>
                </a:tc>
                <a:extLst>
                  <a:ext uri="{0D108BD9-81ED-4DB2-BD59-A6C34878D82A}">
                    <a16:rowId xmlns:a16="http://schemas.microsoft.com/office/drawing/2014/main" val="1907138757"/>
                  </a:ext>
                </a:extLst>
              </a:tr>
              <a:tr h="370840">
                <a:tc>
                  <a:txBody>
                    <a:bodyPr/>
                    <a:lstStyle/>
                    <a:p>
                      <a:pPr algn="ctr"/>
                      <a:r>
                        <a:rPr lang="en-IN" sz="2400" dirty="0"/>
                        <a:t>**</a:t>
                      </a:r>
                    </a:p>
                  </a:txBody>
                  <a:tcPr/>
                </a:tc>
                <a:tc>
                  <a:txBody>
                    <a:bodyPr/>
                    <a:lstStyle/>
                    <a:p>
                      <a:pPr algn="ctr"/>
                      <a:r>
                        <a:rPr lang="en-IN" sz="2400" dirty="0"/>
                        <a:t>Exponentiation</a:t>
                      </a:r>
                    </a:p>
                  </a:txBody>
                  <a:tcPr/>
                </a:tc>
                <a:extLst>
                  <a:ext uri="{0D108BD9-81ED-4DB2-BD59-A6C34878D82A}">
                    <a16:rowId xmlns:a16="http://schemas.microsoft.com/office/drawing/2014/main" val="3172771410"/>
                  </a:ext>
                </a:extLst>
              </a:tr>
              <a:tr h="370840">
                <a:tc>
                  <a:txBody>
                    <a:bodyPr/>
                    <a:lstStyle/>
                    <a:p>
                      <a:pPr algn="ctr"/>
                      <a:r>
                        <a:rPr lang="en-IN" sz="2400" dirty="0"/>
                        <a:t>+n,-n</a:t>
                      </a:r>
                    </a:p>
                  </a:txBody>
                  <a:tcPr/>
                </a:tc>
                <a:tc>
                  <a:txBody>
                    <a:bodyPr/>
                    <a:lstStyle/>
                    <a:p>
                      <a:pPr algn="ctr"/>
                      <a:r>
                        <a:rPr lang="en-IN" sz="2400" dirty="0"/>
                        <a:t>Positive, Negative</a:t>
                      </a:r>
                    </a:p>
                  </a:txBody>
                  <a:tcPr/>
                </a:tc>
                <a:extLst>
                  <a:ext uri="{0D108BD9-81ED-4DB2-BD59-A6C34878D82A}">
                    <a16:rowId xmlns:a16="http://schemas.microsoft.com/office/drawing/2014/main" val="3224752596"/>
                  </a:ext>
                </a:extLst>
              </a:tr>
              <a:tr h="370840">
                <a:tc>
                  <a:txBody>
                    <a:bodyPr/>
                    <a:lstStyle/>
                    <a:p>
                      <a:pPr algn="ctr"/>
                      <a:r>
                        <a:rPr lang="en-IN" sz="2400" dirty="0"/>
                        <a:t>*,/,//,%</a:t>
                      </a:r>
                    </a:p>
                  </a:txBody>
                  <a:tcPr/>
                </a:tc>
                <a:tc>
                  <a:txBody>
                    <a:bodyPr/>
                    <a:lstStyle/>
                    <a:p>
                      <a:pPr algn="ctr"/>
                      <a:r>
                        <a:rPr lang="en-IN" sz="2400" dirty="0"/>
                        <a:t>Multiplication, float division, int division, remainder</a:t>
                      </a:r>
                    </a:p>
                  </a:txBody>
                  <a:tcPr/>
                </a:tc>
                <a:extLst>
                  <a:ext uri="{0D108BD9-81ED-4DB2-BD59-A6C34878D82A}">
                    <a16:rowId xmlns:a16="http://schemas.microsoft.com/office/drawing/2014/main" val="3061560106"/>
                  </a:ext>
                </a:extLst>
              </a:tr>
              <a:tr h="370840">
                <a:tc>
                  <a:txBody>
                    <a:bodyPr/>
                    <a:lstStyle/>
                    <a:p>
                      <a:pPr algn="ctr"/>
                      <a:r>
                        <a:rPr lang="en-IN" sz="2400" dirty="0"/>
                        <a:t>+, -</a:t>
                      </a:r>
                    </a:p>
                  </a:txBody>
                  <a:tcPr/>
                </a:tc>
                <a:tc>
                  <a:txBody>
                    <a:bodyPr/>
                    <a:lstStyle/>
                    <a:p>
                      <a:pPr algn="ctr"/>
                      <a:r>
                        <a:rPr lang="en-IN" sz="2400" dirty="0"/>
                        <a:t>Addition, subtraction</a:t>
                      </a:r>
                    </a:p>
                  </a:txBody>
                  <a:tcPr/>
                </a:tc>
                <a:extLst>
                  <a:ext uri="{0D108BD9-81ED-4DB2-BD59-A6C34878D82A}">
                    <a16:rowId xmlns:a16="http://schemas.microsoft.com/office/drawing/2014/main" val="2309809462"/>
                  </a:ext>
                </a:extLst>
              </a:tr>
              <a:tr h="370840">
                <a:tc>
                  <a:txBody>
                    <a:bodyPr/>
                    <a:lstStyle/>
                    <a:p>
                      <a:pPr algn="ctr"/>
                      <a:r>
                        <a:rPr lang="en-IN" sz="2400" dirty="0"/>
                        <a:t>&lt;, &lt;=,&gt;, &gt;=, !=, ==</a:t>
                      </a:r>
                    </a:p>
                  </a:txBody>
                  <a:tcPr/>
                </a:tc>
                <a:tc>
                  <a:txBody>
                    <a:bodyPr/>
                    <a:lstStyle/>
                    <a:p>
                      <a:pPr algn="ctr"/>
                      <a:r>
                        <a:rPr lang="en-IN" sz="2400" dirty="0"/>
                        <a:t>Comparison operators</a:t>
                      </a:r>
                    </a:p>
                  </a:txBody>
                  <a:tcPr/>
                </a:tc>
                <a:extLst>
                  <a:ext uri="{0D108BD9-81ED-4DB2-BD59-A6C34878D82A}">
                    <a16:rowId xmlns:a16="http://schemas.microsoft.com/office/drawing/2014/main" val="1367103037"/>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159253981"/>
                  </a:ext>
                </a:extLst>
              </a:tr>
            </a:tbl>
          </a:graphicData>
        </a:graphic>
      </p:graphicFrame>
    </p:spTree>
    <p:extLst>
      <p:ext uri="{BB962C8B-B14F-4D97-AF65-F5344CB8AC3E}">
        <p14:creationId xmlns:p14="http://schemas.microsoft.com/office/powerpoint/2010/main" val="1054427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mage result for how big">
            <a:extLst>
              <a:ext uri="{FF2B5EF4-FFF2-40B4-BE49-F238E27FC236}">
                <a16:creationId xmlns:a16="http://schemas.microsoft.com/office/drawing/2014/main" id="{E5A61D96-8D5F-444E-9EE3-644B28ECD5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8255" y="0"/>
            <a:ext cx="2703745" cy="179348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46354EB-1236-486C-8208-9F9C23560C0A}"/>
              </a:ext>
            </a:extLst>
          </p:cNvPr>
          <p:cNvSpPr txBox="1"/>
          <p:nvPr/>
        </p:nvSpPr>
        <p:spPr>
          <a:xfrm>
            <a:off x="281354" y="225083"/>
            <a:ext cx="7737231" cy="584775"/>
          </a:xfrm>
          <a:prstGeom prst="rect">
            <a:avLst/>
          </a:prstGeom>
          <a:noFill/>
        </p:spPr>
        <p:txBody>
          <a:bodyPr wrap="square" rtlCol="0">
            <a:spAutoFit/>
          </a:bodyPr>
          <a:lstStyle/>
          <a:p>
            <a:r>
              <a:rPr lang="en-IN" sz="3200" dirty="0"/>
              <a:t>int size</a:t>
            </a:r>
            <a:endParaRPr lang="en-IN" dirty="0"/>
          </a:p>
        </p:txBody>
      </p:sp>
      <p:sp>
        <p:nvSpPr>
          <p:cNvPr id="3" name="TextBox 2">
            <a:extLst>
              <a:ext uri="{FF2B5EF4-FFF2-40B4-BE49-F238E27FC236}">
                <a16:creationId xmlns:a16="http://schemas.microsoft.com/office/drawing/2014/main" id="{BEB33DB3-D339-4DF9-A6ED-191DFF604CB4}"/>
              </a:ext>
            </a:extLst>
          </p:cNvPr>
          <p:cNvSpPr txBox="1"/>
          <p:nvPr/>
        </p:nvSpPr>
        <p:spPr>
          <a:xfrm>
            <a:off x="281354" y="1771963"/>
            <a:ext cx="11778124" cy="1815882"/>
          </a:xfrm>
          <a:prstGeom prst="rect">
            <a:avLst/>
          </a:prstGeom>
          <a:solidFill>
            <a:schemeClr val="accent5">
              <a:lumMod val="20000"/>
              <a:lumOff val="80000"/>
            </a:schemeClr>
          </a:solidFill>
          <a:ln>
            <a:solidFill>
              <a:schemeClr val="accent5">
                <a:lumMod val="50000"/>
              </a:schemeClr>
            </a:solidFill>
          </a:ln>
        </p:spPr>
        <p:txBody>
          <a:bodyPr wrap="square" rtlCol="0">
            <a:spAutoFit/>
          </a:bodyPr>
          <a:lstStyle/>
          <a:p>
            <a:r>
              <a:rPr lang="en-IN" sz="2800" dirty="0"/>
              <a:t>Python 2.x:</a:t>
            </a:r>
          </a:p>
          <a:p>
            <a:r>
              <a:rPr lang="en-IN" sz="2800" dirty="0"/>
              <a:t>Int could be limited to 32 or 64 bits, depending on your CPU.</a:t>
            </a:r>
          </a:p>
          <a:p>
            <a:r>
              <a:rPr lang="en-IN" sz="2800" dirty="0"/>
              <a:t>	32 bit:  –2,147,483,648 to 2,147,483,647</a:t>
            </a:r>
          </a:p>
          <a:p>
            <a:r>
              <a:rPr lang="en-IN" sz="2800" dirty="0"/>
              <a:t>long	64 bit: –9,223,372,036,854,775,808 to 9,223,372,036,854,775,807</a:t>
            </a:r>
          </a:p>
        </p:txBody>
      </p:sp>
      <p:sp>
        <p:nvSpPr>
          <p:cNvPr id="5" name="TextBox 4">
            <a:extLst>
              <a:ext uri="{FF2B5EF4-FFF2-40B4-BE49-F238E27FC236}">
                <a16:creationId xmlns:a16="http://schemas.microsoft.com/office/drawing/2014/main" id="{8B01D54B-8C42-440C-87F7-044FD6EB562F}"/>
              </a:ext>
            </a:extLst>
          </p:cNvPr>
          <p:cNvSpPr txBox="1"/>
          <p:nvPr/>
        </p:nvSpPr>
        <p:spPr>
          <a:xfrm>
            <a:off x="206938" y="4072896"/>
            <a:ext cx="11778124" cy="954107"/>
          </a:xfrm>
          <a:prstGeom prst="rect">
            <a:avLst/>
          </a:prstGeom>
          <a:solidFill>
            <a:schemeClr val="accent4">
              <a:lumMod val="40000"/>
              <a:lumOff val="60000"/>
            </a:schemeClr>
          </a:solidFill>
          <a:ln>
            <a:solidFill>
              <a:schemeClr val="accent4">
                <a:lumMod val="50000"/>
              </a:schemeClr>
            </a:solidFill>
          </a:ln>
        </p:spPr>
        <p:txBody>
          <a:bodyPr wrap="square" rtlCol="0">
            <a:spAutoFit/>
          </a:bodyPr>
          <a:lstStyle/>
          <a:p>
            <a:r>
              <a:rPr lang="en-IN" sz="2800" dirty="0"/>
              <a:t>Python 3.x:</a:t>
            </a:r>
          </a:p>
          <a:p>
            <a:r>
              <a:rPr lang="en-IN" sz="2800" dirty="0"/>
              <a:t>Int can be any size &gt;64 bits</a:t>
            </a:r>
          </a:p>
        </p:txBody>
      </p:sp>
      <p:pic>
        <p:nvPicPr>
          <p:cNvPr id="7172" name="Picture 4" descr="Image result for googol">
            <a:extLst>
              <a:ext uri="{FF2B5EF4-FFF2-40B4-BE49-F238E27FC236}">
                <a16:creationId xmlns:a16="http://schemas.microsoft.com/office/drawing/2014/main" id="{8D82D1C3-53EA-492E-998C-97434081D6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6255" y="5095875"/>
            <a:ext cx="2600325" cy="176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559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3493</TotalTime>
  <Words>1239</Words>
  <Application>Microsoft Office PowerPoint</Application>
  <PresentationFormat>Widescreen</PresentationFormat>
  <Paragraphs>226</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Courier New</vt:lpstr>
      <vt:lpstr>Elephant</vt:lpstr>
      <vt:lpstr>Wingdings</vt:lpstr>
      <vt:lpstr>Office Theme</vt:lpstr>
      <vt:lpstr>Introduction to Python</vt:lpstr>
      <vt:lpstr>Python Data are Objects</vt:lpstr>
      <vt:lpstr>Python Data types</vt:lpstr>
      <vt:lpstr>PowerPoint Presentation</vt:lpstr>
      <vt:lpstr>Numbers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Variables in Python</vt:lpstr>
      <vt:lpstr>Variables in Python</vt:lpstr>
      <vt:lpstr>Python Built-in Data types: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Jhashuva U</dc:creator>
  <cp:lastModifiedBy>Jhashuva U</cp:lastModifiedBy>
  <cp:revision>13</cp:revision>
  <dcterms:created xsi:type="dcterms:W3CDTF">2019-12-04T17:21:34Z</dcterms:created>
  <dcterms:modified xsi:type="dcterms:W3CDTF">2019-12-07T14:40:35Z</dcterms:modified>
</cp:coreProperties>
</file>