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/>
          <a:p>
            <a:pPr algn="r"/>
            <a:fld id="{BD3A539B-743D-43CC-A65F-3A21E52F8418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29560" y="1828800"/>
            <a:ext cx="9071640" cy="1463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US" sz="3200" spc="-1" strike="noStrike">
                <a:latin typeface="Arial"/>
              </a:rPr>
              <a:t>MVC Through SCRIPTING LANGUAGES</a:t>
            </a:r>
            <a:endParaRPr b="1" lang="en-US" sz="3200" spc="-1" strike="noStrike">
              <a:latin typeface="Arial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1005840" y="731520"/>
            <a:ext cx="3749040" cy="713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4400" spc="-1" strike="noStrike">
                <a:latin typeface="Arial"/>
              </a:rPr>
              <a:t>Welcome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3" name="TextShape 3"/>
          <p:cNvSpPr txBox="1"/>
          <p:nvPr/>
        </p:nvSpPr>
        <p:spPr>
          <a:xfrm>
            <a:off x="2286000" y="1463040"/>
            <a:ext cx="1737360" cy="43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2400" spc="-1" strike="noStrike">
                <a:latin typeface="Arial"/>
              </a:rPr>
              <a:t>To</a:t>
            </a:r>
            <a:endParaRPr b="1" lang="en-US" sz="2400" spc="-1" strike="noStrike">
              <a:latin typeface="Arial"/>
            </a:endParaRPr>
          </a:p>
        </p:txBody>
      </p:sp>
      <p:sp>
        <p:nvSpPr>
          <p:cNvPr id="44" name="TextShape 4"/>
          <p:cNvSpPr txBox="1"/>
          <p:nvPr/>
        </p:nvSpPr>
        <p:spPr>
          <a:xfrm>
            <a:off x="6492240" y="3566160"/>
            <a:ext cx="3291840" cy="1114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Mr. U. Joshua,</a:t>
            </a:r>
            <a:endParaRPr b="0" lang="en-US" sz="1800" spc="-1" strike="noStrike">
              <a:latin typeface="Arial"/>
            </a:endParaRPr>
          </a:p>
          <a:p>
            <a:r>
              <a:rPr b="0" i="1" lang="en-US" sz="1800" spc="-1" strike="noStrike">
                <a:latin typeface="Arial"/>
              </a:rPr>
              <a:t>Asst. Prof.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Department of CSE,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Email: jhashuva@cvr.ac.in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Course Structure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5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91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Unit-I: Introduction to Python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Unit-II: Functions and Structured Types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Unit-III: Classes and Object-Oriented </a:t>
            </a:r>
            <a:r>
              <a:rPr b="0" lang="en-US" sz="3200" spc="-1" strike="noStrike">
                <a:latin typeface="Arial"/>
              </a:rPr>
              <a:t>	</a:t>
            </a:r>
            <a:r>
              <a:rPr b="0" lang="en-US" sz="3200" spc="-1" strike="noStrike">
                <a:latin typeface="Arial"/>
              </a:rPr>
              <a:t>	</a:t>
            </a:r>
            <a:r>
              <a:rPr b="0" lang="en-US" sz="3200" spc="-1" strike="noStrike">
                <a:latin typeface="Arial"/>
              </a:rPr>
              <a:t>Programming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Unit-IV: Advanced Python Programming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Unit-V: Node JS &amp; AngularJS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Course Outcomes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7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CO 1: Develop client side scripts using different </a:t>
            </a:r>
            <a:r>
              <a:rPr b="0" lang="en-US" sz="3200" spc="-1" strike="noStrike">
                <a:latin typeface="Arial"/>
              </a:rPr>
              <a:t>	</a:t>
            </a:r>
            <a:r>
              <a:rPr b="0" lang="en-US" sz="3200" spc="-1" strike="noStrike">
                <a:latin typeface="Arial"/>
              </a:rPr>
              <a:t>	</a:t>
            </a:r>
            <a:r>
              <a:rPr b="0" lang="en-US" sz="3200" spc="-1" strike="noStrike">
                <a:latin typeface="Arial"/>
              </a:rPr>
              <a:t>	</a:t>
            </a:r>
            <a:r>
              <a:rPr b="0" lang="en-US" sz="3200" spc="-1" strike="noStrike">
                <a:latin typeface="Arial"/>
              </a:rPr>
              <a:t>scripting languages.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Course Outcomes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9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CO 1: Develop client side scripts using different </a:t>
            </a:r>
            <a:r>
              <a:rPr b="0" lang="en-US" sz="3200" spc="-1" strike="noStrike">
                <a:latin typeface="Arial"/>
              </a:rPr>
              <a:t>	</a:t>
            </a:r>
            <a:r>
              <a:rPr b="0" lang="en-US" sz="3200" spc="-1" strike="noStrike">
                <a:latin typeface="Arial"/>
              </a:rPr>
              <a:t>	</a:t>
            </a:r>
            <a:r>
              <a:rPr b="0" lang="en-US" sz="3200" spc="-1" strike="noStrike">
                <a:latin typeface="Arial"/>
              </a:rPr>
              <a:t>	</a:t>
            </a:r>
            <a:r>
              <a:rPr b="0" lang="en-US" sz="3200" spc="-1" strike="noStrike">
                <a:latin typeface="Arial"/>
              </a:rPr>
              <a:t>scripting languages.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CO 2: Implement the MVC architecture using </a:t>
            </a:r>
            <a:r>
              <a:rPr b="0" lang="en-US" sz="3200" spc="-1" strike="noStrike">
                <a:latin typeface="Arial"/>
              </a:rPr>
              <a:t>	</a:t>
            </a:r>
            <a:r>
              <a:rPr b="0" lang="en-US" sz="3200" spc="-1" strike="noStrike">
                <a:latin typeface="Arial"/>
              </a:rPr>
              <a:t>	</a:t>
            </a:r>
            <a:r>
              <a:rPr b="0" lang="en-US" sz="3200" spc="-1" strike="noStrike">
                <a:latin typeface="Arial"/>
              </a:rPr>
              <a:t>	</a:t>
            </a:r>
            <a:r>
              <a:rPr b="0" lang="en-US" sz="3200" spc="-1" strike="noStrike">
                <a:latin typeface="Arial"/>
              </a:rPr>
              <a:t>	</a:t>
            </a:r>
            <a:r>
              <a:rPr b="0" lang="en-US" sz="3200" spc="-1" strike="noStrike">
                <a:latin typeface="Arial"/>
              </a:rPr>
              <a:t>effective frameworks.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Course Outcomes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1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CO 1: Develop client side scripts using different </a:t>
            </a:r>
            <a:r>
              <a:rPr b="0" lang="en-US" sz="3200" spc="-1" strike="noStrike">
                <a:latin typeface="Arial"/>
              </a:rPr>
              <a:t>	</a:t>
            </a:r>
            <a:r>
              <a:rPr b="0" lang="en-US" sz="3200" spc="-1" strike="noStrike">
                <a:latin typeface="Arial"/>
              </a:rPr>
              <a:t>	</a:t>
            </a:r>
            <a:r>
              <a:rPr b="0" lang="en-US" sz="3200" spc="-1" strike="noStrike">
                <a:latin typeface="Arial"/>
              </a:rPr>
              <a:t>	</a:t>
            </a:r>
            <a:r>
              <a:rPr b="0" lang="en-US" sz="3200" spc="-1" strike="noStrike">
                <a:latin typeface="Arial"/>
              </a:rPr>
              <a:t>scripting languages.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CO 2: Implement the MVC architecture using </a:t>
            </a:r>
            <a:r>
              <a:rPr b="0" lang="en-US" sz="3200" spc="-1" strike="noStrike">
                <a:latin typeface="Arial"/>
              </a:rPr>
              <a:t>	</a:t>
            </a:r>
            <a:r>
              <a:rPr b="0" lang="en-US" sz="3200" spc="-1" strike="noStrike">
                <a:latin typeface="Arial"/>
              </a:rPr>
              <a:t>	</a:t>
            </a:r>
            <a:r>
              <a:rPr b="0" lang="en-US" sz="3200" spc="-1" strike="noStrike">
                <a:latin typeface="Arial"/>
              </a:rPr>
              <a:t>	</a:t>
            </a:r>
            <a:r>
              <a:rPr b="0" lang="en-US" sz="3200" spc="-1" strike="noStrike">
                <a:latin typeface="Arial"/>
              </a:rPr>
              <a:t>	</a:t>
            </a:r>
            <a:r>
              <a:rPr b="0" lang="en-US" sz="3200" spc="-1" strike="noStrike">
                <a:latin typeface="Arial"/>
              </a:rPr>
              <a:t>effective frameworks.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CO 3: Demonstrate the Database connectivity </a:t>
            </a:r>
            <a:r>
              <a:rPr b="0" lang="en-US" sz="3200" spc="-1" strike="noStrike">
                <a:latin typeface="Arial"/>
              </a:rPr>
              <a:t>	</a:t>
            </a:r>
            <a:r>
              <a:rPr b="0" lang="en-US" sz="3200" spc="-1" strike="noStrike">
                <a:latin typeface="Arial"/>
              </a:rPr>
              <a:t>	</a:t>
            </a:r>
            <a:r>
              <a:rPr b="0" lang="en-US" sz="3200" spc="-1" strike="noStrike">
                <a:latin typeface="Arial"/>
              </a:rPr>
              <a:t>	</a:t>
            </a:r>
            <a:r>
              <a:rPr b="0" lang="en-US" sz="3200" spc="-1" strike="noStrike">
                <a:latin typeface="Arial"/>
              </a:rPr>
              <a:t>using IDEs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Course Outcomes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3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52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CO 1: Develop client side scripts using different </a:t>
            </a:r>
            <a:r>
              <a:rPr b="0" lang="en-US" sz="3200" spc="-1" strike="noStrike">
                <a:latin typeface="Arial"/>
              </a:rPr>
              <a:t>	</a:t>
            </a:r>
            <a:r>
              <a:rPr b="0" lang="en-US" sz="3200" spc="-1" strike="noStrike">
                <a:latin typeface="Arial"/>
              </a:rPr>
              <a:t>	</a:t>
            </a:r>
            <a:r>
              <a:rPr b="0" lang="en-US" sz="3200" spc="-1" strike="noStrike">
                <a:latin typeface="Arial"/>
              </a:rPr>
              <a:t>	</a:t>
            </a:r>
            <a:r>
              <a:rPr b="0" lang="en-US" sz="3200" spc="-1" strike="noStrike">
                <a:latin typeface="Arial"/>
              </a:rPr>
              <a:t>	</a:t>
            </a:r>
            <a:r>
              <a:rPr b="0" lang="en-US" sz="3200" spc="-1" strike="noStrike">
                <a:latin typeface="Arial"/>
              </a:rPr>
              <a:t>	</a:t>
            </a:r>
            <a:r>
              <a:rPr b="0" lang="en-US" sz="3200" spc="-1" strike="noStrike">
                <a:latin typeface="Arial"/>
              </a:rPr>
              <a:t>   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           </a:t>
            </a:r>
            <a:r>
              <a:rPr b="0" lang="en-US" sz="3200" spc="-1" strike="noStrike">
                <a:latin typeface="Arial"/>
              </a:rPr>
              <a:t>scripting languages.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CO 2: Implement the MVC architecture using </a:t>
            </a:r>
            <a:r>
              <a:rPr b="0" lang="en-US" sz="3200" spc="-1" strike="noStrike">
                <a:latin typeface="Arial"/>
              </a:rPr>
              <a:t>	</a:t>
            </a:r>
            <a:r>
              <a:rPr b="0" lang="en-US" sz="3200" spc="-1" strike="noStrike">
                <a:latin typeface="Arial"/>
              </a:rPr>
              <a:t>	</a:t>
            </a:r>
            <a:r>
              <a:rPr b="0" lang="en-US" sz="3200" spc="-1" strike="noStrike">
                <a:latin typeface="Arial"/>
              </a:rPr>
              <a:t>	</a:t>
            </a:r>
            <a:r>
              <a:rPr b="0" lang="en-US" sz="3200" spc="-1" strike="noStrike">
                <a:latin typeface="Arial"/>
              </a:rPr>
              <a:t>	</a:t>
            </a:r>
            <a:r>
              <a:rPr b="0" lang="en-US" sz="3200" spc="-1" strike="noStrike">
                <a:latin typeface="Arial"/>
              </a:rPr>
              <a:t>effective 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          </a:t>
            </a:r>
            <a:r>
              <a:rPr b="0" lang="en-US" sz="3200" spc="-1" strike="noStrike">
                <a:latin typeface="Arial"/>
              </a:rPr>
              <a:t>frameworks.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CO 3: Demonstrate the Database connectivity using IDEs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CO 4: Map objects with relational model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Course Outcomes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5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52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CO 1: Develop client side scripts using different </a:t>
            </a:r>
            <a:r>
              <a:rPr b="0" lang="en-US" sz="3200" spc="-1" strike="noStrike">
                <a:latin typeface="Arial"/>
              </a:rPr>
              <a:t>	</a:t>
            </a:r>
            <a:r>
              <a:rPr b="0" lang="en-US" sz="3200" spc="-1" strike="noStrike">
                <a:latin typeface="Arial"/>
              </a:rPr>
              <a:t>	</a:t>
            </a:r>
            <a:r>
              <a:rPr b="0" lang="en-US" sz="3200" spc="-1" strike="noStrike">
                <a:latin typeface="Arial"/>
              </a:rPr>
              <a:t>	</a:t>
            </a:r>
            <a:r>
              <a:rPr b="0" lang="en-US" sz="3200" spc="-1" strike="noStrike">
                <a:latin typeface="Arial"/>
              </a:rPr>
              <a:t>scripting </a:t>
            </a:r>
            <a:r>
              <a:rPr b="0" lang="en-US" sz="3200" spc="-1" strike="noStrike">
                <a:latin typeface="Arial"/>
              </a:rPr>
              <a:t>	</a:t>
            </a:r>
            <a:r>
              <a:rPr b="0" lang="en-US" sz="3200" spc="-1" strike="noStrike">
                <a:latin typeface="Arial"/>
              </a:rPr>
              <a:t> 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          </a:t>
            </a:r>
            <a:r>
              <a:rPr b="0" lang="en-US" sz="3200" spc="-1" strike="noStrike">
                <a:latin typeface="Arial"/>
              </a:rPr>
              <a:t>languages.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CO 2: Implement the MVC architecture using </a:t>
            </a:r>
            <a:r>
              <a:rPr b="0" lang="en-US" sz="3200" spc="-1" strike="noStrike">
                <a:latin typeface="Arial"/>
              </a:rPr>
              <a:t>	</a:t>
            </a:r>
            <a:r>
              <a:rPr b="0" lang="en-US" sz="3200" spc="-1" strike="noStrike">
                <a:latin typeface="Arial"/>
              </a:rPr>
              <a:t>	</a:t>
            </a:r>
            <a:r>
              <a:rPr b="0" lang="en-US" sz="3200" spc="-1" strike="noStrike">
                <a:latin typeface="Arial"/>
              </a:rPr>
              <a:t>	</a:t>
            </a:r>
            <a:r>
              <a:rPr b="0" lang="en-US" sz="3200" spc="-1" strike="noStrike">
                <a:latin typeface="Arial"/>
              </a:rPr>
              <a:t>	</a:t>
            </a:r>
            <a:r>
              <a:rPr b="0" lang="en-US" sz="3200" spc="-1" strike="noStrike">
                <a:latin typeface="Arial"/>
              </a:rPr>
              <a:t>effective frameworks.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CO 3: Demonstrate the Database connectivity using IDEs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CO 4: Map objects with relational model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CO 5: Master the versatile web languages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Prerequisites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6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Object oriented Programming through Java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Course Objectives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8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To introduce the interpretation features of different languages.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Course Objectives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0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To introduce the interpretation features of different languages.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To give practical experience of client side scripting.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Course Objectives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2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To introduce the interpretation features of different languages.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To give practical experience of client side scripting.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To enable the students to improve their productivity through scripting constructs.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Course Objectives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4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To introduce the interpretation features of different languages.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To give practical experience of client side scripting.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To enable the students to improve their productivity through scripting constructs.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55" name="TextShape 3"/>
          <p:cNvSpPr txBox="1"/>
          <p:nvPr/>
        </p:nvSpPr>
        <p:spPr>
          <a:xfrm>
            <a:off x="7680960" y="4937760"/>
            <a:ext cx="18288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Continue..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Course Objectives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7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To develop the skills necessary for server side scripting  and database connectivity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58" name="TextShape 3"/>
          <p:cNvSpPr txBox="1"/>
          <p:nvPr/>
        </p:nvSpPr>
        <p:spPr>
          <a:xfrm>
            <a:off x="7680960" y="4937760"/>
            <a:ext cx="18288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Continue..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Course Objectives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0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To develop the skills necessary for server side scripting  and database connectivity.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To expose different web application frameworks.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1" name="TextShape 3"/>
          <p:cNvSpPr txBox="1"/>
          <p:nvPr/>
        </p:nvSpPr>
        <p:spPr>
          <a:xfrm>
            <a:off x="7680960" y="4937760"/>
            <a:ext cx="18288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Continue..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Academic Plan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3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Instruction: 3 Periods/week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Sessional Marks: 30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End Exam : 70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Credits</a:t>
            </a:r>
            <a:r>
              <a:rPr b="0" lang="en-US" sz="3200" spc="-1" strike="noStrike">
                <a:latin typeface="Arial"/>
              </a:rPr>
              <a:t>	</a:t>
            </a:r>
            <a:r>
              <a:rPr b="0" lang="en-US" sz="3200" spc="-1" strike="noStrike">
                <a:latin typeface="Arial"/>
              </a:rPr>
              <a:t>	</a:t>
            </a:r>
            <a:r>
              <a:rPr b="0" lang="en-US" sz="3200" spc="-1" strike="noStrike">
                <a:latin typeface="Arial"/>
              </a:rPr>
              <a:t>: 3 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Application>LibreOffice/6.1.3.2$Windows_X86_64 LibreOffice_project/86daf60bf00efa86ad547e59e09d6bb77c699acb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2019-12-02T09:50:14Z</dcterms:created>
  <dc:creator/>
  <dc:description/>
  <dc:language>en-US</dc:language>
  <cp:lastModifiedBy/>
  <dcterms:modified xsi:type="dcterms:W3CDTF">2019-12-02T10:19:17Z</dcterms:modified>
  <cp:revision>1</cp:revision>
  <dc:subject/>
  <dc:title/>
</cp:coreProperties>
</file>