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2" r:id="rId12"/>
    <p:sldId id="266" r:id="rId13"/>
    <p:sldId id="267" r:id="rId14"/>
    <p:sldId id="268" r:id="rId15"/>
    <p:sldId id="269"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8" d="100"/>
          <a:sy n="88" d="100"/>
        </p:scale>
        <p:origin x="-96" y="-45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A373F7-1B6E-4D11-A5CE-F2387230070F}" type="datetimeFigureOut">
              <a:rPr lang="en-US" smtClean="0"/>
              <a:pPr/>
              <a:t>1/29/2010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1DE21-1E1F-40DB-B62F-5AFEA5DE1EB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373F7-1B6E-4D11-A5CE-F2387230070F}" type="datetimeFigureOut">
              <a:rPr lang="en-US" smtClean="0"/>
              <a:pPr/>
              <a:t>1/29/2010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1DE21-1E1F-40DB-B62F-5AFEA5DE1EB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373F7-1B6E-4D11-A5CE-F2387230070F}" type="datetimeFigureOut">
              <a:rPr lang="en-US" smtClean="0"/>
              <a:pPr/>
              <a:t>1/29/2010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1DE21-1E1F-40DB-B62F-5AFEA5DE1EB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373F7-1B6E-4D11-A5CE-F2387230070F}" type="datetimeFigureOut">
              <a:rPr lang="en-US" smtClean="0"/>
              <a:pPr/>
              <a:t>1/29/2010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1DE21-1E1F-40DB-B62F-5AFEA5DE1EB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A373F7-1B6E-4D11-A5CE-F2387230070F}" type="datetimeFigureOut">
              <a:rPr lang="en-US" smtClean="0"/>
              <a:pPr/>
              <a:t>1/29/2010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1DE21-1E1F-40DB-B62F-5AFEA5DE1EB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A373F7-1B6E-4D11-A5CE-F2387230070F}" type="datetimeFigureOut">
              <a:rPr lang="en-US" smtClean="0"/>
              <a:pPr/>
              <a:t>1/29/2010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E1DE21-1E1F-40DB-B62F-5AFEA5DE1EB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A373F7-1B6E-4D11-A5CE-F2387230070F}" type="datetimeFigureOut">
              <a:rPr lang="en-US" smtClean="0"/>
              <a:pPr/>
              <a:t>1/29/2010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E1DE21-1E1F-40DB-B62F-5AFEA5DE1EB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A373F7-1B6E-4D11-A5CE-F2387230070F}" type="datetimeFigureOut">
              <a:rPr lang="en-US" smtClean="0"/>
              <a:pPr/>
              <a:t>1/29/2010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E1DE21-1E1F-40DB-B62F-5AFEA5DE1EB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373F7-1B6E-4D11-A5CE-F2387230070F}" type="datetimeFigureOut">
              <a:rPr lang="en-US" smtClean="0"/>
              <a:pPr/>
              <a:t>1/29/2010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E1DE21-1E1F-40DB-B62F-5AFEA5DE1EB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373F7-1B6E-4D11-A5CE-F2387230070F}" type="datetimeFigureOut">
              <a:rPr lang="en-US" smtClean="0"/>
              <a:pPr/>
              <a:t>1/29/2010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E1DE21-1E1F-40DB-B62F-5AFEA5DE1EB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373F7-1B6E-4D11-A5CE-F2387230070F}" type="datetimeFigureOut">
              <a:rPr lang="en-US" smtClean="0"/>
              <a:pPr/>
              <a:t>1/29/2010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E1DE21-1E1F-40DB-B62F-5AFEA5DE1EB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373F7-1B6E-4D11-A5CE-F2387230070F}" type="datetimeFigureOut">
              <a:rPr lang="en-US" smtClean="0"/>
              <a:pPr/>
              <a:t>1/29/2010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E1DE21-1E1F-40DB-B62F-5AFEA5DE1EB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09600"/>
          </a:xfrm>
        </p:spPr>
        <p:txBody>
          <a:bodyPr>
            <a:normAutofit/>
          </a:bodyPr>
          <a:lstStyle/>
          <a:p>
            <a:r>
              <a:rPr lang="en-US" sz="2400" dirty="0" smtClean="0">
                <a:latin typeface="Times New Roman" pitchFamily="18" charset="0"/>
                <a:cs typeface="Times New Roman" pitchFamily="18" charset="0"/>
              </a:rPr>
              <a:t>Merging Multimedia, Controls and Plug- Ins with Html</a:t>
            </a:r>
            <a:endParaRPr lang="en-US" sz="2400" dirty="0">
              <a:latin typeface="Times New Roman" pitchFamily="18" charset="0"/>
              <a:cs typeface="Times New Roman" pitchFamily="18" charset="0"/>
            </a:endParaRPr>
          </a:p>
        </p:txBody>
      </p:sp>
      <p:sp>
        <p:nvSpPr>
          <p:cNvPr id="5" name="Content Placeholder 4"/>
          <p:cNvSpPr>
            <a:spLocks noGrp="1"/>
          </p:cNvSpPr>
          <p:nvPr>
            <p:ph idx="1"/>
          </p:nvPr>
        </p:nvSpPr>
        <p:spPr>
          <a:xfrm>
            <a:off x="457200" y="685800"/>
            <a:ext cx="8229600" cy="5867400"/>
          </a:xfrm>
        </p:spPr>
        <p:txBody>
          <a:bodyPr>
            <a:normAutofit/>
          </a:bodyPr>
          <a:lstStyle/>
          <a:p>
            <a:pPr>
              <a:lnSpc>
                <a:spcPct val="150000"/>
              </a:lnSpc>
            </a:pPr>
            <a:r>
              <a:rPr lang="en-US" sz="2000" dirty="0" smtClean="0"/>
              <a:t>Accessing sound and video in web pages</a:t>
            </a:r>
          </a:p>
          <a:p>
            <a:pPr>
              <a:lnSpc>
                <a:spcPct val="150000"/>
              </a:lnSpc>
            </a:pPr>
            <a:r>
              <a:rPr lang="en-US" sz="2000" dirty="0" smtClean="0"/>
              <a:t>Using the &lt;embed&gt; </a:t>
            </a:r>
            <a:r>
              <a:rPr lang="en-US" sz="2000" dirty="0" smtClean="0"/>
              <a:t>tag</a:t>
            </a:r>
          </a:p>
          <a:p>
            <a:pPr>
              <a:lnSpc>
                <a:spcPct val="150000"/>
              </a:lnSpc>
            </a:pPr>
            <a:r>
              <a:rPr lang="en-US" sz="2000" dirty="0" smtClean="0"/>
              <a:t>Netscape’s </a:t>
            </a:r>
            <a:r>
              <a:rPr lang="en-US" sz="2000" dirty="0" err="1" smtClean="0"/>
              <a:t>LiveAudio</a:t>
            </a:r>
            <a:r>
              <a:rPr lang="en-US" sz="2000" dirty="0" smtClean="0"/>
              <a:t> Plug-In</a:t>
            </a:r>
            <a:endParaRPr lang="en-US" sz="2000" dirty="0" smtClean="0"/>
          </a:p>
          <a:p>
            <a:pPr>
              <a:lnSpc>
                <a:spcPct val="150000"/>
              </a:lnSpc>
            </a:pPr>
            <a:r>
              <a:rPr lang="en-US" sz="2000" dirty="0" smtClean="0"/>
              <a:t>The &lt;object&gt; tag and the future</a:t>
            </a:r>
          </a:p>
          <a:p>
            <a:pPr>
              <a:lnSpc>
                <a:spcPct val="150000"/>
              </a:lnSpc>
            </a:pPr>
            <a:r>
              <a:rPr lang="en-US" sz="2000" dirty="0" smtClean="0"/>
              <a:t>When and when not to use Multimedia</a:t>
            </a:r>
          </a:p>
          <a:p>
            <a:pPr>
              <a:lnSpc>
                <a:spcPct val="150000"/>
              </a:lnSpc>
            </a:pPr>
            <a:endParaRPr lang="en-US" sz="2000" dirty="0" smtClean="0"/>
          </a:p>
          <a:p>
            <a:pPr>
              <a:lnSpc>
                <a:spcPct val="150000"/>
              </a:lnSpc>
            </a:pPr>
            <a:endParaRPr lang="en-US" sz="2000" dirty="0" smtClean="0"/>
          </a:p>
          <a:p>
            <a:pPr>
              <a:lnSpc>
                <a:spcPct val="150000"/>
              </a:lnSpc>
            </a:pP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09600"/>
          </a:xfrm>
        </p:spPr>
        <p:txBody>
          <a:bodyPr>
            <a:normAutofit fontScale="90000"/>
          </a:bodyPr>
          <a:lstStyle/>
          <a:p>
            <a:pPr>
              <a:lnSpc>
                <a:spcPct val="150000"/>
              </a:lnSpc>
            </a:pPr>
            <a:r>
              <a:rPr lang="en-US" sz="2400" dirty="0" smtClean="0"/>
              <a:t>The DirectShow object Properties, Events &amp; Methods</a:t>
            </a:r>
          </a:p>
        </p:txBody>
      </p:sp>
      <p:sp>
        <p:nvSpPr>
          <p:cNvPr id="5" name="Content Placeholder 4"/>
          <p:cNvSpPr>
            <a:spLocks noGrp="1"/>
          </p:cNvSpPr>
          <p:nvPr>
            <p:ph idx="1"/>
          </p:nvPr>
        </p:nvSpPr>
        <p:spPr>
          <a:xfrm>
            <a:off x="457200" y="685800"/>
            <a:ext cx="8229600" cy="5867400"/>
          </a:xfrm>
        </p:spPr>
        <p:txBody>
          <a:bodyPr>
            <a:normAutofit/>
          </a:bodyPr>
          <a:lstStyle/>
          <a:p>
            <a:pPr>
              <a:lnSpc>
                <a:spcPct val="150000"/>
              </a:lnSpc>
              <a:buNone/>
            </a:pPr>
            <a:r>
              <a:rPr lang="en-US" sz="2000" dirty="0" smtClean="0"/>
              <a:t>Methods:</a:t>
            </a:r>
          </a:p>
          <a:p>
            <a:pPr>
              <a:lnSpc>
                <a:spcPct val="150000"/>
              </a:lnSpc>
            </a:pPr>
            <a:r>
              <a:rPr lang="en-US" sz="2000" dirty="0" err="1" smtClean="0"/>
              <a:t>AboutBox</a:t>
            </a:r>
            <a:r>
              <a:rPr lang="en-US" sz="2000" dirty="0" smtClean="0"/>
              <a:t>  -  version and copyright information about the control</a:t>
            </a:r>
          </a:p>
          <a:p>
            <a:pPr>
              <a:lnSpc>
                <a:spcPct val="150000"/>
              </a:lnSpc>
            </a:pPr>
            <a:r>
              <a:rPr lang="en-US" sz="2000" dirty="0" err="1" smtClean="0"/>
              <a:t>IsSoundCardEnabled</a:t>
            </a:r>
            <a:r>
              <a:rPr lang="en-US" sz="2000" dirty="0" smtClean="0"/>
              <a:t>  -  whether sound card is installed and enabled</a:t>
            </a:r>
          </a:p>
          <a:p>
            <a:pPr>
              <a:lnSpc>
                <a:spcPct val="150000"/>
              </a:lnSpc>
            </a:pPr>
            <a:r>
              <a:rPr lang="en-US" sz="2000" dirty="0" smtClean="0"/>
              <a:t>Pause  -  pause playback</a:t>
            </a:r>
          </a:p>
          <a:p>
            <a:pPr>
              <a:lnSpc>
                <a:spcPct val="150000"/>
              </a:lnSpc>
            </a:pPr>
            <a:r>
              <a:rPr lang="en-US" sz="2000" dirty="0" smtClean="0"/>
              <a:t>Run  -  run multimedia stream</a:t>
            </a:r>
          </a:p>
          <a:p>
            <a:pPr>
              <a:lnSpc>
                <a:spcPct val="150000"/>
              </a:lnSpc>
            </a:pPr>
            <a:r>
              <a:rPr lang="en-US" sz="2000" dirty="0" smtClean="0"/>
              <a:t>Stop  -  stop stream </a:t>
            </a:r>
            <a:r>
              <a:rPr lang="en-US" sz="2000" dirty="0" smtClean="0"/>
              <a:t>playback</a:t>
            </a:r>
            <a:endParaRPr lang="en-US" sz="2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09600"/>
          </a:xfrm>
        </p:spPr>
        <p:txBody>
          <a:bodyPr>
            <a:normAutofit fontScale="90000"/>
          </a:bodyPr>
          <a:lstStyle/>
          <a:p>
            <a:pPr>
              <a:lnSpc>
                <a:spcPct val="150000"/>
              </a:lnSpc>
            </a:pPr>
            <a:r>
              <a:rPr lang="en-US" sz="2400" dirty="0" smtClean="0"/>
              <a:t>The DirectShow object Properties, Events &amp; Methods</a:t>
            </a:r>
          </a:p>
        </p:txBody>
      </p:sp>
      <p:sp>
        <p:nvSpPr>
          <p:cNvPr id="5" name="Content Placeholder 4"/>
          <p:cNvSpPr>
            <a:spLocks noGrp="1"/>
          </p:cNvSpPr>
          <p:nvPr>
            <p:ph idx="1"/>
          </p:nvPr>
        </p:nvSpPr>
        <p:spPr>
          <a:xfrm>
            <a:off x="457200" y="685800"/>
            <a:ext cx="8229600" cy="5867400"/>
          </a:xfrm>
        </p:spPr>
        <p:txBody>
          <a:bodyPr>
            <a:normAutofit/>
          </a:bodyPr>
          <a:lstStyle/>
          <a:p>
            <a:pPr>
              <a:lnSpc>
                <a:spcPct val="150000"/>
              </a:lnSpc>
              <a:buNone/>
            </a:pPr>
            <a:r>
              <a:rPr lang="en-US" sz="2000" dirty="0" smtClean="0"/>
              <a:t>Events</a:t>
            </a:r>
            <a:r>
              <a:rPr lang="en-US" sz="2000" dirty="0" smtClean="0"/>
              <a:t>:</a:t>
            </a:r>
          </a:p>
          <a:p>
            <a:pPr>
              <a:lnSpc>
                <a:spcPct val="150000"/>
              </a:lnSpc>
            </a:pPr>
            <a:r>
              <a:rPr lang="en-US" sz="2000" dirty="0" err="1" smtClean="0"/>
              <a:t>Displaymodechange</a:t>
            </a:r>
            <a:r>
              <a:rPr lang="en-US" sz="2000" dirty="0" smtClean="0"/>
              <a:t>  -  when display mode property is changed</a:t>
            </a:r>
          </a:p>
          <a:p>
            <a:pPr>
              <a:lnSpc>
                <a:spcPct val="150000"/>
              </a:lnSpc>
            </a:pPr>
            <a:r>
              <a:rPr lang="en-US" sz="2000" dirty="0" smtClean="0"/>
              <a:t>Error  -  when an error occurs</a:t>
            </a:r>
          </a:p>
          <a:p>
            <a:pPr>
              <a:lnSpc>
                <a:spcPct val="150000"/>
              </a:lnSpc>
            </a:pPr>
            <a:r>
              <a:rPr lang="en-US" sz="2000" dirty="0" err="1" smtClean="0"/>
              <a:t>openComplete</a:t>
            </a:r>
            <a:r>
              <a:rPr lang="en-US" sz="2000" dirty="0" smtClean="0"/>
              <a:t>  -  when source code has finished loading</a:t>
            </a:r>
          </a:p>
          <a:p>
            <a:pPr>
              <a:lnSpc>
                <a:spcPct val="150000"/>
              </a:lnSpc>
            </a:pPr>
            <a:r>
              <a:rPr lang="en-US" sz="2000" dirty="0" err="1" smtClean="0"/>
              <a:t>PositionChange</a:t>
            </a:r>
            <a:r>
              <a:rPr lang="en-US" sz="2000" dirty="0" smtClean="0"/>
              <a:t>  -  When media position is changed</a:t>
            </a:r>
          </a:p>
          <a:p>
            <a:pPr>
              <a:lnSpc>
                <a:spcPct val="150000"/>
              </a:lnSpc>
            </a:pPr>
            <a:r>
              <a:rPr lang="en-US" sz="2000" dirty="0" err="1" smtClean="0"/>
              <a:t>StateChange</a:t>
            </a:r>
            <a:r>
              <a:rPr lang="en-US" sz="2000" dirty="0" smtClean="0"/>
              <a:t>  -  player state changes</a:t>
            </a:r>
          </a:p>
          <a:p>
            <a:pPr>
              <a:lnSpc>
                <a:spcPct val="150000"/>
              </a:lnSpc>
            </a:pPr>
            <a:r>
              <a:rPr lang="en-US" sz="2000" dirty="0" smtClean="0"/>
              <a:t>Timer  -  for timing events</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09600"/>
          </a:xfrm>
        </p:spPr>
        <p:txBody>
          <a:bodyPr>
            <a:normAutofit fontScale="90000"/>
          </a:bodyPr>
          <a:lstStyle/>
          <a:p>
            <a:pPr>
              <a:lnSpc>
                <a:spcPct val="150000"/>
              </a:lnSpc>
            </a:pPr>
            <a:r>
              <a:rPr lang="en-US" sz="2400" dirty="0" smtClean="0"/>
              <a:t>Microsoft’s Direct Animation Technology</a:t>
            </a:r>
          </a:p>
        </p:txBody>
      </p:sp>
      <p:sp>
        <p:nvSpPr>
          <p:cNvPr id="5" name="Content Placeholder 4"/>
          <p:cNvSpPr>
            <a:spLocks noGrp="1"/>
          </p:cNvSpPr>
          <p:nvPr>
            <p:ph idx="1"/>
          </p:nvPr>
        </p:nvSpPr>
        <p:spPr>
          <a:xfrm>
            <a:off x="457200" y="685800"/>
            <a:ext cx="8229600" cy="5867400"/>
          </a:xfrm>
        </p:spPr>
        <p:txBody>
          <a:bodyPr>
            <a:normAutofit/>
          </a:bodyPr>
          <a:lstStyle/>
          <a:p>
            <a:pPr>
              <a:lnSpc>
                <a:spcPct val="150000"/>
              </a:lnSpc>
            </a:pPr>
            <a:r>
              <a:rPr lang="en-US" sz="2000" dirty="0" smtClean="0"/>
              <a:t>DirectAnimation is a set of objects, a set of built-in controls, and an API that are accessible from script, java, C++ or other code.</a:t>
            </a:r>
          </a:p>
          <a:p>
            <a:pPr>
              <a:lnSpc>
                <a:spcPct val="150000"/>
              </a:lnSpc>
            </a:pPr>
            <a:r>
              <a:rPr lang="en-US" sz="2000" dirty="0" smtClean="0"/>
              <a:t>With these sets you can integrate the use of scripting, java and controls.</a:t>
            </a:r>
          </a:p>
          <a:p>
            <a:pPr>
              <a:lnSpc>
                <a:spcPct val="150000"/>
              </a:lnSpc>
              <a:buNone/>
            </a:pPr>
            <a:r>
              <a:rPr lang="en-US" sz="2000" dirty="0" smtClean="0"/>
              <a:t>The DirectAnimation controls are</a:t>
            </a:r>
          </a:p>
          <a:p>
            <a:pPr>
              <a:lnSpc>
                <a:spcPct val="150000"/>
              </a:lnSpc>
            </a:pPr>
            <a:r>
              <a:rPr lang="en-US" sz="2000" dirty="0" smtClean="0"/>
              <a:t>Structured Graphics  -  creates a 2D images</a:t>
            </a:r>
          </a:p>
          <a:p>
            <a:pPr>
              <a:lnSpc>
                <a:spcPct val="150000"/>
              </a:lnSpc>
            </a:pPr>
            <a:r>
              <a:rPr lang="en-US" sz="2000" dirty="0" smtClean="0"/>
              <a:t>Path – controls the movement of any object</a:t>
            </a:r>
          </a:p>
          <a:p>
            <a:pPr>
              <a:lnSpc>
                <a:spcPct val="150000"/>
              </a:lnSpc>
            </a:pPr>
            <a:r>
              <a:rPr lang="en-US" sz="2000" dirty="0" smtClean="0"/>
              <a:t>Sequencer  -  controls and synchronizes the actions of several different elements</a:t>
            </a:r>
          </a:p>
          <a:p>
            <a:pPr>
              <a:lnSpc>
                <a:spcPct val="150000"/>
              </a:lnSpc>
            </a:pPr>
            <a:r>
              <a:rPr lang="en-US" sz="2000" dirty="0" smtClean="0"/>
              <a:t>Sprite  -  controls the animation frames and </a:t>
            </a:r>
            <a:r>
              <a:rPr lang="en-US" sz="2000" dirty="0" smtClean="0"/>
              <a:t>playback</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blinds(horizontal)">
                                      <p:cBhvr>
                                        <p:cTn id="28" dur="500"/>
                                        <p:tgtEl>
                                          <p:spTgt spid="5">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blinds(horizontal)">
                                      <p:cBhvr>
                                        <p:cTn id="31"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09600"/>
          </a:xfrm>
        </p:spPr>
        <p:txBody>
          <a:bodyPr>
            <a:normAutofit fontScale="90000"/>
          </a:bodyPr>
          <a:lstStyle/>
          <a:p>
            <a:pPr>
              <a:lnSpc>
                <a:spcPct val="150000"/>
              </a:lnSpc>
            </a:pPr>
            <a:r>
              <a:rPr lang="en-US" sz="2400" dirty="0" smtClean="0"/>
              <a:t>Internet Explorer Built-In Filters</a:t>
            </a:r>
          </a:p>
        </p:txBody>
      </p:sp>
      <p:sp>
        <p:nvSpPr>
          <p:cNvPr id="5" name="Content Placeholder 4"/>
          <p:cNvSpPr>
            <a:spLocks noGrp="1"/>
          </p:cNvSpPr>
          <p:nvPr>
            <p:ph idx="1"/>
          </p:nvPr>
        </p:nvSpPr>
        <p:spPr>
          <a:xfrm>
            <a:off x="457200" y="609600"/>
            <a:ext cx="8229600" cy="5943600"/>
          </a:xfrm>
        </p:spPr>
        <p:txBody>
          <a:bodyPr>
            <a:normAutofit/>
          </a:bodyPr>
          <a:lstStyle/>
          <a:p>
            <a:pPr>
              <a:lnSpc>
                <a:spcPct val="150000"/>
              </a:lnSpc>
            </a:pPr>
            <a:r>
              <a:rPr lang="en-US" sz="2000" dirty="0" smtClean="0"/>
              <a:t>Microsoft created the css1 style visual filters to control the appearance of ordinary HTML elements.</a:t>
            </a:r>
          </a:p>
          <a:p>
            <a:pPr>
              <a:lnSpc>
                <a:spcPct val="150000"/>
              </a:lnSpc>
            </a:pPr>
            <a:r>
              <a:rPr lang="en-US" sz="2000" dirty="0" smtClean="0"/>
              <a:t>The visual filter effects can do such things as make an element semi-transparent, rotate an image, remove colors, or add specific lighting effects to a page.</a:t>
            </a:r>
          </a:p>
          <a:p>
            <a:pPr>
              <a:lnSpc>
                <a:spcPct val="150000"/>
              </a:lnSpc>
              <a:buNone/>
            </a:pPr>
            <a:r>
              <a:rPr lang="en-US" sz="2000" dirty="0" smtClean="0"/>
              <a:t>Visual filter effects:</a:t>
            </a:r>
          </a:p>
          <a:p>
            <a:pPr>
              <a:lnSpc>
                <a:spcPct val="150000"/>
              </a:lnSpc>
            </a:pPr>
            <a:r>
              <a:rPr lang="en-US" sz="2000" dirty="0" smtClean="0"/>
              <a:t>Glow  -  adds a glow outlining the element</a:t>
            </a:r>
          </a:p>
          <a:p>
            <a:pPr>
              <a:lnSpc>
                <a:spcPct val="150000"/>
              </a:lnSpc>
            </a:pPr>
            <a:r>
              <a:rPr lang="en-US" sz="2000" dirty="0" smtClean="0"/>
              <a:t>Gray – drops the element’s color palette</a:t>
            </a:r>
          </a:p>
          <a:p>
            <a:pPr>
              <a:lnSpc>
                <a:spcPct val="150000"/>
              </a:lnSpc>
            </a:pPr>
            <a:r>
              <a:rPr lang="en-US" sz="2000" dirty="0" smtClean="0"/>
              <a:t>Light  -  creates a light source on a page</a:t>
            </a:r>
          </a:p>
          <a:p>
            <a:pPr>
              <a:lnSpc>
                <a:spcPct val="150000"/>
              </a:lnSpc>
            </a:pPr>
            <a:r>
              <a:rPr lang="en-US" sz="2000" dirty="0" smtClean="0"/>
              <a:t>Shadow  -  creates solid shadow</a:t>
            </a:r>
          </a:p>
          <a:p>
            <a:pPr>
              <a:lnSpc>
                <a:spcPct val="150000"/>
              </a:lnSpc>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500"/>
                                        <p:tgtEl>
                                          <p:spTgt spid="5">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blinds(horizontal)">
                                      <p:cBhvr>
                                        <p:cTn id="26" dur="500"/>
                                        <p:tgtEl>
                                          <p:spTgt spid="5">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blinds(horizontal)">
                                      <p:cBhvr>
                                        <p:cTn id="2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09600"/>
          </a:xfrm>
        </p:spPr>
        <p:txBody>
          <a:bodyPr>
            <a:noAutofit/>
          </a:bodyPr>
          <a:lstStyle/>
          <a:p>
            <a:pPr>
              <a:lnSpc>
                <a:spcPct val="150000"/>
              </a:lnSpc>
            </a:pPr>
            <a:r>
              <a:rPr lang="en-US" sz="2400" dirty="0" smtClean="0"/>
              <a:t>When and when not to use Multimedia</a:t>
            </a:r>
          </a:p>
        </p:txBody>
      </p:sp>
      <p:sp>
        <p:nvSpPr>
          <p:cNvPr id="5" name="Content Placeholder 4"/>
          <p:cNvSpPr>
            <a:spLocks noGrp="1"/>
          </p:cNvSpPr>
          <p:nvPr>
            <p:ph idx="1"/>
          </p:nvPr>
        </p:nvSpPr>
        <p:spPr>
          <a:xfrm>
            <a:off x="457200" y="609600"/>
            <a:ext cx="8229600" cy="5943600"/>
          </a:xfrm>
        </p:spPr>
        <p:txBody>
          <a:bodyPr>
            <a:normAutofit/>
          </a:bodyPr>
          <a:lstStyle/>
          <a:p>
            <a:pPr>
              <a:lnSpc>
                <a:spcPct val="150000"/>
              </a:lnSpc>
            </a:pPr>
            <a:r>
              <a:rPr lang="en-US" sz="2000" dirty="0" smtClean="0"/>
              <a:t>There are some limitations to using multimedia.</a:t>
            </a:r>
          </a:p>
          <a:p>
            <a:pPr>
              <a:lnSpc>
                <a:spcPct val="150000"/>
              </a:lnSpc>
              <a:buNone/>
            </a:pPr>
            <a:r>
              <a:rPr lang="en-US" sz="2000" dirty="0" smtClean="0"/>
              <a:t>Restrict download sizes</a:t>
            </a:r>
          </a:p>
          <a:p>
            <a:pPr>
              <a:lnSpc>
                <a:spcPct val="150000"/>
              </a:lnSpc>
            </a:pPr>
            <a:r>
              <a:rPr lang="en-US" sz="2000" dirty="0" smtClean="0"/>
              <a:t>If you want to include the use of video or sound, such as company theme song, you might want to consider placing these on a separate page so these bandwidth-hogging files do not impede your reader’s access to other information.</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09600"/>
          </a:xfrm>
        </p:spPr>
        <p:txBody>
          <a:bodyPr>
            <a:noAutofit/>
          </a:bodyPr>
          <a:lstStyle/>
          <a:p>
            <a:pPr>
              <a:lnSpc>
                <a:spcPct val="150000"/>
              </a:lnSpc>
            </a:pPr>
            <a:r>
              <a:rPr lang="en-US" sz="2400" dirty="0" smtClean="0"/>
              <a:t>When and when not to use Multimedia</a:t>
            </a:r>
          </a:p>
        </p:txBody>
      </p:sp>
      <p:sp>
        <p:nvSpPr>
          <p:cNvPr id="5" name="Content Placeholder 4"/>
          <p:cNvSpPr>
            <a:spLocks noGrp="1"/>
          </p:cNvSpPr>
          <p:nvPr>
            <p:ph idx="1"/>
          </p:nvPr>
        </p:nvSpPr>
        <p:spPr>
          <a:xfrm>
            <a:off x="457200" y="609600"/>
            <a:ext cx="8229600" cy="5943600"/>
          </a:xfrm>
        </p:spPr>
        <p:txBody>
          <a:bodyPr>
            <a:normAutofit/>
          </a:bodyPr>
          <a:lstStyle/>
          <a:p>
            <a:pPr>
              <a:lnSpc>
                <a:spcPct val="150000"/>
              </a:lnSpc>
              <a:buNone/>
            </a:pPr>
            <a:r>
              <a:rPr lang="en-US" sz="2000" dirty="0" smtClean="0"/>
              <a:t>Copyright Information</a:t>
            </a:r>
          </a:p>
          <a:p>
            <a:pPr>
              <a:lnSpc>
                <a:spcPct val="150000"/>
              </a:lnSpc>
            </a:pPr>
            <a:r>
              <a:rPr lang="en-US" sz="2000" dirty="0" smtClean="0"/>
              <a:t>If you don’t want your image, video or song saved and used by another site, you must make sure that all copyright information on the multimedia file is displayed prominently on the same page the file is accessed from.</a:t>
            </a:r>
          </a:p>
          <a:p>
            <a:pPr>
              <a:lnSpc>
                <a:spcPct val="150000"/>
              </a:lnSpc>
            </a:pPr>
            <a:r>
              <a:rPr lang="en-US" sz="2000" dirty="0" smtClean="0"/>
              <a:t>Speaking of copyright, do not ever copy and reuse images, videos, or sounds that are not public domain and that you do not have permission to use.</a:t>
            </a:r>
            <a:endParaRPr lang="en-US" sz="2000" dirty="0" smtClean="0"/>
          </a:p>
          <a:p>
            <a:pPr>
              <a:lnSpc>
                <a:spcPct val="150000"/>
              </a:lnSpc>
            </a:pPr>
            <a:endParaRPr 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09600"/>
          </a:xfrm>
        </p:spPr>
        <p:txBody>
          <a:bodyPr>
            <a:noAutofit/>
          </a:bodyPr>
          <a:lstStyle/>
          <a:p>
            <a:pPr>
              <a:lnSpc>
                <a:spcPct val="150000"/>
              </a:lnSpc>
            </a:pPr>
            <a:r>
              <a:rPr lang="en-US" sz="2400" dirty="0" smtClean="0"/>
              <a:t>When and when not to use Multimedia</a:t>
            </a:r>
          </a:p>
        </p:txBody>
      </p:sp>
      <p:sp>
        <p:nvSpPr>
          <p:cNvPr id="5" name="Content Placeholder 4"/>
          <p:cNvSpPr>
            <a:spLocks noGrp="1"/>
          </p:cNvSpPr>
          <p:nvPr>
            <p:ph idx="1"/>
          </p:nvPr>
        </p:nvSpPr>
        <p:spPr>
          <a:xfrm>
            <a:off x="457200" y="609600"/>
            <a:ext cx="8229600" cy="5943600"/>
          </a:xfrm>
        </p:spPr>
        <p:txBody>
          <a:bodyPr>
            <a:normAutofit/>
          </a:bodyPr>
          <a:lstStyle/>
          <a:p>
            <a:pPr>
              <a:lnSpc>
                <a:spcPct val="150000"/>
              </a:lnSpc>
              <a:buNone/>
            </a:pPr>
            <a:r>
              <a:rPr lang="en-US" sz="2000" dirty="0" smtClean="0"/>
              <a:t>Cross- Browser Compatibility</a:t>
            </a:r>
          </a:p>
          <a:p>
            <a:pPr>
              <a:lnSpc>
                <a:spcPct val="150000"/>
              </a:lnSpc>
            </a:pPr>
            <a:r>
              <a:rPr lang="en-US" sz="2000" dirty="0" smtClean="0"/>
              <a:t>If you want to use one browser’s specific technique, but your page is accessed by both of these popular browsers, use the browser-specific technique to enhance an effect, not supply the entire effect.</a:t>
            </a: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09600"/>
          </a:xfrm>
        </p:spPr>
        <p:txBody>
          <a:bodyPr>
            <a:noAutofit/>
          </a:bodyPr>
          <a:lstStyle/>
          <a:p>
            <a:pPr>
              <a:lnSpc>
                <a:spcPct val="150000"/>
              </a:lnSpc>
            </a:pPr>
            <a:r>
              <a:rPr lang="en-US" sz="2400" dirty="0" smtClean="0"/>
              <a:t>When and when not to use Multimedia</a:t>
            </a:r>
          </a:p>
        </p:txBody>
      </p:sp>
      <p:sp>
        <p:nvSpPr>
          <p:cNvPr id="5" name="Content Placeholder 4"/>
          <p:cNvSpPr>
            <a:spLocks noGrp="1"/>
          </p:cNvSpPr>
          <p:nvPr>
            <p:ph idx="1"/>
          </p:nvPr>
        </p:nvSpPr>
        <p:spPr>
          <a:xfrm>
            <a:off x="457200" y="609600"/>
            <a:ext cx="8229600" cy="5943600"/>
          </a:xfrm>
        </p:spPr>
        <p:txBody>
          <a:bodyPr>
            <a:normAutofit/>
          </a:bodyPr>
          <a:lstStyle/>
          <a:p>
            <a:pPr>
              <a:lnSpc>
                <a:spcPct val="150000"/>
              </a:lnSpc>
              <a:buNone/>
            </a:pPr>
            <a:r>
              <a:rPr lang="en-US" sz="2000" dirty="0" smtClean="0"/>
              <a:t>Cross- Platform Compatibility Issues</a:t>
            </a:r>
          </a:p>
          <a:p>
            <a:pPr>
              <a:lnSpc>
                <a:spcPct val="150000"/>
              </a:lnSpc>
            </a:pPr>
            <a:r>
              <a:rPr lang="en-US" sz="2000" dirty="0" smtClean="0"/>
              <a:t>Not all multimedia files play equally well on all platforms.</a:t>
            </a:r>
          </a:p>
          <a:p>
            <a:pPr>
              <a:lnSpc>
                <a:spcPct val="150000"/>
              </a:lnSpc>
            </a:pPr>
            <a:r>
              <a:rPr lang="en-US" sz="2000" dirty="0" smtClean="0"/>
              <a:t>The rule of thumb is to deliver content to the lowest common denominator – what works for all platforms – or to provide different links to different multimedia types, and let the reader choose which format to use.</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09600"/>
          </a:xfrm>
        </p:spPr>
        <p:txBody>
          <a:bodyPr>
            <a:normAutofit fontScale="90000"/>
          </a:bodyPr>
          <a:lstStyle/>
          <a:p>
            <a:pPr>
              <a:lnSpc>
                <a:spcPct val="150000"/>
              </a:lnSpc>
            </a:pPr>
            <a:r>
              <a:rPr lang="en-US" sz="2400" dirty="0" smtClean="0"/>
              <a:t>Accessing sound and video in web pages</a:t>
            </a:r>
          </a:p>
        </p:txBody>
      </p:sp>
      <p:sp>
        <p:nvSpPr>
          <p:cNvPr id="5" name="Content Placeholder 4"/>
          <p:cNvSpPr>
            <a:spLocks noGrp="1"/>
          </p:cNvSpPr>
          <p:nvPr>
            <p:ph idx="1"/>
          </p:nvPr>
        </p:nvSpPr>
        <p:spPr>
          <a:xfrm>
            <a:off x="457200" y="685800"/>
            <a:ext cx="8229600" cy="5867400"/>
          </a:xfrm>
        </p:spPr>
        <p:txBody>
          <a:bodyPr>
            <a:normAutofit/>
          </a:bodyPr>
          <a:lstStyle/>
          <a:p>
            <a:pPr>
              <a:lnSpc>
                <a:spcPct val="150000"/>
              </a:lnSpc>
            </a:pPr>
            <a:r>
              <a:rPr lang="en-US" sz="2000" dirty="0" smtClean="0"/>
              <a:t>Multimedia was first used in web pages to include sound.</a:t>
            </a:r>
          </a:p>
          <a:p>
            <a:pPr>
              <a:lnSpc>
                <a:spcPct val="150000"/>
              </a:lnSpc>
            </a:pPr>
            <a:r>
              <a:rPr lang="en-US" sz="2000" dirty="0" smtClean="0"/>
              <a:t>Both Netscape Navigator and Internet Explorer support the use of sound in a web page.</a:t>
            </a:r>
          </a:p>
          <a:p>
            <a:pPr>
              <a:lnSpc>
                <a:spcPct val="150000"/>
              </a:lnSpc>
            </a:pPr>
            <a:r>
              <a:rPr lang="en-US" sz="2000" dirty="0" smtClean="0"/>
              <a:t>Beginning with Netscape’s Navigator version 3.x, the browser used the Live-audio plug-in for sound, and the </a:t>
            </a:r>
            <a:r>
              <a:rPr lang="en-US" sz="2000" dirty="0" err="1" smtClean="0"/>
              <a:t>LiveVideo</a:t>
            </a:r>
            <a:r>
              <a:rPr lang="en-US" sz="2000" dirty="0" smtClean="0"/>
              <a:t> plug-ins for video.</a:t>
            </a:r>
          </a:p>
          <a:p>
            <a:pPr>
              <a:lnSpc>
                <a:spcPct val="150000"/>
              </a:lnSpc>
            </a:pPr>
            <a:endParaRPr lang="en-US" sz="2000" dirty="0" smtClean="0"/>
          </a:p>
          <a:p>
            <a:pPr>
              <a:lnSpc>
                <a:spcPct val="150000"/>
              </a:lnSpc>
            </a:pPr>
            <a:endParaRPr lang="en-US" sz="2000" dirty="0" smtClean="0"/>
          </a:p>
          <a:p>
            <a:pPr>
              <a:lnSpc>
                <a:spcPct val="150000"/>
              </a:lnSpc>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09600"/>
          </a:xfrm>
        </p:spPr>
        <p:txBody>
          <a:bodyPr>
            <a:normAutofit fontScale="90000"/>
          </a:bodyPr>
          <a:lstStyle/>
          <a:p>
            <a:pPr>
              <a:lnSpc>
                <a:spcPct val="150000"/>
              </a:lnSpc>
            </a:pPr>
            <a:r>
              <a:rPr lang="en-US" sz="2400" dirty="0" smtClean="0"/>
              <a:t>Using the &lt;EMBED&gt; Tag</a:t>
            </a:r>
          </a:p>
        </p:txBody>
      </p:sp>
      <p:sp>
        <p:nvSpPr>
          <p:cNvPr id="5" name="Content Placeholder 4"/>
          <p:cNvSpPr>
            <a:spLocks noGrp="1"/>
          </p:cNvSpPr>
          <p:nvPr>
            <p:ph idx="1"/>
          </p:nvPr>
        </p:nvSpPr>
        <p:spPr>
          <a:xfrm>
            <a:off x="457200" y="685800"/>
            <a:ext cx="8229600" cy="5867400"/>
          </a:xfrm>
        </p:spPr>
        <p:txBody>
          <a:bodyPr>
            <a:normAutofit/>
          </a:bodyPr>
          <a:lstStyle/>
          <a:p>
            <a:pPr>
              <a:lnSpc>
                <a:spcPct val="150000"/>
              </a:lnSpc>
            </a:pPr>
            <a:r>
              <a:rPr lang="en-US" sz="2000" dirty="0" smtClean="0"/>
              <a:t>The EMBED element is a simple-to-use technique that includes multimedia in a web page.</a:t>
            </a:r>
          </a:p>
          <a:p>
            <a:pPr>
              <a:lnSpc>
                <a:spcPct val="150000"/>
              </a:lnSpc>
            </a:pPr>
            <a:r>
              <a:rPr lang="en-US" sz="2000" dirty="0" smtClean="0"/>
              <a:t>Both IE and Navigator show a visible control in a web page if the following embedded tag syntax is used:</a:t>
            </a:r>
          </a:p>
          <a:p>
            <a:pPr>
              <a:lnSpc>
                <a:spcPct val="150000"/>
              </a:lnSpc>
              <a:buNone/>
            </a:pPr>
            <a:r>
              <a:rPr lang="en-US" sz="2000" dirty="0" smtClean="0"/>
              <a:t>	&lt;EMBED </a:t>
            </a:r>
            <a:r>
              <a:rPr lang="en-US" sz="2000" dirty="0" err="1" smtClean="0"/>
              <a:t>src</a:t>
            </a:r>
            <a:r>
              <a:rPr lang="en-US" sz="2000" dirty="0" smtClean="0"/>
              <a:t>=“example.mid” controls=console width=144 height=60&gt;</a:t>
            </a:r>
          </a:p>
          <a:p>
            <a:pPr>
              <a:lnSpc>
                <a:spcPct val="150000"/>
              </a:lnSpc>
            </a:pPr>
            <a:r>
              <a:rPr lang="en-US" sz="2000" dirty="0" smtClean="0"/>
              <a:t>Each browser determines what plug-ins are currently installed to support files with the extension type of .mid and the browser then uses the associated plug-in.</a:t>
            </a:r>
          </a:p>
          <a:p>
            <a:pPr>
              <a:lnSpc>
                <a:spcPct val="150000"/>
              </a:lnSpc>
            </a:pPr>
            <a:r>
              <a:rPr lang="en-US" sz="2000" dirty="0" smtClean="0"/>
              <a:t>Netscape will most likely use the Live-Audio plug-in, and </a:t>
            </a:r>
            <a:r>
              <a:rPr lang="en-US" sz="2000" dirty="0" err="1" smtClean="0"/>
              <a:t>microsoft</a:t>
            </a:r>
            <a:r>
              <a:rPr lang="en-US" sz="2000" dirty="0" smtClean="0"/>
              <a:t> use the DirectShow control.</a:t>
            </a:r>
          </a:p>
          <a:p>
            <a:pPr>
              <a:lnSpc>
                <a:spcPct val="150000"/>
              </a:lnSpc>
            </a:pPr>
            <a:r>
              <a:rPr lang="en-US" sz="2000" dirty="0" smtClean="0"/>
              <a:t>The EMBED element can also be used to support video files.</a:t>
            </a:r>
          </a:p>
          <a:p>
            <a:pPr>
              <a:lnSpc>
                <a:spcPct val="150000"/>
              </a:lnSpc>
            </a:pPr>
            <a:endParaRPr lang="en-US" sz="2000" dirty="0" smtClean="0"/>
          </a:p>
          <a:p>
            <a:pPr>
              <a:lnSpc>
                <a:spcPct val="150000"/>
              </a:lnSpc>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linds(horizontal)">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box(in)">
                                      <p:cBhvr>
                                        <p:cTn id="3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09600"/>
          </a:xfrm>
        </p:spPr>
        <p:txBody>
          <a:bodyPr>
            <a:normAutofit fontScale="90000"/>
          </a:bodyPr>
          <a:lstStyle/>
          <a:p>
            <a:pPr>
              <a:lnSpc>
                <a:spcPct val="150000"/>
              </a:lnSpc>
            </a:pPr>
            <a:r>
              <a:rPr lang="en-US" sz="2400" dirty="0" smtClean="0"/>
              <a:t>Netscape’s </a:t>
            </a:r>
            <a:r>
              <a:rPr lang="en-US" sz="2400" dirty="0" err="1" smtClean="0"/>
              <a:t>LiveAudio</a:t>
            </a:r>
            <a:r>
              <a:rPr lang="en-US" sz="2400" dirty="0" smtClean="0"/>
              <a:t> Plug-In</a:t>
            </a:r>
          </a:p>
        </p:txBody>
      </p:sp>
      <p:sp>
        <p:nvSpPr>
          <p:cNvPr id="5" name="Content Placeholder 4"/>
          <p:cNvSpPr>
            <a:spLocks noGrp="1"/>
          </p:cNvSpPr>
          <p:nvPr>
            <p:ph idx="1"/>
          </p:nvPr>
        </p:nvSpPr>
        <p:spPr>
          <a:xfrm>
            <a:off x="457200" y="685800"/>
            <a:ext cx="8229600" cy="5867400"/>
          </a:xfrm>
        </p:spPr>
        <p:txBody>
          <a:bodyPr>
            <a:normAutofit lnSpcReduction="10000"/>
          </a:bodyPr>
          <a:lstStyle/>
          <a:p>
            <a:pPr>
              <a:lnSpc>
                <a:spcPct val="150000"/>
              </a:lnSpc>
            </a:pPr>
            <a:r>
              <a:rPr lang="en-US" sz="2000" dirty="0" smtClean="0"/>
              <a:t>The </a:t>
            </a:r>
            <a:r>
              <a:rPr lang="en-US" sz="2000" dirty="0" err="1" smtClean="0"/>
              <a:t>LiveAudio</a:t>
            </a:r>
            <a:r>
              <a:rPr lang="en-US" sz="2000" dirty="0" smtClean="0"/>
              <a:t> plug-in play files with extensions of .wav, .</a:t>
            </a:r>
            <a:r>
              <a:rPr lang="en-US" sz="2000" dirty="0" err="1" smtClean="0"/>
              <a:t>aiff</a:t>
            </a:r>
            <a:r>
              <a:rPr lang="en-US" sz="2000" dirty="0" smtClean="0"/>
              <a:t>, </a:t>
            </a:r>
            <a:r>
              <a:rPr lang="en-US" sz="2000" dirty="0" smtClean="0"/>
              <a:t>.au and .mid.</a:t>
            </a:r>
          </a:p>
          <a:p>
            <a:pPr>
              <a:lnSpc>
                <a:spcPct val="150000"/>
              </a:lnSpc>
            </a:pPr>
            <a:r>
              <a:rPr lang="en-US" sz="2000" dirty="0" smtClean="0"/>
              <a:t>The </a:t>
            </a:r>
            <a:r>
              <a:rPr lang="en-US" sz="2000" dirty="0" err="1" smtClean="0"/>
              <a:t>LiveAudio</a:t>
            </a:r>
            <a:r>
              <a:rPr lang="en-US" sz="2000" dirty="0" smtClean="0"/>
              <a:t> plug-in attributes </a:t>
            </a:r>
            <a:r>
              <a:rPr lang="en-US" sz="2000" dirty="0" smtClean="0"/>
              <a:t>are:</a:t>
            </a:r>
            <a:endParaRPr lang="en-US" sz="2000" dirty="0" smtClean="0"/>
          </a:p>
          <a:p>
            <a:pPr>
              <a:lnSpc>
                <a:spcPct val="150000"/>
              </a:lnSpc>
              <a:buFont typeface="Wingdings" pitchFamily="2" charset="2"/>
              <a:buChar char="Ø"/>
            </a:pPr>
            <a:r>
              <a:rPr lang="en-US" sz="2000" dirty="0" smtClean="0"/>
              <a:t> SRC  -  Audio Source File URL</a:t>
            </a:r>
          </a:p>
          <a:p>
            <a:pPr>
              <a:lnSpc>
                <a:spcPct val="150000"/>
              </a:lnSpc>
              <a:buFont typeface="Wingdings" pitchFamily="2" charset="2"/>
              <a:buChar char="Ø"/>
            </a:pPr>
            <a:r>
              <a:rPr lang="en-US" sz="2000" dirty="0" smtClean="0"/>
              <a:t>AUTOSTART  -  Whether file starts playing as soon as it is loaded.</a:t>
            </a:r>
          </a:p>
          <a:p>
            <a:pPr>
              <a:lnSpc>
                <a:spcPct val="150000"/>
              </a:lnSpc>
              <a:buFont typeface="Wingdings" pitchFamily="2" charset="2"/>
              <a:buChar char="Ø"/>
            </a:pPr>
            <a:r>
              <a:rPr lang="en-US" sz="2000" dirty="0" smtClean="0"/>
              <a:t>LOOP  -  Whether to loop sound file</a:t>
            </a:r>
          </a:p>
          <a:p>
            <a:pPr>
              <a:lnSpc>
                <a:spcPct val="150000"/>
              </a:lnSpc>
              <a:buFont typeface="Wingdings" pitchFamily="2" charset="2"/>
              <a:buChar char="Ø"/>
            </a:pPr>
            <a:r>
              <a:rPr lang="en-US" sz="2000" dirty="0" err="1" smtClean="0"/>
              <a:t>Starttime</a:t>
            </a:r>
            <a:r>
              <a:rPr lang="en-US" sz="2000" dirty="0" smtClean="0"/>
              <a:t>  -  specifying a time in the source code to begin playing, specified in </a:t>
            </a:r>
            <a:r>
              <a:rPr lang="en-US" sz="2000" dirty="0" err="1" smtClean="0"/>
              <a:t>Minutes:Seconds</a:t>
            </a:r>
            <a:endParaRPr lang="en-US" sz="2000" dirty="0" smtClean="0"/>
          </a:p>
          <a:p>
            <a:pPr>
              <a:lnSpc>
                <a:spcPct val="150000"/>
              </a:lnSpc>
              <a:buFont typeface="Wingdings" pitchFamily="2" charset="2"/>
              <a:buChar char="Ø"/>
            </a:pPr>
            <a:r>
              <a:rPr lang="en-US" sz="2000" dirty="0" err="1" smtClean="0"/>
              <a:t>EndTime</a:t>
            </a:r>
            <a:r>
              <a:rPr lang="en-US" sz="2000" dirty="0" smtClean="0"/>
              <a:t>  -  Specifying a time in the source code to end playing</a:t>
            </a:r>
          </a:p>
          <a:p>
            <a:pPr>
              <a:lnSpc>
                <a:spcPct val="150000"/>
              </a:lnSpc>
              <a:buFont typeface="Wingdings" pitchFamily="2" charset="2"/>
              <a:buChar char="Ø"/>
            </a:pPr>
            <a:r>
              <a:rPr lang="en-US" sz="2000" dirty="0" smtClean="0"/>
              <a:t>Volume  -  A value between 0 and 100, representing percentage of </a:t>
            </a:r>
            <a:r>
              <a:rPr lang="en-US" sz="2000" dirty="0" smtClean="0"/>
              <a:t>sound </a:t>
            </a:r>
            <a:r>
              <a:rPr lang="en-US" sz="2000" dirty="0" smtClean="0"/>
              <a:t>volume.</a:t>
            </a:r>
          </a:p>
          <a:p>
            <a:pPr>
              <a:lnSpc>
                <a:spcPct val="150000"/>
              </a:lnSpc>
              <a:buFont typeface="Wingdings" pitchFamily="2" charset="2"/>
              <a:buChar char="Ø"/>
            </a:pPr>
            <a:r>
              <a:rPr lang="en-US" sz="2000" dirty="0" smtClean="0"/>
              <a:t>Width  -  Width of display</a:t>
            </a:r>
          </a:p>
          <a:p>
            <a:pPr>
              <a:lnSpc>
                <a:spcPct val="150000"/>
              </a:lnSpc>
              <a:buFont typeface="Wingdings" pitchFamily="2" charset="2"/>
              <a:buChar char="Ø"/>
            </a:pPr>
            <a:r>
              <a:rPr lang="en-US" sz="2000" dirty="0" smtClean="0"/>
              <a:t>Height  -  height of display   </a:t>
            </a:r>
          </a:p>
          <a:p>
            <a:pPr>
              <a:lnSpc>
                <a:spcPct val="150000"/>
              </a:lnSpc>
            </a:pPr>
            <a:endParaRPr lang="en-US" sz="2000" dirty="0" smtClean="0"/>
          </a:p>
          <a:p>
            <a:pPr>
              <a:lnSpc>
                <a:spcPct val="150000"/>
              </a:lnSpc>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500"/>
                                        <p:tgtEl>
                                          <p:spTgt spid="5">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blinds(horizontal)">
                                      <p:cBhvr>
                                        <p:cTn id="26" dur="500"/>
                                        <p:tgtEl>
                                          <p:spTgt spid="5">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blinds(horizontal)">
                                      <p:cBhvr>
                                        <p:cTn id="29" dur="500"/>
                                        <p:tgtEl>
                                          <p:spTgt spid="5">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blinds(horizontal)">
                                      <p:cBhvr>
                                        <p:cTn id="32" dur="500"/>
                                        <p:tgtEl>
                                          <p:spTgt spid="5">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blinds(horizontal)">
                                      <p:cBhvr>
                                        <p:cTn id="35" dur="500"/>
                                        <p:tgtEl>
                                          <p:spTgt spid="5">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5">
                                            <p:txEl>
                                              <p:pRg st="9" end="9"/>
                                            </p:txEl>
                                          </p:spTgt>
                                        </p:tgtEl>
                                        <p:attrNameLst>
                                          <p:attrName>style.visibility</p:attrName>
                                        </p:attrNameLst>
                                      </p:cBhvr>
                                      <p:to>
                                        <p:strVal val="visible"/>
                                      </p:to>
                                    </p:set>
                                    <p:animEffect transition="in" filter="blinds(horizontal)">
                                      <p:cBhvr>
                                        <p:cTn id="38"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09600"/>
          </a:xfrm>
        </p:spPr>
        <p:txBody>
          <a:bodyPr>
            <a:normAutofit fontScale="90000"/>
          </a:bodyPr>
          <a:lstStyle/>
          <a:p>
            <a:pPr>
              <a:lnSpc>
                <a:spcPct val="150000"/>
              </a:lnSpc>
            </a:pPr>
            <a:r>
              <a:rPr lang="en-US" sz="2400" dirty="0" smtClean="0"/>
              <a:t>Netscape’s </a:t>
            </a:r>
            <a:r>
              <a:rPr lang="en-US" sz="2400" dirty="0" err="1" smtClean="0"/>
              <a:t>LiveAudio</a:t>
            </a:r>
            <a:r>
              <a:rPr lang="en-US" sz="2400" dirty="0" smtClean="0"/>
              <a:t> Plug-In</a:t>
            </a:r>
          </a:p>
        </p:txBody>
      </p:sp>
      <p:sp>
        <p:nvSpPr>
          <p:cNvPr id="5" name="Content Placeholder 4"/>
          <p:cNvSpPr>
            <a:spLocks noGrp="1"/>
          </p:cNvSpPr>
          <p:nvPr>
            <p:ph idx="1"/>
          </p:nvPr>
        </p:nvSpPr>
        <p:spPr>
          <a:xfrm>
            <a:off x="457200" y="685800"/>
            <a:ext cx="8229600" cy="5867400"/>
          </a:xfrm>
        </p:spPr>
        <p:txBody>
          <a:bodyPr>
            <a:normAutofit lnSpcReduction="10000"/>
          </a:bodyPr>
          <a:lstStyle/>
          <a:p>
            <a:pPr>
              <a:lnSpc>
                <a:spcPct val="150000"/>
              </a:lnSpc>
              <a:buNone/>
            </a:pPr>
            <a:r>
              <a:rPr lang="en-US" sz="2000" dirty="0" smtClean="0"/>
              <a:t>The methods that can be called from script for the </a:t>
            </a:r>
            <a:r>
              <a:rPr lang="en-US" sz="2000" dirty="0" err="1" smtClean="0"/>
              <a:t>LiveAudio</a:t>
            </a:r>
            <a:r>
              <a:rPr lang="en-US" sz="2000" dirty="0" smtClean="0"/>
              <a:t> </a:t>
            </a:r>
            <a:r>
              <a:rPr lang="en-US" sz="2000" dirty="0" err="1" smtClean="0"/>
              <a:t>plugin</a:t>
            </a:r>
            <a:r>
              <a:rPr lang="en-US" sz="2000" dirty="0" smtClean="0"/>
              <a:t> are the following:</a:t>
            </a:r>
          </a:p>
          <a:p>
            <a:pPr>
              <a:lnSpc>
                <a:spcPct val="150000"/>
              </a:lnSpc>
            </a:pPr>
            <a:r>
              <a:rPr lang="en-US" sz="2000" dirty="0" smtClean="0"/>
              <a:t>Play</a:t>
            </a:r>
          </a:p>
          <a:p>
            <a:pPr>
              <a:lnSpc>
                <a:spcPct val="150000"/>
              </a:lnSpc>
            </a:pPr>
            <a:r>
              <a:rPr lang="en-US" sz="2000" dirty="0" smtClean="0"/>
              <a:t>Stop</a:t>
            </a:r>
          </a:p>
          <a:p>
            <a:pPr>
              <a:lnSpc>
                <a:spcPct val="150000"/>
              </a:lnSpc>
            </a:pPr>
            <a:r>
              <a:rPr lang="en-US" sz="2000" dirty="0" smtClean="0"/>
              <a:t>Pause</a:t>
            </a:r>
          </a:p>
          <a:p>
            <a:pPr>
              <a:lnSpc>
                <a:spcPct val="150000"/>
              </a:lnSpc>
            </a:pPr>
            <a:r>
              <a:rPr lang="en-US" sz="2000" dirty="0" smtClean="0"/>
              <a:t>Start-time</a:t>
            </a:r>
          </a:p>
          <a:p>
            <a:pPr>
              <a:lnSpc>
                <a:spcPct val="150000"/>
              </a:lnSpc>
            </a:pPr>
            <a:r>
              <a:rPr lang="en-US" sz="2000" dirty="0" smtClean="0"/>
              <a:t>End-time</a:t>
            </a:r>
          </a:p>
          <a:p>
            <a:pPr>
              <a:lnSpc>
                <a:spcPct val="150000"/>
              </a:lnSpc>
            </a:pPr>
            <a:r>
              <a:rPr lang="en-US" sz="2000" dirty="0" err="1" smtClean="0"/>
              <a:t>Setvol</a:t>
            </a:r>
            <a:endParaRPr lang="en-US" sz="2000" dirty="0" smtClean="0"/>
          </a:p>
          <a:p>
            <a:pPr>
              <a:lnSpc>
                <a:spcPct val="150000"/>
              </a:lnSpc>
            </a:pPr>
            <a:r>
              <a:rPr lang="en-US" sz="2000" dirty="0" err="1" smtClean="0"/>
              <a:t>Isready</a:t>
            </a:r>
            <a:endParaRPr lang="en-US" sz="2000" dirty="0" smtClean="0"/>
          </a:p>
          <a:p>
            <a:pPr>
              <a:lnSpc>
                <a:spcPct val="150000"/>
              </a:lnSpc>
            </a:pPr>
            <a:r>
              <a:rPr lang="en-US" sz="2000" dirty="0" err="1" smtClean="0"/>
              <a:t>Isplaying</a:t>
            </a:r>
            <a:endParaRPr lang="en-US" sz="2000" dirty="0" smtClean="0"/>
          </a:p>
          <a:p>
            <a:pPr>
              <a:lnSpc>
                <a:spcPct val="150000"/>
              </a:lnSpc>
            </a:pPr>
            <a:r>
              <a:rPr lang="en-US" sz="2000" dirty="0" err="1" smtClean="0"/>
              <a:t>Ispaused</a:t>
            </a:r>
            <a:endParaRPr lang="en-US" sz="2000" dirty="0" smtClean="0"/>
          </a:p>
          <a:p>
            <a:pPr>
              <a:lnSpc>
                <a:spcPct val="150000"/>
              </a:lnSpc>
            </a:pPr>
            <a:r>
              <a:rPr lang="en-US" sz="2000" dirty="0" err="1" smtClean="0"/>
              <a:t>Getvolume</a:t>
            </a:r>
            <a:r>
              <a:rPr lang="en-US" sz="2000" dirty="0" smtClean="0"/>
              <a:t>    </a:t>
            </a:r>
          </a:p>
          <a:p>
            <a:pPr>
              <a:lnSpc>
                <a:spcPct val="150000"/>
              </a:lnSpc>
            </a:pPr>
            <a:endParaRPr lang="en-US" sz="2000" dirty="0" smtClean="0"/>
          </a:p>
          <a:p>
            <a:pPr>
              <a:lnSpc>
                <a:spcPct val="150000"/>
              </a:lnSpc>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blinds(horizontal)">
                                      <p:cBhvr>
                                        <p:cTn id="18" dur="500"/>
                                        <p:tgtEl>
                                          <p:spTgt spid="5">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blinds(horizontal)">
                                      <p:cBhvr>
                                        <p:cTn id="21" dur="500"/>
                                        <p:tgtEl>
                                          <p:spTgt spid="5">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blinds(horizontal)">
                                      <p:cBhvr>
                                        <p:cTn id="24" dur="500"/>
                                        <p:tgtEl>
                                          <p:spTgt spid="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blinds(horizontal)">
                                      <p:cBhvr>
                                        <p:cTn id="29" dur="500"/>
                                        <p:tgtEl>
                                          <p:spTgt spid="5">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blinds(horizontal)">
                                      <p:cBhvr>
                                        <p:cTn id="32" dur="500"/>
                                        <p:tgtEl>
                                          <p:spTgt spid="5">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blinds(horizontal)">
                                      <p:cBhvr>
                                        <p:cTn id="35" dur="500"/>
                                        <p:tgtEl>
                                          <p:spTgt spid="5">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5">
                                            <p:txEl>
                                              <p:pRg st="9" end="9"/>
                                            </p:txEl>
                                          </p:spTgt>
                                        </p:tgtEl>
                                        <p:attrNameLst>
                                          <p:attrName>style.visibility</p:attrName>
                                        </p:attrNameLst>
                                      </p:cBhvr>
                                      <p:to>
                                        <p:strVal val="visible"/>
                                      </p:to>
                                    </p:set>
                                    <p:animEffect transition="in" filter="blinds(horizontal)">
                                      <p:cBhvr>
                                        <p:cTn id="38" dur="500"/>
                                        <p:tgtEl>
                                          <p:spTgt spid="5">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5">
                                            <p:txEl>
                                              <p:pRg st="10" end="10"/>
                                            </p:txEl>
                                          </p:spTgt>
                                        </p:tgtEl>
                                        <p:attrNameLst>
                                          <p:attrName>style.visibility</p:attrName>
                                        </p:attrNameLst>
                                      </p:cBhvr>
                                      <p:to>
                                        <p:strVal val="visible"/>
                                      </p:to>
                                    </p:set>
                                    <p:animEffect transition="in" filter="blinds(horizontal)">
                                      <p:cBhvr>
                                        <p:cTn id="41"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09600"/>
          </a:xfrm>
        </p:spPr>
        <p:txBody>
          <a:bodyPr>
            <a:normAutofit fontScale="90000"/>
          </a:bodyPr>
          <a:lstStyle/>
          <a:p>
            <a:pPr>
              <a:lnSpc>
                <a:spcPct val="150000"/>
              </a:lnSpc>
            </a:pPr>
            <a:r>
              <a:rPr lang="en-US" sz="2400" dirty="0" smtClean="0"/>
              <a:t>The &lt;OBJECT&gt; </a:t>
            </a:r>
            <a:r>
              <a:rPr lang="en-US" sz="2400" dirty="0" smtClean="0"/>
              <a:t>tag</a:t>
            </a:r>
            <a:endParaRPr lang="en-US" sz="2400" dirty="0" smtClean="0"/>
          </a:p>
        </p:txBody>
      </p:sp>
      <p:sp>
        <p:nvSpPr>
          <p:cNvPr id="5" name="Content Placeholder 4"/>
          <p:cNvSpPr>
            <a:spLocks noGrp="1"/>
          </p:cNvSpPr>
          <p:nvPr>
            <p:ph idx="1"/>
          </p:nvPr>
        </p:nvSpPr>
        <p:spPr>
          <a:xfrm>
            <a:off x="457200" y="685800"/>
            <a:ext cx="8229600" cy="5867400"/>
          </a:xfrm>
        </p:spPr>
        <p:txBody>
          <a:bodyPr>
            <a:normAutofit fontScale="92500"/>
          </a:bodyPr>
          <a:lstStyle/>
          <a:p>
            <a:pPr>
              <a:lnSpc>
                <a:spcPct val="150000"/>
              </a:lnSpc>
            </a:pPr>
            <a:r>
              <a:rPr lang="en-US" sz="2000" dirty="0" smtClean="0"/>
              <a:t>The object element is used for embedding generic content into a web page.</a:t>
            </a:r>
          </a:p>
          <a:p>
            <a:pPr>
              <a:lnSpc>
                <a:spcPct val="150000"/>
              </a:lnSpc>
            </a:pPr>
            <a:r>
              <a:rPr lang="en-US" sz="2000" dirty="0" smtClean="0"/>
              <a:t>The object element has gained favor because of its use of the PARAM element, embedded within the beginning and ending &lt;object&gt; tags, that provides name-value pairs as a method of passing attributes to the embedded element.</a:t>
            </a:r>
          </a:p>
          <a:p>
            <a:pPr>
              <a:lnSpc>
                <a:spcPct val="150000"/>
              </a:lnSpc>
              <a:buNone/>
            </a:pPr>
            <a:r>
              <a:rPr lang="en-US" sz="2000" dirty="0" smtClean="0"/>
              <a:t>The attributes specific to the OBJECT element are:</a:t>
            </a:r>
          </a:p>
          <a:p>
            <a:pPr>
              <a:lnSpc>
                <a:spcPct val="150000"/>
              </a:lnSpc>
            </a:pPr>
            <a:r>
              <a:rPr lang="en-US" sz="2000" dirty="0" smtClean="0"/>
              <a:t>CLASSID  -  </a:t>
            </a:r>
            <a:r>
              <a:rPr lang="en-US" sz="2000" dirty="0" smtClean="0"/>
              <a:t>Location </a:t>
            </a:r>
            <a:r>
              <a:rPr lang="en-US" sz="2000" dirty="0" smtClean="0"/>
              <a:t>of an object’s implementation</a:t>
            </a:r>
          </a:p>
          <a:p>
            <a:pPr>
              <a:lnSpc>
                <a:spcPct val="150000"/>
              </a:lnSpc>
            </a:pPr>
            <a:r>
              <a:rPr lang="en-US" sz="2000" dirty="0" smtClean="0"/>
              <a:t>CODEBASE  -  Path used to resolve URL references</a:t>
            </a:r>
          </a:p>
          <a:p>
            <a:pPr>
              <a:lnSpc>
                <a:spcPct val="150000"/>
              </a:lnSpc>
            </a:pPr>
            <a:r>
              <a:rPr lang="en-US" sz="2000" dirty="0" smtClean="0"/>
              <a:t>CODETYPE  -  Internet media type</a:t>
            </a:r>
          </a:p>
          <a:p>
            <a:pPr>
              <a:lnSpc>
                <a:spcPct val="150000"/>
              </a:lnSpc>
            </a:pPr>
            <a:r>
              <a:rPr lang="en-US" sz="2000" dirty="0" smtClean="0"/>
              <a:t>DATA  -  Location of data rendered by control</a:t>
            </a:r>
          </a:p>
          <a:p>
            <a:pPr>
              <a:lnSpc>
                <a:spcPct val="150000"/>
              </a:lnSpc>
            </a:pPr>
            <a:r>
              <a:rPr lang="en-US" sz="2000" dirty="0" smtClean="0"/>
              <a:t>TYPE  -  internet Media type of data</a:t>
            </a:r>
          </a:p>
          <a:p>
            <a:pPr>
              <a:lnSpc>
                <a:spcPct val="150000"/>
              </a:lnSpc>
            </a:pPr>
            <a:r>
              <a:rPr lang="en-US" sz="2000" dirty="0" smtClean="0"/>
              <a:t>STANDBY  -  message to display while control is </a:t>
            </a:r>
            <a:r>
              <a:rPr lang="en-US" sz="2000" dirty="0" smtClean="0"/>
              <a:t>downloading</a:t>
            </a:r>
            <a:endParaRPr lang="en-US" sz="2000" dirty="0" smtClean="0"/>
          </a:p>
          <a:p>
            <a:pPr>
              <a:lnSpc>
                <a:spcPct val="150000"/>
              </a:lnSpc>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linds(horizontal)">
                                      <p:cBhvr>
                                        <p:cTn id="25" dur="500"/>
                                        <p:tgtEl>
                                          <p:spTgt spid="5">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blinds(horizontal)">
                                      <p:cBhvr>
                                        <p:cTn id="28" dur="500"/>
                                        <p:tgtEl>
                                          <p:spTgt spid="5">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blinds(horizontal)">
                                      <p:cBhvr>
                                        <p:cTn id="31" dur="500"/>
                                        <p:tgtEl>
                                          <p:spTgt spid="5">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blinds(horizontal)">
                                      <p:cBhvr>
                                        <p:cTn id="34" dur="500"/>
                                        <p:tgtEl>
                                          <p:spTgt spid="5">
                                            <p:txEl>
                                              <p:pRg st="7" end="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blinds(horizontal)">
                                      <p:cBhvr>
                                        <p:cTn id="3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09600"/>
          </a:xfrm>
        </p:spPr>
        <p:txBody>
          <a:bodyPr>
            <a:normAutofit fontScale="90000"/>
          </a:bodyPr>
          <a:lstStyle/>
          <a:p>
            <a:pPr>
              <a:lnSpc>
                <a:spcPct val="150000"/>
              </a:lnSpc>
            </a:pPr>
            <a:r>
              <a:rPr lang="en-US" sz="2400" dirty="0" smtClean="0"/>
              <a:t>The &lt;OBJECT&gt; tag and the Future</a:t>
            </a:r>
          </a:p>
        </p:txBody>
      </p:sp>
      <p:sp>
        <p:nvSpPr>
          <p:cNvPr id="5" name="Content Placeholder 4"/>
          <p:cNvSpPr>
            <a:spLocks noGrp="1"/>
          </p:cNvSpPr>
          <p:nvPr>
            <p:ph idx="1"/>
          </p:nvPr>
        </p:nvSpPr>
        <p:spPr>
          <a:xfrm>
            <a:off x="457200" y="685800"/>
            <a:ext cx="8229600" cy="5867400"/>
          </a:xfrm>
        </p:spPr>
        <p:txBody>
          <a:bodyPr>
            <a:normAutofit/>
          </a:bodyPr>
          <a:lstStyle/>
          <a:p>
            <a:pPr>
              <a:lnSpc>
                <a:spcPct val="150000"/>
              </a:lnSpc>
              <a:buNone/>
            </a:pPr>
            <a:r>
              <a:rPr lang="en-US" sz="2000" dirty="0" smtClean="0"/>
              <a:t>The attributes of PARAM element are:</a:t>
            </a:r>
          </a:p>
          <a:p>
            <a:pPr>
              <a:lnSpc>
                <a:spcPct val="150000"/>
              </a:lnSpc>
            </a:pPr>
            <a:r>
              <a:rPr lang="en-US" sz="2000" dirty="0" smtClean="0"/>
              <a:t>Name</a:t>
            </a:r>
          </a:p>
          <a:p>
            <a:pPr>
              <a:lnSpc>
                <a:spcPct val="150000"/>
              </a:lnSpc>
            </a:pPr>
            <a:r>
              <a:rPr lang="en-US" sz="2000" dirty="0" smtClean="0"/>
              <a:t>Value</a:t>
            </a:r>
          </a:p>
          <a:p>
            <a:pPr>
              <a:lnSpc>
                <a:spcPct val="150000"/>
              </a:lnSpc>
            </a:pPr>
            <a:r>
              <a:rPr lang="en-US" sz="2000" dirty="0" err="1" smtClean="0"/>
              <a:t>Valuetype</a:t>
            </a:r>
            <a:endParaRPr lang="en-US" sz="2000" dirty="0" smtClean="0"/>
          </a:p>
          <a:p>
            <a:pPr>
              <a:lnSpc>
                <a:spcPct val="150000"/>
              </a:lnSpc>
              <a:buNone/>
            </a:pPr>
            <a:r>
              <a:rPr lang="en-US" sz="2000" dirty="0" smtClean="0"/>
              <a:t>Example</a:t>
            </a:r>
          </a:p>
          <a:p>
            <a:pPr>
              <a:lnSpc>
                <a:spcPct val="150000"/>
              </a:lnSpc>
              <a:buNone/>
            </a:pPr>
            <a:r>
              <a:rPr lang="en-US" sz="2000" dirty="0" smtClean="0"/>
              <a:t>&lt;object id=“</a:t>
            </a:r>
            <a:r>
              <a:rPr lang="en-US" sz="2000" dirty="0" err="1" smtClean="0"/>
              <a:t>thename</a:t>
            </a:r>
            <a:r>
              <a:rPr lang="en-US" sz="2000" dirty="0" smtClean="0"/>
              <a:t>” </a:t>
            </a:r>
            <a:r>
              <a:rPr lang="en-US" sz="2000" dirty="0" err="1" smtClean="0"/>
              <a:t>classid</a:t>
            </a:r>
            <a:r>
              <a:rPr lang="en-US" sz="2000" dirty="0" smtClean="0"/>
              <a:t>=“CLSID:05589FA1-C356-11CE-BF01-00AA0055595A”&gt;</a:t>
            </a:r>
          </a:p>
          <a:p>
            <a:pPr>
              <a:lnSpc>
                <a:spcPct val="150000"/>
              </a:lnSpc>
              <a:buNone/>
            </a:pPr>
            <a:r>
              <a:rPr lang="en-US" sz="2000" dirty="0" smtClean="0"/>
              <a:t>&lt;</a:t>
            </a:r>
            <a:r>
              <a:rPr lang="en-US" sz="2000" dirty="0" err="1" smtClean="0"/>
              <a:t>param</a:t>
            </a:r>
            <a:r>
              <a:rPr lang="en-US" sz="2000" dirty="0" smtClean="0"/>
              <a:t> name=“filename” value=“f.avi”&gt;</a:t>
            </a:r>
          </a:p>
          <a:p>
            <a:pPr>
              <a:lnSpc>
                <a:spcPct val="150000"/>
              </a:lnSpc>
              <a:buNone/>
            </a:pPr>
            <a:r>
              <a:rPr lang="en-US" sz="2000" dirty="0" smtClean="0"/>
              <a:t>&lt;/object&gt;</a:t>
            </a:r>
          </a:p>
          <a:p>
            <a:pPr>
              <a:lnSpc>
                <a:spcPct val="150000"/>
              </a:lnSpc>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blinds(horizontal)">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500"/>
                                        <p:tgtEl>
                                          <p:spTgt spid="5">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blinds(horizontal)">
                                      <p:cBhvr>
                                        <p:cTn id="26" dur="500"/>
                                        <p:tgtEl>
                                          <p:spTgt spid="5">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blinds(horizontal)">
                                      <p:cBhvr>
                                        <p:cTn id="29" dur="500"/>
                                        <p:tgtEl>
                                          <p:spTgt spid="5">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blinds(horizontal)">
                                      <p:cBhvr>
                                        <p:cTn id="3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09600"/>
          </a:xfrm>
        </p:spPr>
        <p:txBody>
          <a:bodyPr>
            <a:normAutofit fontScale="90000"/>
          </a:bodyPr>
          <a:lstStyle/>
          <a:p>
            <a:pPr>
              <a:lnSpc>
                <a:spcPct val="150000"/>
              </a:lnSpc>
            </a:pPr>
            <a:r>
              <a:rPr lang="en-US" sz="2400" dirty="0" smtClean="0"/>
              <a:t>Embedding Sound and Video into an Html Page</a:t>
            </a:r>
          </a:p>
        </p:txBody>
      </p:sp>
      <p:sp>
        <p:nvSpPr>
          <p:cNvPr id="5" name="Content Placeholder 4"/>
          <p:cNvSpPr>
            <a:spLocks noGrp="1"/>
          </p:cNvSpPr>
          <p:nvPr>
            <p:ph idx="1"/>
          </p:nvPr>
        </p:nvSpPr>
        <p:spPr>
          <a:xfrm>
            <a:off x="457200" y="685800"/>
            <a:ext cx="8229600" cy="5867400"/>
          </a:xfrm>
        </p:spPr>
        <p:txBody>
          <a:bodyPr>
            <a:normAutofit/>
          </a:bodyPr>
          <a:lstStyle/>
          <a:p>
            <a:pPr>
              <a:lnSpc>
                <a:spcPct val="150000"/>
              </a:lnSpc>
            </a:pPr>
            <a:r>
              <a:rPr lang="en-US" sz="2000" dirty="0" smtClean="0"/>
              <a:t>With DirectShow, a multimedia file can be inserted into a page using a hypertext link, embedded into the page using the &lt;embed&gt; tag, or embedded as an ActiveX control using the &lt;object&gt; tag.</a:t>
            </a:r>
          </a:p>
          <a:p>
            <a:pPr>
              <a:lnSpc>
                <a:spcPct val="150000"/>
              </a:lnSpc>
            </a:pPr>
            <a:r>
              <a:rPr lang="en-US" sz="2000" dirty="0" smtClean="0"/>
              <a:t>Three different techniques of using DirectShow to play a .mid file</a:t>
            </a:r>
          </a:p>
          <a:p>
            <a:pPr>
              <a:lnSpc>
                <a:spcPct val="150000"/>
              </a:lnSpc>
              <a:buNone/>
            </a:pPr>
            <a:r>
              <a:rPr lang="en-US" sz="2000" dirty="0" smtClean="0"/>
              <a:t>&lt;html&gt;&lt;body&gt;</a:t>
            </a:r>
          </a:p>
          <a:p>
            <a:pPr>
              <a:lnSpc>
                <a:spcPct val="150000"/>
              </a:lnSpc>
              <a:buNone/>
            </a:pPr>
            <a:r>
              <a:rPr lang="en-US" sz="2000" dirty="0" smtClean="0"/>
              <a:t>&lt;a </a:t>
            </a:r>
            <a:r>
              <a:rPr lang="en-US" sz="2000" dirty="0" err="1" smtClean="0"/>
              <a:t>href</a:t>
            </a:r>
            <a:r>
              <a:rPr lang="en-US" sz="2000" dirty="0" smtClean="0"/>
              <a:t>=“example.mid”&gt; Song &lt;/a&gt;</a:t>
            </a:r>
          </a:p>
          <a:p>
            <a:pPr>
              <a:lnSpc>
                <a:spcPct val="150000"/>
              </a:lnSpc>
              <a:buNone/>
            </a:pPr>
            <a:r>
              <a:rPr lang="en-US" sz="2000" dirty="0" smtClean="0"/>
              <a:t>&lt;object id=“</a:t>
            </a:r>
            <a:r>
              <a:rPr lang="en-US" sz="2000" dirty="0" err="1" smtClean="0"/>
              <a:t>themusic</a:t>
            </a:r>
            <a:r>
              <a:rPr lang="en-US" sz="2000" dirty="0" smtClean="0"/>
              <a:t>” </a:t>
            </a:r>
            <a:r>
              <a:rPr lang="en-US" sz="2000" dirty="0" err="1" smtClean="0"/>
              <a:t>classid</a:t>
            </a:r>
            <a:r>
              <a:rPr lang="en-US" sz="2000" dirty="0" smtClean="0"/>
              <a:t>=“CLSID:05589FA1-C356-11CE-BF01-00AA0055595A”&gt;</a:t>
            </a:r>
          </a:p>
          <a:p>
            <a:pPr>
              <a:lnSpc>
                <a:spcPct val="150000"/>
              </a:lnSpc>
              <a:buNone/>
            </a:pPr>
            <a:r>
              <a:rPr lang="en-US" sz="2000" dirty="0" smtClean="0"/>
              <a:t>&lt;</a:t>
            </a:r>
            <a:r>
              <a:rPr lang="en-US" sz="2000" dirty="0" err="1" smtClean="0"/>
              <a:t>param</a:t>
            </a:r>
            <a:r>
              <a:rPr lang="en-US" sz="2000" dirty="0" smtClean="0"/>
              <a:t> name=“filename” value=“f.avi”&gt;  </a:t>
            </a:r>
            <a:endParaRPr lang="en-US" sz="2000" dirty="0" smtClean="0"/>
          </a:p>
          <a:p>
            <a:pPr>
              <a:lnSpc>
                <a:spcPct val="150000"/>
              </a:lnSpc>
              <a:buNone/>
            </a:pPr>
            <a:r>
              <a:rPr lang="en-US" sz="2000" dirty="0" smtClean="0"/>
              <a:t> </a:t>
            </a:r>
            <a:r>
              <a:rPr lang="en-US" sz="2000" dirty="0" smtClean="0"/>
              <a:t>&lt;/object&gt;</a:t>
            </a:r>
          </a:p>
          <a:p>
            <a:pPr>
              <a:lnSpc>
                <a:spcPct val="150000"/>
              </a:lnSpc>
              <a:buNone/>
            </a:pPr>
            <a:r>
              <a:rPr lang="en-US" sz="2000" dirty="0" smtClean="0"/>
              <a:t>&lt;EMBED SRC=“EXAMPLE.MID”&gt;</a:t>
            </a:r>
          </a:p>
          <a:p>
            <a:pPr>
              <a:lnSpc>
                <a:spcPct val="150000"/>
              </a:lnSpc>
              <a:buNone/>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blinds(horizontal)">
                                      <p:cBhvr>
                                        <p:cTn id="18" dur="500"/>
                                        <p:tgtEl>
                                          <p:spTgt spid="5">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blinds(horizontal)">
                                      <p:cBhvr>
                                        <p:cTn id="21" dur="500"/>
                                        <p:tgtEl>
                                          <p:spTgt spid="5">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blinds(horizontal)">
                                      <p:cBhvr>
                                        <p:cTn id="24" dur="500"/>
                                        <p:tgtEl>
                                          <p:spTgt spid="5">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blinds(horizontal)">
                                      <p:cBhvr>
                                        <p:cTn id="27" dur="500"/>
                                        <p:tgtEl>
                                          <p:spTgt spid="5">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blinds(horizontal)">
                                      <p:cBhvr>
                                        <p:cTn id="30"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09600"/>
          </a:xfrm>
        </p:spPr>
        <p:txBody>
          <a:bodyPr>
            <a:normAutofit fontScale="90000"/>
          </a:bodyPr>
          <a:lstStyle/>
          <a:p>
            <a:pPr>
              <a:lnSpc>
                <a:spcPct val="150000"/>
              </a:lnSpc>
            </a:pPr>
            <a:r>
              <a:rPr lang="en-US" sz="2400" dirty="0" smtClean="0"/>
              <a:t>The DirectShow object Properties, Events &amp; Methods</a:t>
            </a:r>
          </a:p>
        </p:txBody>
      </p:sp>
      <p:sp>
        <p:nvSpPr>
          <p:cNvPr id="5" name="Content Placeholder 4"/>
          <p:cNvSpPr>
            <a:spLocks noGrp="1"/>
          </p:cNvSpPr>
          <p:nvPr>
            <p:ph idx="1"/>
          </p:nvPr>
        </p:nvSpPr>
        <p:spPr>
          <a:xfrm>
            <a:off x="457200" y="685800"/>
            <a:ext cx="8229600" cy="5867400"/>
          </a:xfrm>
        </p:spPr>
        <p:txBody>
          <a:bodyPr>
            <a:normAutofit/>
          </a:bodyPr>
          <a:lstStyle/>
          <a:p>
            <a:pPr>
              <a:buNone/>
            </a:pPr>
            <a:r>
              <a:rPr lang="en-US" sz="2000" b="1" dirty="0" smtClean="0"/>
              <a:t>Properties are:</a:t>
            </a:r>
          </a:p>
          <a:p>
            <a:r>
              <a:rPr lang="en-US" sz="2000" dirty="0" smtClean="0"/>
              <a:t>Filename  </a:t>
            </a:r>
            <a:r>
              <a:rPr lang="en-US" sz="2000" dirty="0" smtClean="0"/>
              <a:t>-  </a:t>
            </a:r>
            <a:r>
              <a:rPr lang="en-US" sz="2000" dirty="0" err="1" smtClean="0"/>
              <a:t>url</a:t>
            </a:r>
            <a:r>
              <a:rPr lang="en-US" sz="2000" dirty="0" smtClean="0"/>
              <a:t> of multimedia source file</a:t>
            </a:r>
          </a:p>
          <a:p>
            <a:r>
              <a:rPr lang="en-US" sz="2000" dirty="0" err="1" smtClean="0"/>
              <a:t>AllowHideControls</a:t>
            </a:r>
            <a:r>
              <a:rPr lang="en-US" sz="2000" dirty="0" smtClean="0"/>
              <a:t>   -  whether the web page reader can hide or display controls</a:t>
            </a:r>
          </a:p>
          <a:p>
            <a:r>
              <a:rPr lang="en-US" sz="2000" dirty="0" smtClean="0"/>
              <a:t>Appearance – whether the control has an inset border or flat border</a:t>
            </a:r>
          </a:p>
          <a:p>
            <a:r>
              <a:rPr lang="en-US" sz="2000" dirty="0" err="1" smtClean="0"/>
              <a:t>Autostart</a:t>
            </a:r>
            <a:r>
              <a:rPr lang="en-US" sz="2000" dirty="0" smtClean="0"/>
              <a:t>  -  starts the multimedia stream play as soon as the control loads</a:t>
            </a:r>
          </a:p>
          <a:p>
            <a:r>
              <a:rPr lang="en-US" sz="2000" dirty="0" err="1" smtClean="0"/>
              <a:t>Bordestyle</a:t>
            </a:r>
            <a:r>
              <a:rPr lang="en-US" sz="2000" dirty="0" smtClean="0"/>
              <a:t>  - controls appearance of border</a:t>
            </a:r>
          </a:p>
          <a:p>
            <a:r>
              <a:rPr lang="en-US" sz="2000" dirty="0" err="1" smtClean="0"/>
              <a:t>Currentstate</a:t>
            </a:r>
            <a:r>
              <a:rPr lang="en-US" sz="2000" dirty="0" smtClean="0"/>
              <a:t>  -  whether control is stopped, playing or paused.</a:t>
            </a:r>
          </a:p>
          <a:p>
            <a:r>
              <a:rPr lang="en-US" sz="2000" dirty="0" smtClean="0"/>
              <a:t>Enabled  - whether the control is enabled</a:t>
            </a:r>
          </a:p>
          <a:p>
            <a:r>
              <a:rPr lang="en-US" sz="2000" dirty="0" err="1" smtClean="0"/>
              <a:t>Fullscreenmode</a:t>
            </a:r>
            <a:r>
              <a:rPr lang="en-US" sz="2000" dirty="0" smtClean="0"/>
              <a:t>  - to display video </a:t>
            </a:r>
            <a:r>
              <a:rPr lang="en-US" sz="2000" dirty="0" err="1" smtClean="0"/>
              <a:t>fullcreen</a:t>
            </a:r>
            <a:endParaRPr lang="en-US" sz="2000" dirty="0" smtClean="0"/>
          </a:p>
          <a:p>
            <a:r>
              <a:rPr lang="en-US" sz="2000" dirty="0" err="1" smtClean="0"/>
              <a:t>Playcount</a:t>
            </a:r>
            <a:r>
              <a:rPr lang="en-US" sz="2000" dirty="0" smtClean="0"/>
              <a:t>  -  number of times to loop playback</a:t>
            </a:r>
          </a:p>
          <a:p>
            <a:r>
              <a:rPr lang="en-US" sz="2000" dirty="0" err="1" smtClean="0"/>
              <a:t>Readystate</a:t>
            </a:r>
            <a:r>
              <a:rPr lang="en-US" sz="2000" dirty="0" smtClean="0"/>
              <a:t>  -  controls readiness state</a:t>
            </a:r>
          </a:p>
          <a:p>
            <a:r>
              <a:rPr lang="en-US" sz="2000" dirty="0" smtClean="0"/>
              <a:t>Volume – controls sound volume</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linds(horizontal)">
                                      <p:cBhvr>
                                        <p:cTn id="16" dur="500"/>
                                        <p:tgtEl>
                                          <p:spTgt spid="5">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linds(horizontal)">
                                      <p:cBhvr>
                                        <p:cTn id="19" dur="500"/>
                                        <p:tgtEl>
                                          <p:spTgt spid="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blinds(horizontal)">
                                      <p:cBhvr>
                                        <p:cTn id="24" dur="500"/>
                                        <p:tgtEl>
                                          <p:spTgt spid="5">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blinds(horizontal)">
                                      <p:cBhvr>
                                        <p:cTn id="27" dur="500"/>
                                        <p:tgtEl>
                                          <p:spTgt spid="5">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blinds(horizontal)">
                                      <p:cBhvr>
                                        <p:cTn id="30" dur="500"/>
                                        <p:tgtEl>
                                          <p:spTgt spid="5">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blinds(horizontal)">
                                      <p:cBhvr>
                                        <p:cTn id="33" dur="500"/>
                                        <p:tgtEl>
                                          <p:spTgt spid="5">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
                                            <p:txEl>
                                              <p:pRg st="9" end="9"/>
                                            </p:txEl>
                                          </p:spTgt>
                                        </p:tgtEl>
                                        <p:attrNameLst>
                                          <p:attrName>style.visibility</p:attrName>
                                        </p:attrNameLst>
                                      </p:cBhvr>
                                      <p:to>
                                        <p:strVal val="visible"/>
                                      </p:to>
                                    </p:set>
                                    <p:animEffect transition="in" filter="blinds(horizontal)">
                                      <p:cBhvr>
                                        <p:cTn id="38" dur="500"/>
                                        <p:tgtEl>
                                          <p:spTgt spid="5">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5">
                                            <p:txEl>
                                              <p:pRg st="10" end="10"/>
                                            </p:txEl>
                                          </p:spTgt>
                                        </p:tgtEl>
                                        <p:attrNameLst>
                                          <p:attrName>style.visibility</p:attrName>
                                        </p:attrNameLst>
                                      </p:cBhvr>
                                      <p:to>
                                        <p:strVal val="visible"/>
                                      </p:to>
                                    </p:set>
                                    <p:animEffect transition="in" filter="blinds(horizontal)">
                                      <p:cBhvr>
                                        <p:cTn id="41" dur="500"/>
                                        <p:tgtEl>
                                          <p:spTgt spid="5">
                                            <p:txEl>
                                              <p:pRg st="10" end="10"/>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5">
                                            <p:txEl>
                                              <p:pRg st="11" end="11"/>
                                            </p:txEl>
                                          </p:spTgt>
                                        </p:tgtEl>
                                        <p:attrNameLst>
                                          <p:attrName>style.visibility</p:attrName>
                                        </p:attrNameLst>
                                      </p:cBhvr>
                                      <p:to>
                                        <p:strVal val="visible"/>
                                      </p:to>
                                    </p:set>
                                    <p:animEffect transition="in" filter="blinds(horizontal)">
                                      <p:cBhvr>
                                        <p:cTn id="44"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572</TotalTime>
  <Words>1154</Words>
  <Application>Microsoft Office PowerPoint</Application>
  <PresentationFormat>On-screen Show (4:3)</PresentationFormat>
  <Paragraphs>129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Merging Multimedia, Controls and Plug- Ins with Html</vt:lpstr>
      <vt:lpstr>Accessing sound and video in web pages</vt:lpstr>
      <vt:lpstr>Using the &lt;EMBED&gt; Tag</vt:lpstr>
      <vt:lpstr>Netscape’s LiveAudio Plug-In</vt:lpstr>
      <vt:lpstr>Netscape’s LiveAudio Plug-In</vt:lpstr>
      <vt:lpstr>The &lt;OBJECT&gt; tag</vt:lpstr>
      <vt:lpstr>The &lt;OBJECT&gt; tag and the Future</vt:lpstr>
      <vt:lpstr>Embedding Sound and Video into an Html Page</vt:lpstr>
      <vt:lpstr>The DirectShow object Properties, Events &amp; Methods</vt:lpstr>
      <vt:lpstr>The DirectShow object Properties, Events &amp; Methods</vt:lpstr>
      <vt:lpstr>The DirectShow object Properties, Events &amp; Methods</vt:lpstr>
      <vt:lpstr>Microsoft’s Direct Animation Technology</vt:lpstr>
      <vt:lpstr>Internet Explorer Built-In Filters</vt:lpstr>
      <vt:lpstr>When and when not to use Multimedia</vt:lpstr>
      <vt:lpstr>When and when not to use Multimedia</vt:lpstr>
      <vt:lpstr>When and when not to use Multimedia</vt:lpstr>
      <vt:lpstr>When and when not to use Multimedia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Merging Multimedia, Controls and Plug- Ins with Html</dc:title>
  <dc:creator>nandhagopal</dc:creator>
  <cp:lastModifiedBy>nandhagopal</cp:lastModifiedBy>
  <cp:revision>69</cp:revision>
  <dcterms:created xsi:type="dcterms:W3CDTF">2010-01-27T05:39:23Z</dcterms:created>
  <dcterms:modified xsi:type="dcterms:W3CDTF">2010-01-29T05:03:06Z</dcterms:modified>
</cp:coreProperties>
</file>