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8" d="100"/>
          <a:sy n="88" d="100"/>
        </p:scale>
        <p:origin x="-96" y="-4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6507-187C-4B38-821C-51DD6903027C}" type="datetimeFigureOut">
              <a:rPr lang="en-US" smtClean="0"/>
              <a:pPr/>
              <a:t>1/19/2010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C1D74-FC21-43C4-A0C3-9262D77E2A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6507-187C-4B38-821C-51DD6903027C}" type="datetimeFigureOut">
              <a:rPr lang="en-US" smtClean="0"/>
              <a:pPr/>
              <a:t>1/19/2010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C1D74-FC21-43C4-A0C3-9262D77E2A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6507-187C-4B38-821C-51DD6903027C}" type="datetimeFigureOut">
              <a:rPr lang="en-US" smtClean="0"/>
              <a:pPr/>
              <a:t>1/19/2010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C1D74-FC21-43C4-A0C3-9262D77E2A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6507-187C-4B38-821C-51DD6903027C}" type="datetimeFigureOut">
              <a:rPr lang="en-US" smtClean="0"/>
              <a:pPr/>
              <a:t>1/19/2010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C1D74-FC21-43C4-A0C3-9262D77E2A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6507-187C-4B38-821C-51DD6903027C}" type="datetimeFigureOut">
              <a:rPr lang="en-US" smtClean="0"/>
              <a:pPr/>
              <a:t>1/19/2010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C1D74-FC21-43C4-A0C3-9262D77E2A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6507-187C-4B38-821C-51DD6903027C}" type="datetimeFigureOut">
              <a:rPr lang="en-US" smtClean="0"/>
              <a:pPr/>
              <a:t>1/19/2010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C1D74-FC21-43C4-A0C3-9262D77E2A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6507-187C-4B38-821C-51DD6903027C}" type="datetimeFigureOut">
              <a:rPr lang="en-US" smtClean="0"/>
              <a:pPr/>
              <a:t>1/19/2010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C1D74-FC21-43C4-A0C3-9262D77E2A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6507-187C-4B38-821C-51DD6903027C}" type="datetimeFigureOut">
              <a:rPr lang="en-US" smtClean="0"/>
              <a:pPr/>
              <a:t>1/19/2010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C1D74-FC21-43C4-A0C3-9262D77E2A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6507-187C-4B38-821C-51DD6903027C}" type="datetimeFigureOut">
              <a:rPr lang="en-US" smtClean="0"/>
              <a:pPr/>
              <a:t>1/19/2010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C1D74-FC21-43C4-A0C3-9262D77E2A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6507-187C-4B38-821C-51DD6903027C}" type="datetimeFigureOut">
              <a:rPr lang="en-US" smtClean="0"/>
              <a:pPr/>
              <a:t>1/19/2010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C1D74-FC21-43C4-A0C3-9262D77E2A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6507-187C-4B38-821C-51DD6903027C}" type="datetimeFigureOut">
              <a:rPr lang="en-US" smtClean="0"/>
              <a:pPr/>
              <a:t>1/19/2010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C1D74-FC21-43C4-A0C3-9262D77E2A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86507-187C-4B38-821C-51DD6903027C}" type="datetimeFigureOut">
              <a:rPr lang="en-US" smtClean="0"/>
              <a:pPr/>
              <a:t>1/19/2010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C1D74-FC21-43C4-A0C3-9262D77E2A5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Style Sheets : Formatting for the future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685800"/>
            <a:ext cx="8305800" cy="5943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CSS1 standard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Including Style Sheets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Applying styles to specific groups of Elements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Creating an overall look for the web page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Modifying Font and Text appearance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Creating Borders Around Elements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Controlling the Appearance of Lists and other HTML elements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Creating an overall look for the web page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09600"/>
            <a:ext cx="8458200" cy="6019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7. Color		-	white</a:t>
            </a:r>
          </a:p>
          <a:p>
            <a:pPr marL="0" indent="0">
              <a:buNone/>
            </a:pPr>
            <a:r>
              <a:rPr lang="en-US" sz="2000" dirty="0" smtClean="0"/>
              <a:t>8. Margin	-	20 </a:t>
            </a:r>
            <a:r>
              <a:rPr lang="en-US" sz="2000" dirty="0" err="1" smtClean="0"/>
              <a:t>px</a:t>
            </a:r>
            <a:r>
              <a:rPr lang="en-US" sz="2000" dirty="0" smtClean="0"/>
              <a:t> 10 </a:t>
            </a:r>
            <a:r>
              <a:rPr lang="en-US" sz="2000" dirty="0" err="1" smtClean="0"/>
              <a:t>px</a:t>
            </a:r>
            <a:r>
              <a:rPr lang="en-US" sz="2000" dirty="0" smtClean="0"/>
              <a:t> // top/bottom set to 20 pixels, left/right 				margins set to 10 pixels.</a:t>
            </a:r>
          </a:p>
          <a:p>
            <a:pPr marL="0" indent="0">
              <a:buNone/>
            </a:pPr>
            <a:r>
              <a:rPr lang="en-US" sz="2000" dirty="0" smtClean="0"/>
              <a:t>9. margin-left</a:t>
            </a:r>
          </a:p>
          <a:p>
            <a:pPr marL="0" indent="0">
              <a:buNone/>
            </a:pPr>
            <a:r>
              <a:rPr lang="en-US" sz="2000" dirty="0" smtClean="0"/>
              <a:t>10. margin-right</a:t>
            </a:r>
          </a:p>
          <a:p>
            <a:pPr marL="0" indent="0">
              <a:buNone/>
            </a:pPr>
            <a:r>
              <a:rPr lang="en-US" sz="2000" dirty="0" smtClean="0"/>
              <a:t>11. margin-top</a:t>
            </a:r>
          </a:p>
          <a:p>
            <a:pPr marL="0" indent="0">
              <a:buNone/>
            </a:pPr>
            <a:r>
              <a:rPr lang="en-US" sz="2000" dirty="0" smtClean="0"/>
              <a:t>12. margin-bottom</a:t>
            </a:r>
          </a:p>
          <a:p>
            <a:pPr marL="0" indent="0"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Modifying Font and Text Appearance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09600"/>
            <a:ext cx="8458200" cy="6019800"/>
          </a:xfrm>
        </p:spPr>
        <p:txBody>
          <a:bodyPr>
            <a:normAutofit/>
          </a:bodyPr>
          <a:lstStyle/>
          <a:p>
            <a:pPr marL="0" indent="0"/>
            <a:r>
              <a:rPr lang="en-US" sz="2000" dirty="0" smtClean="0"/>
              <a:t>  font and text css1 properties</a:t>
            </a:r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1397000"/>
          <a:ext cx="60960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  <a:gridCol w="3429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CSS1</a:t>
                      </a:r>
                      <a:r>
                        <a:rPr lang="en-US" baseline="0" dirty="0" smtClean="0"/>
                        <a:t> 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Sample Value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Italic bold 18pt </a:t>
                      </a:r>
                      <a:r>
                        <a:rPr lang="en-US" dirty="0" err="1" smtClean="0"/>
                        <a:t>arial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Font-family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“times new roman” Arial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Font-size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Larger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Font-weight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Letter-spacing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 </a:t>
                      </a:r>
                      <a:r>
                        <a:rPr lang="en-US" dirty="0" err="1" smtClean="0"/>
                        <a:t>em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Word-spacing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1.5em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Text-decoration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Underline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Text-transform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Capitalize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Text-align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Center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Text-indent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Font-style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 | italic | oblique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Font-variant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 | small-caps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Creating Borders Around Elements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09600"/>
            <a:ext cx="8458200" cy="6019800"/>
          </a:xfrm>
        </p:spPr>
        <p:txBody>
          <a:bodyPr>
            <a:normAutofit/>
          </a:bodyPr>
          <a:lstStyle/>
          <a:p>
            <a:pPr marL="182880" indent="0"/>
            <a:r>
              <a:rPr lang="en-US" sz="2000" dirty="0" smtClean="0"/>
              <a:t>  There are certain CSS1 attributes that impact the box that surrounds a block             level Html element.</a:t>
            </a:r>
          </a:p>
          <a:p>
            <a:pPr marL="182880" indent="0"/>
            <a:r>
              <a:rPr lang="en-US" sz="2000" dirty="0" smtClean="0"/>
              <a:t>  Padding and border CSS1 attributes</a:t>
            </a:r>
          </a:p>
          <a:p>
            <a:pPr marL="182880" indent="0">
              <a:buNone/>
            </a:pPr>
            <a:endParaRPr lang="en-US" sz="2000" dirty="0" smtClean="0"/>
          </a:p>
          <a:p>
            <a:pPr marL="347472" indent="0">
              <a:buNone/>
            </a:pPr>
            <a:endParaRPr lang="en-US" sz="2000" dirty="0" smtClean="0"/>
          </a:p>
          <a:p>
            <a:pPr marL="347472" indent="0">
              <a:buNone/>
            </a:pPr>
            <a:endParaRPr lang="en-US" sz="20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133600" y="1676400"/>
          <a:ext cx="5410201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6453"/>
                <a:gridCol w="3313748"/>
              </a:tblGrid>
              <a:tr h="347345">
                <a:tc>
                  <a:txBody>
                    <a:bodyPr/>
                    <a:lstStyle/>
                    <a:p>
                      <a:r>
                        <a:rPr lang="en-US" dirty="0" smtClean="0"/>
                        <a:t>CSS1 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47345">
                <a:tc>
                  <a:txBody>
                    <a:bodyPr/>
                    <a:lstStyle/>
                    <a:p>
                      <a:r>
                        <a:rPr lang="en-US" dirty="0" smtClean="0"/>
                        <a:t>Border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Thick groove yellow</a:t>
                      </a:r>
                      <a:endParaRPr lang="en-US" dirty="0"/>
                    </a:p>
                  </a:txBody>
                  <a:tcPr/>
                </a:tc>
              </a:tr>
              <a:tr h="347345">
                <a:tc>
                  <a:txBody>
                    <a:bodyPr/>
                    <a:lstStyle/>
                    <a:p>
                      <a:r>
                        <a:rPr lang="en-US" dirty="0" smtClean="0"/>
                        <a:t>Border-color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Yellow red blue</a:t>
                      </a:r>
                      <a:endParaRPr lang="en-US" dirty="0"/>
                    </a:p>
                  </a:txBody>
                  <a:tcPr/>
                </a:tc>
              </a:tr>
              <a:tr h="347345">
                <a:tc>
                  <a:txBody>
                    <a:bodyPr/>
                    <a:lstStyle/>
                    <a:p>
                      <a:r>
                        <a:rPr lang="en-US" dirty="0" smtClean="0"/>
                        <a:t>Border-width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Thin thick</a:t>
                      </a:r>
                      <a:endParaRPr lang="en-US" dirty="0"/>
                    </a:p>
                  </a:txBody>
                  <a:tcPr/>
                </a:tc>
              </a:tr>
              <a:tr h="347345">
                <a:tc>
                  <a:txBody>
                    <a:bodyPr/>
                    <a:lstStyle/>
                    <a:p>
                      <a:r>
                        <a:rPr lang="en-US" dirty="0" smtClean="0"/>
                        <a:t>Border-style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Inset</a:t>
                      </a:r>
                      <a:endParaRPr lang="en-US" dirty="0"/>
                    </a:p>
                  </a:txBody>
                  <a:tcPr/>
                </a:tc>
              </a:tr>
              <a:tr h="347345">
                <a:tc>
                  <a:txBody>
                    <a:bodyPr/>
                    <a:lstStyle/>
                    <a:p>
                      <a:r>
                        <a:rPr lang="en-US" dirty="0" smtClean="0"/>
                        <a:t>Border-top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3px solid red (</a:t>
                      </a:r>
                      <a:r>
                        <a:rPr lang="en-US" dirty="0" err="1" smtClean="0"/>
                        <a:t>width,style,color</a:t>
                      </a:r>
                      <a:r>
                        <a:rPr lang="en-US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47345">
                <a:tc>
                  <a:txBody>
                    <a:bodyPr/>
                    <a:lstStyle/>
                    <a:p>
                      <a:r>
                        <a:rPr lang="en-US" dirty="0" smtClean="0"/>
                        <a:t>Border-right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Yellow</a:t>
                      </a:r>
                      <a:endParaRPr lang="en-US" dirty="0"/>
                    </a:p>
                  </a:txBody>
                  <a:tcPr/>
                </a:tc>
              </a:tr>
              <a:tr h="347345">
                <a:tc>
                  <a:txBody>
                    <a:bodyPr/>
                    <a:lstStyle/>
                    <a:p>
                      <a:r>
                        <a:rPr lang="en-US" dirty="0" smtClean="0"/>
                        <a:t>Border-bottom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5px solid</a:t>
                      </a:r>
                      <a:endParaRPr lang="en-US" dirty="0"/>
                    </a:p>
                  </a:txBody>
                  <a:tcPr/>
                </a:tc>
              </a:tr>
              <a:tr h="347345">
                <a:tc>
                  <a:txBody>
                    <a:bodyPr/>
                    <a:lstStyle/>
                    <a:p>
                      <a:r>
                        <a:rPr lang="en-US" dirty="0" smtClean="0"/>
                        <a:t>Border-left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Solid</a:t>
                      </a:r>
                      <a:endParaRPr lang="en-US" dirty="0"/>
                    </a:p>
                  </a:txBody>
                  <a:tcPr/>
                </a:tc>
              </a:tr>
              <a:tr h="347345">
                <a:tc>
                  <a:txBody>
                    <a:bodyPr/>
                    <a:lstStyle/>
                    <a:p>
                      <a:r>
                        <a:rPr lang="en-US" dirty="0" smtClean="0"/>
                        <a:t>Border-top-style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Ridge</a:t>
                      </a:r>
                      <a:endParaRPr lang="en-US" dirty="0"/>
                    </a:p>
                  </a:txBody>
                  <a:tcPr/>
                </a:tc>
              </a:tr>
              <a:tr h="347345">
                <a:tc>
                  <a:txBody>
                    <a:bodyPr/>
                    <a:lstStyle/>
                    <a:p>
                      <a:r>
                        <a:rPr lang="en-US" dirty="0" smtClean="0"/>
                        <a:t>Border-bottom-style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</a:tr>
              <a:tr h="347345">
                <a:tc>
                  <a:txBody>
                    <a:bodyPr/>
                    <a:lstStyle/>
                    <a:p>
                      <a:r>
                        <a:rPr lang="en-US" dirty="0" smtClean="0"/>
                        <a:t>Border-left-style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</a:tr>
              <a:tr h="347345">
                <a:tc>
                  <a:txBody>
                    <a:bodyPr/>
                    <a:lstStyle/>
                    <a:p>
                      <a:r>
                        <a:rPr lang="en-US" dirty="0" smtClean="0"/>
                        <a:t>Border-right-style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groove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Creating Borders Around Elements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09600"/>
            <a:ext cx="8458200" cy="6019800"/>
          </a:xfrm>
        </p:spPr>
        <p:txBody>
          <a:bodyPr>
            <a:normAutofit/>
          </a:bodyPr>
          <a:lstStyle/>
          <a:p>
            <a:pPr marL="182880" indent="0"/>
            <a:r>
              <a:rPr lang="en-US" sz="2000" dirty="0" smtClean="0"/>
              <a:t>  </a:t>
            </a:r>
          </a:p>
          <a:p>
            <a:pPr marL="347472" indent="0">
              <a:buNone/>
            </a:pPr>
            <a:endParaRPr lang="en-US" sz="2000" dirty="0" smtClean="0"/>
          </a:p>
          <a:p>
            <a:pPr marL="347472" indent="0">
              <a:buNone/>
            </a:pPr>
            <a:endParaRPr lang="en-US" sz="20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676400" y="1051560"/>
          <a:ext cx="5410201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3276601"/>
              </a:tblGrid>
              <a:tr h="347345">
                <a:tc>
                  <a:txBody>
                    <a:bodyPr/>
                    <a:lstStyle/>
                    <a:p>
                      <a:r>
                        <a:rPr lang="en-US" dirty="0" smtClean="0"/>
                        <a:t>CSS1 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47345">
                <a:tc>
                  <a:txBody>
                    <a:bodyPr/>
                    <a:lstStyle/>
                    <a:p>
                      <a:r>
                        <a:rPr lang="en-US" dirty="0" smtClean="0"/>
                        <a:t>Border-top-color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#FFFF00</a:t>
                      </a:r>
                      <a:endParaRPr lang="en-US" dirty="0"/>
                    </a:p>
                  </a:txBody>
                  <a:tcPr/>
                </a:tc>
              </a:tr>
              <a:tr h="347345">
                <a:tc>
                  <a:txBody>
                    <a:bodyPr/>
                    <a:lstStyle/>
                    <a:p>
                      <a:r>
                        <a:rPr lang="en-US" dirty="0" smtClean="0"/>
                        <a:t>Border-bottom-color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Black</a:t>
                      </a:r>
                      <a:endParaRPr lang="en-US" dirty="0"/>
                    </a:p>
                  </a:txBody>
                  <a:tcPr/>
                </a:tc>
              </a:tr>
              <a:tr h="347345">
                <a:tc>
                  <a:txBody>
                    <a:bodyPr/>
                    <a:lstStyle/>
                    <a:p>
                      <a:r>
                        <a:rPr lang="en-US" dirty="0" smtClean="0"/>
                        <a:t>Border-right-color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#0000CC</a:t>
                      </a:r>
                      <a:endParaRPr lang="en-US" dirty="0"/>
                    </a:p>
                  </a:txBody>
                  <a:tcPr/>
                </a:tc>
              </a:tr>
              <a:tr h="347345">
                <a:tc>
                  <a:txBody>
                    <a:bodyPr/>
                    <a:lstStyle/>
                    <a:p>
                      <a:r>
                        <a:rPr lang="en-US" dirty="0" smtClean="0"/>
                        <a:t>Border-left-color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Blue</a:t>
                      </a:r>
                      <a:endParaRPr lang="en-US" dirty="0"/>
                    </a:p>
                  </a:txBody>
                  <a:tcPr/>
                </a:tc>
              </a:tr>
              <a:tr h="347345">
                <a:tc>
                  <a:txBody>
                    <a:bodyPr/>
                    <a:lstStyle/>
                    <a:p>
                      <a:r>
                        <a:rPr lang="en-US" dirty="0" smtClean="0"/>
                        <a:t>Border-top-width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Thin</a:t>
                      </a:r>
                      <a:endParaRPr lang="en-US" dirty="0"/>
                    </a:p>
                  </a:txBody>
                  <a:tcPr/>
                </a:tc>
              </a:tr>
              <a:tr h="347345">
                <a:tc>
                  <a:txBody>
                    <a:bodyPr/>
                    <a:lstStyle/>
                    <a:p>
                      <a:r>
                        <a:rPr lang="en-US" dirty="0" smtClean="0"/>
                        <a:t>Border-left-width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Thick</a:t>
                      </a:r>
                      <a:endParaRPr lang="en-US" dirty="0"/>
                    </a:p>
                  </a:txBody>
                  <a:tcPr/>
                </a:tc>
              </a:tr>
              <a:tr h="347345">
                <a:tc>
                  <a:txBody>
                    <a:bodyPr/>
                    <a:lstStyle/>
                    <a:p>
                      <a:r>
                        <a:rPr lang="en-US" dirty="0" smtClean="0"/>
                        <a:t>Padding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12% 18px</a:t>
                      </a:r>
                      <a:endParaRPr lang="en-US" dirty="0"/>
                    </a:p>
                  </a:txBody>
                  <a:tcPr/>
                </a:tc>
              </a:tr>
              <a:tr h="347345">
                <a:tc>
                  <a:txBody>
                    <a:bodyPr/>
                    <a:lstStyle/>
                    <a:p>
                      <a:r>
                        <a:rPr lang="en-US" dirty="0" smtClean="0"/>
                        <a:t>Padding-left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 </a:t>
                      </a:r>
                      <a:r>
                        <a:rPr lang="en-US" dirty="0" err="1" smtClean="0"/>
                        <a:t>px</a:t>
                      </a:r>
                      <a:endParaRPr lang="en-US" dirty="0"/>
                    </a:p>
                  </a:txBody>
                  <a:tcPr/>
                </a:tc>
              </a:tr>
              <a:tr h="347345">
                <a:tc>
                  <a:txBody>
                    <a:bodyPr/>
                    <a:lstStyle/>
                    <a:p>
                      <a:r>
                        <a:rPr lang="en-US" dirty="0" smtClean="0"/>
                        <a:t>Padding-right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 in</a:t>
                      </a:r>
                      <a:endParaRPr lang="en-US" dirty="0"/>
                    </a:p>
                  </a:txBody>
                  <a:tcPr/>
                </a:tc>
              </a:tr>
              <a:tr h="347345">
                <a:tc>
                  <a:txBody>
                    <a:bodyPr/>
                    <a:lstStyle/>
                    <a:p>
                      <a:r>
                        <a:rPr lang="en-US" dirty="0" smtClean="0"/>
                        <a:t>Padding-top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4%</a:t>
                      </a:r>
                      <a:endParaRPr lang="en-US" dirty="0"/>
                    </a:p>
                  </a:txBody>
                  <a:tcPr/>
                </a:tc>
              </a:tr>
              <a:tr h="347345">
                <a:tc>
                  <a:txBody>
                    <a:bodyPr/>
                    <a:lstStyle/>
                    <a:p>
                      <a:r>
                        <a:rPr lang="en-US" dirty="0" smtClean="0"/>
                        <a:t>Padding-bottom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5px</a:t>
                      </a:r>
                      <a:endParaRPr lang="en-US" dirty="0"/>
                    </a:p>
                  </a:txBody>
                  <a:tcPr/>
                </a:tc>
              </a:tr>
              <a:tr h="3473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Controlling the Appearance of Lists and other HTML elements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09600"/>
            <a:ext cx="8458200" cy="6019800"/>
          </a:xfrm>
        </p:spPr>
        <p:txBody>
          <a:bodyPr>
            <a:normAutofit/>
          </a:bodyPr>
          <a:lstStyle/>
          <a:p>
            <a:pPr marL="182880" indent="0"/>
            <a:r>
              <a:rPr lang="en-US" sz="2000" dirty="0" smtClean="0"/>
              <a:t>  The classifying and display CSS1 attributes</a:t>
            </a:r>
          </a:p>
          <a:p>
            <a:pPr marL="182880" indent="0"/>
            <a:endParaRPr lang="en-US" sz="2000" dirty="0" smtClean="0"/>
          </a:p>
          <a:p>
            <a:pPr marL="182880" indent="0">
              <a:buNone/>
            </a:pPr>
            <a:r>
              <a:rPr lang="en-US" sz="2000" dirty="0" smtClean="0"/>
              <a:t> </a:t>
            </a:r>
          </a:p>
          <a:p>
            <a:pPr marL="347472" indent="0">
              <a:buNone/>
            </a:pPr>
            <a:endParaRPr lang="en-US" sz="2000" dirty="0" smtClean="0"/>
          </a:p>
          <a:p>
            <a:pPr marL="347472" indent="0">
              <a:buNone/>
            </a:pPr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438400" y="1600200"/>
          <a:ext cx="50292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89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CSS1</a:t>
                      </a:r>
                      <a:r>
                        <a:rPr lang="en-US" baseline="0" dirty="0" smtClean="0"/>
                        <a:t> 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Display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White-space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List-style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Square outside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List-style-type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List-style-image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url</a:t>
                      </a:r>
                      <a:r>
                        <a:rPr lang="en-US" dirty="0" smtClean="0"/>
                        <a:t>(someimage.jpg)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List-style-position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Inside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 </a:t>
                      </a:r>
                      <a:r>
                        <a:rPr lang="en-US" dirty="0" err="1" smtClean="0"/>
                        <a:t>px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Controlling the Appearance of Lists and other HTML elements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09600"/>
            <a:ext cx="8458200" cy="6019800"/>
          </a:xfrm>
        </p:spPr>
        <p:txBody>
          <a:bodyPr>
            <a:normAutofit/>
          </a:bodyPr>
          <a:lstStyle/>
          <a:p>
            <a:pPr marL="182880" indent="0"/>
            <a:r>
              <a:rPr lang="en-US" sz="2000" dirty="0" smtClean="0"/>
              <a:t>  The display attribute can define  that an element display as a list item or not </a:t>
            </a:r>
            <a:r>
              <a:rPr lang="en-US" sz="2000" dirty="0" smtClean="0"/>
              <a:t>   display </a:t>
            </a:r>
            <a:r>
              <a:rPr lang="en-US" sz="2000" dirty="0" smtClean="0"/>
              <a:t>at all.</a:t>
            </a:r>
          </a:p>
          <a:p>
            <a:pPr marL="182880" indent="0"/>
            <a:r>
              <a:rPr lang="en-US" sz="2000" dirty="0" smtClean="0"/>
              <a:t>   The </a:t>
            </a:r>
            <a:r>
              <a:rPr lang="en-US" sz="2000" dirty="0" smtClean="0"/>
              <a:t>following example turns off the display of any element using the </a:t>
            </a:r>
            <a:r>
              <a:rPr lang="en-US" sz="2000" dirty="0" err="1" smtClean="0"/>
              <a:t>nodisplay</a:t>
            </a:r>
            <a:r>
              <a:rPr lang="en-US" sz="2000" dirty="0" smtClean="0"/>
              <a:t> class:</a:t>
            </a:r>
          </a:p>
          <a:p>
            <a:pPr marL="182880" indent="0"/>
            <a:r>
              <a:rPr lang="en-US" sz="2000" dirty="0" smtClean="0"/>
              <a:t> &lt;</a:t>
            </a:r>
            <a:r>
              <a:rPr lang="en-US" sz="2000" dirty="0" smtClean="0"/>
              <a:t>style type=“text/</a:t>
            </a:r>
            <a:r>
              <a:rPr lang="en-US" sz="2000" dirty="0" err="1" smtClean="0"/>
              <a:t>css</a:t>
            </a:r>
            <a:r>
              <a:rPr lang="en-US" sz="2000" dirty="0" smtClean="0"/>
              <a:t>”&gt;</a:t>
            </a:r>
          </a:p>
          <a:p>
            <a:pPr marL="182880" indent="0">
              <a:buNone/>
            </a:pPr>
            <a:r>
              <a:rPr lang="en-US" sz="2000" dirty="0" smtClean="0"/>
              <a:t>	.</a:t>
            </a:r>
            <a:r>
              <a:rPr lang="en-US" sz="2000" dirty="0" err="1" smtClean="0"/>
              <a:t>nodisplay</a:t>
            </a:r>
            <a:r>
              <a:rPr lang="en-US" sz="2000" dirty="0" smtClean="0"/>
              <a:t> { display: none }</a:t>
            </a:r>
          </a:p>
          <a:p>
            <a:pPr marL="182880" indent="0">
              <a:buNone/>
            </a:pPr>
            <a:r>
              <a:rPr lang="en-US" sz="2000" dirty="0" smtClean="0"/>
              <a:t>&lt;/style&gt;</a:t>
            </a:r>
          </a:p>
          <a:p>
            <a:pPr marL="182880" indent="0">
              <a:buNone/>
            </a:pPr>
            <a:endParaRPr lang="en-US" sz="2000" dirty="0" smtClean="0"/>
          </a:p>
          <a:p>
            <a:pPr marL="182880" indent="0"/>
            <a:endParaRPr lang="en-US" sz="2000" dirty="0" smtClean="0"/>
          </a:p>
          <a:p>
            <a:pPr marL="182880" indent="0">
              <a:buNone/>
            </a:pPr>
            <a:r>
              <a:rPr lang="en-US" sz="2000" dirty="0" smtClean="0"/>
              <a:t> </a:t>
            </a:r>
          </a:p>
          <a:p>
            <a:pPr marL="347472" indent="0">
              <a:buNone/>
            </a:pPr>
            <a:endParaRPr lang="en-US" sz="2000" dirty="0" smtClean="0"/>
          </a:p>
          <a:p>
            <a:pPr marL="347472" indent="0"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Controlling the Appearance of Lists and other HTML elements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09600"/>
            <a:ext cx="8458200" cy="6019800"/>
          </a:xfrm>
        </p:spPr>
        <p:txBody>
          <a:bodyPr>
            <a:normAutofit/>
          </a:bodyPr>
          <a:lstStyle/>
          <a:p>
            <a:pPr marL="182880" indent="0"/>
            <a:r>
              <a:rPr lang="en-US" sz="2000" dirty="0" smtClean="0"/>
              <a:t>  The display attribute can define  that an element display as a list item or not display at all.</a:t>
            </a:r>
          </a:p>
          <a:p>
            <a:pPr marL="182880" indent="0"/>
            <a:r>
              <a:rPr lang="en-US" sz="2000" dirty="0" smtClean="0"/>
              <a:t>The following example turns off the display of any element using the </a:t>
            </a:r>
            <a:r>
              <a:rPr lang="en-US" sz="2000" dirty="0" err="1" smtClean="0"/>
              <a:t>nodisplay</a:t>
            </a:r>
            <a:r>
              <a:rPr lang="en-US" sz="2000" dirty="0" smtClean="0"/>
              <a:t> class:</a:t>
            </a:r>
          </a:p>
          <a:p>
            <a:pPr marL="182880" indent="0"/>
            <a:r>
              <a:rPr lang="en-US" sz="2000" dirty="0" smtClean="0"/>
              <a:t>&lt;style type=“text/</a:t>
            </a:r>
            <a:r>
              <a:rPr lang="en-US" sz="2000" dirty="0" err="1" smtClean="0"/>
              <a:t>css</a:t>
            </a:r>
            <a:r>
              <a:rPr lang="en-US" sz="2000" dirty="0" smtClean="0"/>
              <a:t>”&gt;</a:t>
            </a:r>
          </a:p>
          <a:p>
            <a:pPr marL="182880" indent="0">
              <a:buNone/>
            </a:pPr>
            <a:r>
              <a:rPr lang="en-US" sz="2000" dirty="0" smtClean="0"/>
              <a:t>	.</a:t>
            </a:r>
            <a:r>
              <a:rPr lang="en-US" sz="2000" dirty="0" err="1" smtClean="0"/>
              <a:t>nodisplay</a:t>
            </a:r>
            <a:r>
              <a:rPr lang="en-US" sz="2000" dirty="0" smtClean="0"/>
              <a:t> { display: none }</a:t>
            </a:r>
          </a:p>
          <a:p>
            <a:pPr marL="182880" indent="0">
              <a:buNone/>
            </a:pPr>
            <a:r>
              <a:rPr lang="en-US" sz="2000" dirty="0" smtClean="0"/>
              <a:t>&lt;/style&gt;</a:t>
            </a:r>
          </a:p>
          <a:p>
            <a:pPr marL="182880" indent="0">
              <a:buNone/>
            </a:pPr>
            <a:endParaRPr lang="en-US" sz="2000" dirty="0" smtClean="0"/>
          </a:p>
          <a:p>
            <a:pPr marL="182880" indent="0"/>
            <a:endParaRPr lang="en-US" sz="2000" dirty="0" smtClean="0"/>
          </a:p>
          <a:p>
            <a:pPr marL="182880" indent="0">
              <a:buNone/>
            </a:pPr>
            <a:r>
              <a:rPr lang="en-US" sz="2000" dirty="0" smtClean="0"/>
              <a:t> </a:t>
            </a:r>
          </a:p>
          <a:p>
            <a:pPr marL="347472" indent="0">
              <a:buNone/>
            </a:pPr>
            <a:endParaRPr lang="en-US" sz="2000" dirty="0" smtClean="0"/>
          </a:p>
          <a:p>
            <a:pPr marL="347472" indent="0"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Controlling the Appearance of Lists and other HTML elements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09600"/>
            <a:ext cx="8458200" cy="6019800"/>
          </a:xfrm>
        </p:spPr>
        <p:txBody>
          <a:bodyPr>
            <a:normAutofit/>
          </a:bodyPr>
          <a:lstStyle/>
          <a:p>
            <a:pPr marL="182880" indent="0">
              <a:buNone/>
            </a:pPr>
            <a:r>
              <a:rPr lang="en-US" sz="2000" b="1" dirty="0" smtClean="0"/>
              <a:t>The </a:t>
            </a:r>
            <a:r>
              <a:rPr lang="en-US" sz="2000" b="1" dirty="0" smtClean="0"/>
              <a:t>Pseudo – Elements and </a:t>
            </a:r>
            <a:r>
              <a:rPr lang="en-US" sz="2000" b="1" dirty="0" smtClean="0"/>
              <a:t>classes</a:t>
            </a:r>
          </a:p>
          <a:p>
            <a:pPr marL="182880" indent="0">
              <a:buNone/>
            </a:pPr>
            <a:endParaRPr lang="en-US" sz="2000" dirty="0" smtClean="0"/>
          </a:p>
          <a:p>
            <a:pPr marL="182880" indent="0"/>
            <a:r>
              <a:rPr lang="en-US" sz="2000" dirty="0" smtClean="0"/>
              <a:t>A pseudo element is an html </a:t>
            </a:r>
            <a:r>
              <a:rPr lang="en-US" sz="2000" dirty="0" err="1" smtClean="0"/>
              <a:t>elelment</a:t>
            </a:r>
            <a:r>
              <a:rPr lang="en-US" sz="2000" dirty="0" smtClean="0"/>
              <a:t> in which some external factor influences the presentation of the element.</a:t>
            </a:r>
          </a:p>
          <a:p>
            <a:pPr marL="182880" indent="0"/>
            <a:r>
              <a:rPr lang="en-US" sz="2000" dirty="0" smtClean="0"/>
              <a:t>Style settings can be applied based on this external factor.</a:t>
            </a:r>
          </a:p>
          <a:p>
            <a:pPr marL="182880" indent="0"/>
            <a:r>
              <a:rPr lang="en-US" sz="2000" dirty="0" smtClean="0"/>
              <a:t>The following code demonstrates the use of this pseudo-class:</a:t>
            </a:r>
          </a:p>
          <a:p>
            <a:pPr marL="182880" indent="0">
              <a:buNone/>
            </a:pPr>
            <a:r>
              <a:rPr lang="en-US" sz="2000" dirty="0" smtClean="0"/>
              <a:t>A:visited </a:t>
            </a:r>
            <a:r>
              <a:rPr lang="en-US" sz="2000" dirty="0" smtClean="0"/>
              <a:t>{ </a:t>
            </a:r>
            <a:r>
              <a:rPr lang="en-US" sz="2000" dirty="0" err="1" smtClean="0"/>
              <a:t>color:red</a:t>
            </a:r>
            <a:r>
              <a:rPr lang="en-US" sz="2000" dirty="0" smtClean="0"/>
              <a:t> }</a:t>
            </a:r>
          </a:p>
          <a:p>
            <a:pPr marL="182880" indent="0">
              <a:buNone/>
            </a:pPr>
            <a:r>
              <a:rPr lang="en-US" sz="2000" dirty="0" smtClean="0"/>
              <a:t>A</a:t>
            </a:r>
            <a:r>
              <a:rPr lang="en-US" sz="2000" dirty="0" smtClean="0"/>
              <a:t>:unvisited </a:t>
            </a:r>
            <a:r>
              <a:rPr lang="en-US" sz="2000" dirty="0" smtClean="0"/>
              <a:t>{ color: yellow}</a:t>
            </a:r>
          </a:p>
          <a:p>
            <a:pPr marL="182880" indent="0">
              <a:buNone/>
            </a:pPr>
            <a:r>
              <a:rPr lang="en-US" sz="2000" dirty="0" smtClean="0"/>
              <a:t>A:active { color: lime }</a:t>
            </a:r>
          </a:p>
          <a:p>
            <a:pPr marL="182880" indent="0">
              <a:buNone/>
            </a:pPr>
            <a:r>
              <a:rPr lang="en-US" sz="2000" dirty="0" smtClean="0"/>
              <a:t> </a:t>
            </a:r>
          </a:p>
          <a:p>
            <a:pPr marL="347472" indent="0">
              <a:buNone/>
            </a:pPr>
            <a:endParaRPr lang="en-US" sz="2000" dirty="0" smtClean="0"/>
          </a:p>
          <a:p>
            <a:pPr marL="347472" indent="0"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CSS1 </a:t>
            </a:r>
            <a:r>
              <a:rPr lang="en-US" sz="2400" dirty="0" smtClean="0"/>
              <a:t>standard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685800"/>
            <a:ext cx="8305800" cy="5943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Style sheets are embedded directly into a page, or linked in from an external file, and provide web page developers the ability to redefine the appearance of all elements of a certain type, or one specific element.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The following code is a simple style sheet, embedded into the head section of the web page.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/>
              <a:t>         &lt;STYLE type=“text/</a:t>
            </a:r>
            <a:r>
              <a:rPr lang="en-US" sz="2000" dirty="0" err="1" smtClean="0"/>
              <a:t>css</a:t>
            </a:r>
            <a:r>
              <a:rPr lang="en-US" sz="2000" dirty="0" smtClean="0"/>
              <a:t>”&gt;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H1  { color: </a:t>
            </a:r>
            <a:r>
              <a:rPr lang="en-US" sz="2000" dirty="0" err="1" smtClean="0"/>
              <a:t>red;font</a:t>
            </a:r>
            <a:r>
              <a:rPr lang="en-US" sz="2000" dirty="0" smtClean="0"/>
              <a:t>-family: Arial; margin: 1.0in }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/>
              <a:t> </a:t>
            </a:r>
            <a:r>
              <a:rPr lang="en-US" sz="2000" dirty="0" smtClean="0"/>
              <a:t>	   &lt;/STYLE&gt;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With this style sheet setting, all H1 elements within the document are set to use the new </a:t>
            </a:r>
            <a:r>
              <a:rPr lang="en-US" sz="2000" dirty="0"/>
              <a:t>s</a:t>
            </a:r>
            <a:r>
              <a:rPr lang="en-US" sz="2000" dirty="0" smtClean="0"/>
              <a:t>tyle.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Including Style Sheets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458200" cy="5867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There are 4 different techniques to Include style sheet definitions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/>
              <a:t>	1.  Including a style sheet in the document’s head section.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/>
              <a:t>      2.  Linking in a style sheet stored externally.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/>
              <a:t>      3.  </a:t>
            </a:r>
            <a:r>
              <a:rPr lang="en-US" sz="2000" dirty="0" smtClean="0"/>
              <a:t>Importing </a:t>
            </a:r>
            <a:r>
              <a:rPr lang="en-US" sz="2000" dirty="0" smtClean="0"/>
              <a:t>in a style sheet stored externally.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/>
              <a:t>      4.  Including an inline style sheet definition directly in an html </a:t>
            </a:r>
            <a:r>
              <a:rPr lang="en-US" sz="2000" dirty="0" smtClean="0"/>
              <a:t>element.</a:t>
            </a:r>
            <a:endParaRPr lang="en-US" sz="2000" dirty="0" smtClean="0"/>
          </a:p>
          <a:p>
            <a:pPr>
              <a:lnSpc>
                <a:spcPct val="150000"/>
              </a:lnSpc>
              <a:buNone/>
            </a:pPr>
            <a:r>
              <a:rPr lang="en-US" sz="2000" dirty="0" smtClean="0"/>
              <a:t> 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Including Style Sheets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458200" cy="5867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There is more than one technique to include style sheets within the web page.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The most common approach is to embed style sheets into the head of the web page and provide settings for all of the elements within the web page.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Example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/>
              <a:t>	&lt;STYLE type=“text/</a:t>
            </a:r>
            <a:r>
              <a:rPr lang="en-US" sz="2000" dirty="0" err="1" smtClean="0"/>
              <a:t>css</a:t>
            </a:r>
            <a:r>
              <a:rPr lang="en-US" sz="2000" dirty="0" smtClean="0"/>
              <a:t>”&gt;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/>
              <a:t>		BODY { background-color: aqua; color: firebrick;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/>
              <a:t>			margin: 0.5 in}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/>
              <a:t>   	&lt;/STYLE&gt;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Including Style Sheets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458200" cy="5867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A second technique is to link the style sheet into the web page using the link syntax: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/>
              <a:t>	&lt;HEAD&gt; &lt;TITLE&gt; CSS Test Content &lt;/TITLE&gt;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/>
              <a:t>	&lt;LINK </a:t>
            </a:r>
            <a:r>
              <a:rPr lang="en-US" sz="2000" dirty="0" err="1" smtClean="0"/>
              <a:t>rel</a:t>
            </a:r>
            <a:r>
              <a:rPr lang="en-US" sz="2000" dirty="0" smtClean="0"/>
              <a:t>=</a:t>
            </a:r>
            <a:r>
              <a:rPr lang="en-US" sz="2000" dirty="0" err="1" smtClean="0"/>
              <a:t>stylesheet</a:t>
            </a:r>
            <a:r>
              <a:rPr lang="en-US" sz="2000" dirty="0" smtClean="0"/>
              <a:t> type=“text/</a:t>
            </a:r>
            <a:r>
              <a:rPr lang="en-US" sz="2000" dirty="0" err="1" smtClean="0"/>
              <a:t>css</a:t>
            </a:r>
            <a:r>
              <a:rPr lang="en-US" sz="2000" dirty="0" smtClean="0"/>
              <a:t>” </a:t>
            </a:r>
            <a:r>
              <a:rPr lang="en-US" sz="2000" dirty="0" err="1" smtClean="0"/>
              <a:t>href</a:t>
            </a:r>
            <a:r>
              <a:rPr lang="en-US" sz="2000" dirty="0" smtClean="0"/>
              <a:t>=style.css&gt;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/>
              <a:t>	&lt;/HEAD&gt;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Another approach to incorporate style sheets into a page, is to import the style sheet into the file.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The code to import style sheet: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/>
              <a:t>	&lt;STYLE type=“text/</a:t>
            </a:r>
            <a:r>
              <a:rPr lang="en-US" sz="2000" dirty="0" err="1" smtClean="0"/>
              <a:t>css</a:t>
            </a:r>
            <a:r>
              <a:rPr lang="en-US" sz="2000" dirty="0" smtClean="0"/>
              <a:t>”&gt;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/>
              <a:t>	@import </a:t>
            </a:r>
            <a:r>
              <a:rPr lang="en-US" sz="2000" dirty="0" err="1" smtClean="0"/>
              <a:t>url</a:t>
            </a:r>
            <a:r>
              <a:rPr lang="en-US" sz="2000" dirty="0" smtClean="0"/>
              <a:t>(style.css);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/>
              <a:t>	&lt;/STYLE&gt;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Including Style Sheets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458200" cy="5867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A last technique to include style sheet settings is to embed them directly into an element.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The syntax for this is: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/>
              <a:t>	&lt;P style=“color: yellow; font-style: italic”&gt;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Applying styles to Specific Groups of Elements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458200" cy="5867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000" b="1" dirty="0" smtClean="0"/>
              <a:t>Using </a:t>
            </a:r>
            <a:r>
              <a:rPr lang="en-US" sz="2000" b="1" dirty="0" smtClean="0"/>
              <a:t>the class name style sheet selector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A class name is a way to apply style sheet settings to a group of named elements, using the following syntax: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/>
              <a:t>	&lt;style type=“text/</a:t>
            </a:r>
            <a:r>
              <a:rPr lang="en-US" sz="2000" dirty="0" err="1" smtClean="0"/>
              <a:t>css</a:t>
            </a:r>
            <a:r>
              <a:rPr lang="en-US" sz="2000" dirty="0" smtClean="0"/>
              <a:t>”&gt;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P.someclass</a:t>
            </a:r>
            <a:r>
              <a:rPr lang="en-US" sz="2000" dirty="0" smtClean="0"/>
              <a:t> {color: red; margin-left: 1.5 in }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/>
              <a:t>	.</a:t>
            </a:r>
            <a:r>
              <a:rPr lang="en-US" sz="2000" dirty="0" err="1" smtClean="0"/>
              <a:t>otherclass</a:t>
            </a:r>
            <a:r>
              <a:rPr lang="en-US" sz="2000" dirty="0" smtClean="0"/>
              <a:t> {color: green; font-size: 18 pt }</a:t>
            </a:r>
          </a:p>
          <a:p>
            <a:pPr>
              <a:lnSpc>
                <a:spcPct val="150000"/>
              </a:lnSpc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Applying styles to Specific Groups of Elements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458200" cy="5867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000" dirty="0" smtClean="0"/>
              <a:t>Example:</a:t>
            </a:r>
          </a:p>
          <a:p>
            <a:pPr marL="0" indent="0">
              <a:buNone/>
            </a:pPr>
            <a:r>
              <a:rPr lang="en-US" sz="2000" dirty="0" smtClean="0"/>
              <a:t>&lt;html&gt;</a:t>
            </a:r>
          </a:p>
          <a:p>
            <a:pPr marL="0" indent="0">
              <a:buNone/>
            </a:pPr>
            <a:r>
              <a:rPr lang="en-US" sz="2000" dirty="0" smtClean="0"/>
              <a:t>&lt;head&gt; &lt;title&gt; </a:t>
            </a:r>
            <a:r>
              <a:rPr lang="en-US" sz="2000" dirty="0" err="1" smtClean="0"/>
              <a:t>css</a:t>
            </a:r>
            <a:r>
              <a:rPr lang="en-US" sz="2000" dirty="0" smtClean="0"/>
              <a:t> &lt;/title&gt;</a:t>
            </a:r>
          </a:p>
          <a:p>
            <a:pPr marL="0" indent="0">
              <a:buNone/>
            </a:pPr>
            <a:r>
              <a:rPr lang="en-US" sz="2000" dirty="0" smtClean="0"/>
              <a:t>&lt;style type=“text/</a:t>
            </a:r>
            <a:r>
              <a:rPr lang="en-US" sz="2000" dirty="0" err="1" smtClean="0"/>
              <a:t>css</a:t>
            </a:r>
            <a:r>
              <a:rPr lang="en-US" sz="2000" dirty="0" smtClean="0"/>
              <a:t>”&gt;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P.someclass</a:t>
            </a:r>
            <a:r>
              <a:rPr lang="en-US" sz="2000" dirty="0" smtClean="0"/>
              <a:t> {color: red; margin-left: 1.5 in }</a:t>
            </a:r>
          </a:p>
          <a:p>
            <a:pPr>
              <a:buNone/>
            </a:pPr>
            <a:r>
              <a:rPr lang="en-US" sz="2000" dirty="0" smtClean="0"/>
              <a:t>	.</a:t>
            </a:r>
            <a:r>
              <a:rPr lang="en-US" sz="2000" dirty="0" err="1" smtClean="0"/>
              <a:t>otherclass</a:t>
            </a:r>
            <a:r>
              <a:rPr lang="en-US" sz="2000" dirty="0" smtClean="0"/>
              <a:t> {color: green; background-color: yellow }</a:t>
            </a:r>
          </a:p>
          <a:p>
            <a:pPr>
              <a:buNone/>
            </a:pPr>
            <a:r>
              <a:rPr lang="en-US" sz="2000" dirty="0" smtClean="0"/>
              <a:t>&lt;/style&gt; &lt;/head&gt;</a:t>
            </a:r>
          </a:p>
          <a:p>
            <a:pPr>
              <a:buNone/>
            </a:pPr>
            <a:r>
              <a:rPr lang="en-US" sz="2000" dirty="0" smtClean="0"/>
              <a:t>&lt;body&gt;</a:t>
            </a:r>
          </a:p>
          <a:p>
            <a:pPr>
              <a:buNone/>
            </a:pPr>
            <a:r>
              <a:rPr lang="en-US" sz="2000" dirty="0" smtClean="0"/>
              <a:t>&lt;p class=</a:t>
            </a:r>
            <a:r>
              <a:rPr lang="en-US" sz="2000" dirty="0" err="1" smtClean="0"/>
              <a:t>someclass</a:t>
            </a:r>
            <a:r>
              <a:rPr lang="en-US" sz="2000" dirty="0" smtClean="0"/>
              <a:t>&gt; text1.</a:t>
            </a:r>
          </a:p>
          <a:p>
            <a:pPr>
              <a:buNone/>
            </a:pPr>
            <a:r>
              <a:rPr lang="en-US" sz="2000" dirty="0" smtClean="0"/>
              <a:t>&lt;p class=</a:t>
            </a:r>
            <a:r>
              <a:rPr lang="en-US" sz="2000" dirty="0" err="1" smtClean="0"/>
              <a:t>otherclass</a:t>
            </a:r>
            <a:r>
              <a:rPr lang="en-US" sz="2000" dirty="0" smtClean="0"/>
              <a:t>&gt; text2</a:t>
            </a:r>
          </a:p>
          <a:p>
            <a:pPr>
              <a:buNone/>
            </a:pPr>
            <a:r>
              <a:rPr lang="en-US" sz="2000" dirty="0" smtClean="0"/>
              <a:t>&lt;h1 class = </a:t>
            </a:r>
            <a:r>
              <a:rPr lang="en-US" sz="2000" dirty="0" err="1" smtClean="0"/>
              <a:t>otherclass</a:t>
            </a:r>
            <a:r>
              <a:rPr lang="en-US" sz="2000" dirty="0" smtClean="0"/>
              <a:t>&gt; This is heading1.</a:t>
            </a:r>
          </a:p>
          <a:p>
            <a:pPr>
              <a:buNone/>
            </a:pPr>
            <a:r>
              <a:rPr lang="en-US" sz="2000" dirty="0" smtClean="0"/>
              <a:t>&lt;/body&gt;</a:t>
            </a:r>
          </a:p>
          <a:p>
            <a:pPr>
              <a:buNone/>
            </a:pPr>
            <a:r>
              <a:rPr lang="en-US" sz="2000" dirty="0" smtClean="0"/>
              <a:t>&lt;/html&gt;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Creating an overall look for the web page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09600"/>
            <a:ext cx="8458200" cy="6019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body tag is the tag specifier to use when applying style sheets to an entire document page.</a:t>
            </a:r>
          </a:p>
          <a:p>
            <a:r>
              <a:rPr lang="en-US" sz="2000" dirty="0" smtClean="0"/>
              <a:t>Background-color and image and setting the page margins are the common attributes with the body tag.</a:t>
            </a:r>
          </a:p>
          <a:p>
            <a:r>
              <a:rPr lang="en-US" sz="2000" dirty="0" smtClean="0"/>
              <a:t>Example</a:t>
            </a:r>
          </a:p>
          <a:p>
            <a:pPr>
              <a:buNone/>
            </a:pPr>
            <a:r>
              <a:rPr lang="en-US" sz="2000" dirty="0" smtClean="0"/>
              <a:t>	&lt;style type=“text/</a:t>
            </a:r>
            <a:r>
              <a:rPr lang="en-US" sz="2000" dirty="0" err="1" smtClean="0"/>
              <a:t>css</a:t>
            </a:r>
            <a:r>
              <a:rPr lang="en-US" sz="2000" dirty="0" smtClean="0"/>
              <a:t>”&gt;</a:t>
            </a:r>
          </a:p>
          <a:p>
            <a:pPr>
              <a:buNone/>
            </a:pPr>
            <a:r>
              <a:rPr lang="en-US" sz="2000" dirty="0" smtClean="0"/>
              <a:t>	body{ margin: 0.3 in; color: white; background-color: black; </a:t>
            </a:r>
          </a:p>
          <a:p>
            <a:pPr>
              <a:buNone/>
            </a:pPr>
            <a:r>
              <a:rPr lang="en-US" sz="2000" dirty="0" smtClean="0"/>
              <a:t>		background-image: </a:t>
            </a:r>
            <a:r>
              <a:rPr lang="en-US" sz="2000" dirty="0" err="1" smtClean="0"/>
              <a:t>url</a:t>
            </a:r>
            <a:r>
              <a:rPr lang="en-US" sz="2000" dirty="0" smtClean="0"/>
              <a:t>(back1.jpg)</a:t>
            </a:r>
          </a:p>
          <a:p>
            <a:pPr>
              <a:buNone/>
            </a:pPr>
            <a:r>
              <a:rPr lang="en-US" sz="2000" dirty="0" smtClean="0"/>
              <a:t>		background-repeat: repeat-x; background-attachment: fixed}</a:t>
            </a:r>
          </a:p>
          <a:p>
            <a:pPr>
              <a:buNone/>
            </a:pPr>
            <a:r>
              <a:rPr lang="en-US" sz="2000" b="1" dirty="0" smtClean="0"/>
              <a:t>The background, margin and color css1 attributes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Background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Background-color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Background-image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Background-repeat	-	repeat-x  // repeat horizontally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Background-attachment	scroll // scroll with page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Background-position	-	top center	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729</Words>
  <Application>Microsoft Office PowerPoint</Application>
  <PresentationFormat>On-screen Show (4:3)</PresentationFormat>
  <Paragraphs>223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Style Sheets : Formatting for the future</vt:lpstr>
      <vt:lpstr>CSS1 standard</vt:lpstr>
      <vt:lpstr>Including Style Sheets</vt:lpstr>
      <vt:lpstr>Including Style Sheets</vt:lpstr>
      <vt:lpstr>Including Style Sheets</vt:lpstr>
      <vt:lpstr>Including Style Sheets</vt:lpstr>
      <vt:lpstr>Applying styles to Specific Groups of Elements</vt:lpstr>
      <vt:lpstr>Applying styles to Specific Groups of Elements</vt:lpstr>
      <vt:lpstr>Creating an overall look for the web page</vt:lpstr>
      <vt:lpstr>Creating an overall look for the web page</vt:lpstr>
      <vt:lpstr>Modifying Font and Text Appearance</vt:lpstr>
      <vt:lpstr>Creating Borders Around Elements</vt:lpstr>
      <vt:lpstr>Creating Borders Around Elements</vt:lpstr>
      <vt:lpstr>Controlling the Appearance of Lists and other HTML elements</vt:lpstr>
      <vt:lpstr>Controlling the Appearance of Lists and other HTML elements</vt:lpstr>
      <vt:lpstr>Controlling the Appearance of Lists and other HTML elements</vt:lpstr>
      <vt:lpstr>Controlling the Appearance of Lists and other HTML elements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Style Sheets : Formatting for the future</dc:title>
  <dc:creator>nandhagopal</dc:creator>
  <cp:lastModifiedBy>nandhagopal</cp:lastModifiedBy>
  <cp:revision>51</cp:revision>
  <dcterms:created xsi:type="dcterms:W3CDTF">2010-01-09T06:17:59Z</dcterms:created>
  <dcterms:modified xsi:type="dcterms:W3CDTF">2010-01-19T05:33:00Z</dcterms:modified>
</cp:coreProperties>
</file>