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5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11329-3C93-4285-A6EA-816AB353B8FD}" type="datetimeFigureOut">
              <a:rPr lang="en-US" smtClean="0"/>
              <a:t>1/9/2010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66AB4-C876-4BAA-BBE6-0AA1A96D07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B0FC-9316-4ECE-8099-AB0B6A338637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0EF9-F4D0-4E1E-9064-B042BF38D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 Text and Formatting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Deprecated and Obsolete Elements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 Layout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 Styles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FONT and BASEFONT Elements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HN Element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highest level of heading is represented by &lt;H1&gt; tag, the lowest by the &lt;H6&gt; tag.</a:t>
            </a:r>
          </a:p>
          <a:p>
            <a:r>
              <a:rPr lang="en-US" sz="2000" dirty="0" smtClean="0"/>
              <a:t>&lt;H1&gt; This is an H1 heading.  &lt;/H1&gt;</a:t>
            </a:r>
          </a:p>
          <a:p>
            <a:r>
              <a:rPr lang="en-US" sz="2000" dirty="0" smtClean="0"/>
              <a:t>&lt;H2&gt; This is an H2 heading.  &lt;/H2&gt;</a:t>
            </a:r>
          </a:p>
          <a:p>
            <a:r>
              <a:rPr lang="en-US" sz="2000" dirty="0" smtClean="0"/>
              <a:t>&lt;H3&gt; This is an H3 heading.  &lt;/H3&gt;</a:t>
            </a:r>
          </a:p>
          <a:p>
            <a:r>
              <a:rPr lang="en-US" sz="2000" dirty="0" smtClean="0"/>
              <a:t>&lt;H4&gt; This is an H4 heading.  &lt;/H4&gt;</a:t>
            </a:r>
          </a:p>
          <a:p>
            <a:r>
              <a:rPr lang="en-US" sz="2000" dirty="0" smtClean="0"/>
              <a:t>&lt;H5&gt; This is an H5 heading.  &lt;/H5&gt;</a:t>
            </a:r>
          </a:p>
          <a:p>
            <a:r>
              <a:rPr lang="en-US" sz="2000" dirty="0" smtClean="0"/>
              <a:t>&lt;H6&gt; This is an H6 heading.  &lt;/H6&gt;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4206140"/>
            <a:ext cx="4962525" cy="242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HR Element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Horizontal rules are used to visually divide different segments of web pages from one another.</a:t>
            </a:r>
          </a:p>
          <a:p>
            <a:r>
              <a:rPr lang="en-US" sz="2000" dirty="0" smtClean="0"/>
              <a:t>A simple horizontal rule is coded as follows:</a:t>
            </a:r>
          </a:p>
          <a:p>
            <a:r>
              <a:rPr lang="en-US" sz="2000" dirty="0" smtClean="0"/>
              <a:t>&lt;HR&gt;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of  the most popular methods for organizing information is by using lists.</a:t>
            </a:r>
          </a:p>
          <a:p>
            <a:r>
              <a:rPr lang="en-US" sz="2000" dirty="0" smtClean="0"/>
              <a:t>HTML presents three basic kinds of lists: unordered lists, ordered lists, and definition lists.</a:t>
            </a:r>
          </a:p>
          <a:p>
            <a:r>
              <a:rPr lang="en-US" sz="2000" dirty="0" smtClean="0"/>
              <a:t>In unordered lists, the list items are marked with bullets.</a:t>
            </a:r>
          </a:p>
          <a:p>
            <a:r>
              <a:rPr lang="en-US" sz="2000" dirty="0" smtClean="0"/>
              <a:t>In ordered lists, they are marked with numbers, Roman numerals, or letters.</a:t>
            </a:r>
          </a:p>
          <a:p>
            <a:r>
              <a:rPr lang="en-US" sz="2000" dirty="0" smtClean="0"/>
              <a:t>Definition lists are a little different; they have a pair of values, one for the term, the other for its definition.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Unordered 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Unordered lists are specified with the &lt;UL&gt; tag.</a:t>
            </a:r>
          </a:p>
          <a:p>
            <a:r>
              <a:rPr lang="en-US" sz="2000" dirty="0" smtClean="0"/>
              <a:t>Unordered lists are used when the order of the list items is unimportant.</a:t>
            </a:r>
          </a:p>
          <a:p>
            <a:r>
              <a:rPr lang="en-US" sz="2000" dirty="0" smtClean="0"/>
              <a:t>The type attribute defines the type of bullets used to denote the individual list items.</a:t>
            </a:r>
          </a:p>
          <a:p>
            <a:r>
              <a:rPr lang="en-US" sz="2000" dirty="0" smtClean="0"/>
              <a:t>The three options are: disc, circle and square.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Unordered Lists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399" y="4038600"/>
            <a:ext cx="49530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6096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&lt;UL type="disc"&gt;</a:t>
            </a:r>
          </a:p>
          <a:p>
            <a:r>
              <a:rPr lang="it-IT" dirty="0" smtClean="0"/>
              <a:t>&lt;LH&gt; UG Courses &lt;/LH&gt;</a:t>
            </a:r>
          </a:p>
          <a:p>
            <a:r>
              <a:rPr lang="it-IT" dirty="0" smtClean="0"/>
              <a:t>&lt;LI&gt; BE (CSE) &lt;/LI&gt;</a:t>
            </a:r>
          </a:p>
          <a:p>
            <a:r>
              <a:rPr lang="it-IT" dirty="0" smtClean="0"/>
              <a:t>&lt;LI&gt; BE (ECE) &lt;/LI&gt;</a:t>
            </a:r>
          </a:p>
          <a:p>
            <a:r>
              <a:rPr lang="it-IT" dirty="0" smtClean="0"/>
              <a:t>&lt;LI&gt; BE (EEE) &lt;/LI&gt;</a:t>
            </a:r>
          </a:p>
          <a:p>
            <a:r>
              <a:rPr lang="it-IT" dirty="0" smtClean="0"/>
              <a:t>&lt;/UL&gt;</a:t>
            </a:r>
          </a:p>
          <a:p>
            <a:r>
              <a:rPr lang="it-IT" dirty="0" smtClean="0"/>
              <a:t>&lt;UL type="square"&gt;</a:t>
            </a:r>
          </a:p>
          <a:p>
            <a:r>
              <a:rPr lang="it-IT" dirty="0" smtClean="0"/>
              <a:t>&lt;LH&gt; PG Courses &lt;/LH&gt;</a:t>
            </a:r>
          </a:p>
          <a:p>
            <a:r>
              <a:rPr lang="it-IT" dirty="0" smtClean="0"/>
              <a:t>&lt;LI&gt; MCA &lt;/LI&gt;</a:t>
            </a:r>
          </a:p>
          <a:p>
            <a:r>
              <a:rPr lang="it-IT" dirty="0" smtClean="0"/>
              <a:t>&lt;LI&gt; ME (CSE) &lt;/LI&gt;</a:t>
            </a:r>
          </a:p>
          <a:p>
            <a:r>
              <a:rPr lang="it-IT" dirty="0" smtClean="0"/>
              <a:t>&lt;LI&gt; MBA  &lt;/LI&gt;</a:t>
            </a:r>
          </a:p>
          <a:p>
            <a:r>
              <a:rPr lang="it-IT" dirty="0" smtClean="0"/>
              <a:t>&lt;/UL&gt;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Ordered 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Ordered lists are specified with the &lt;OL&gt; tag.</a:t>
            </a:r>
          </a:p>
          <a:p>
            <a:r>
              <a:rPr lang="en-US" sz="2000" dirty="0" smtClean="0"/>
              <a:t>They are used when the order of the list item is significant.</a:t>
            </a:r>
          </a:p>
          <a:p>
            <a:r>
              <a:rPr lang="en-US" sz="2000" dirty="0" smtClean="0"/>
              <a:t>OL elements have the type and start attributes.</a:t>
            </a:r>
          </a:p>
          <a:p>
            <a:r>
              <a:rPr lang="en-US" sz="2000" dirty="0" smtClean="0"/>
              <a:t>The type attribute selects the kinds of numbering system utilized to order  the list.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Ordered Lists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199" y="3962400"/>
            <a:ext cx="54864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6096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&lt;html&gt;</a:t>
            </a:r>
          </a:p>
          <a:p>
            <a:r>
              <a:rPr lang="it-IT" dirty="0" smtClean="0"/>
              <a:t>&lt;body&gt;</a:t>
            </a:r>
          </a:p>
          <a:p>
            <a:r>
              <a:rPr lang="it-IT" dirty="0" smtClean="0"/>
              <a:t>&lt;h4&gt;An Ordered List:&lt;/h4&gt;</a:t>
            </a:r>
          </a:p>
          <a:p>
            <a:r>
              <a:rPr lang="it-IT" dirty="0" smtClean="0"/>
              <a:t>&lt;ol type=I&gt;</a:t>
            </a:r>
          </a:p>
          <a:p>
            <a:r>
              <a:rPr lang="it-IT" dirty="0" smtClean="0"/>
              <a:t>  &lt;li&gt;Coffee&lt;/li&gt;</a:t>
            </a:r>
          </a:p>
          <a:p>
            <a:r>
              <a:rPr lang="it-IT" dirty="0" smtClean="0"/>
              <a:t>  &lt;li&gt;Tea&lt;/li&gt;</a:t>
            </a:r>
          </a:p>
          <a:p>
            <a:r>
              <a:rPr lang="it-IT" dirty="0" smtClean="0"/>
              <a:t>  &lt;li&gt;Milk&lt;/li&gt;</a:t>
            </a:r>
          </a:p>
          <a:p>
            <a:r>
              <a:rPr lang="it-IT" dirty="0" smtClean="0"/>
              <a:t>&lt;/ol&gt;</a:t>
            </a:r>
          </a:p>
          <a:p>
            <a:r>
              <a:rPr lang="it-IT" dirty="0" smtClean="0"/>
              <a:t>&lt;/body&gt;</a:t>
            </a:r>
          </a:p>
          <a:p>
            <a:r>
              <a:rPr lang="it-IT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Definition 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Definition lists are specified with the &lt;DL&gt; tag.</a:t>
            </a:r>
          </a:p>
          <a:p>
            <a:r>
              <a:rPr lang="en-US" sz="2000" dirty="0" smtClean="0"/>
              <a:t>Definition lists consist of pairs of values, the first being the term to be defined, and the second being the definition of  the tem.</a:t>
            </a:r>
          </a:p>
          <a:p>
            <a:r>
              <a:rPr lang="en-US" sz="2000" dirty="0" smtClean="0"/>
              <a:t>Example</a:t>
            </a:r>
          </a:p>
          <a:p>
            <a:pPr>
              <a:buNone/>
            </a:pPr>
            <a:r>
              <a:rPr lang="en-US" sz="2000" dirty="0" smtClean="0"/>
              <a:t>  	&lt;DL&gt;</a:t>
            </a:r>
          </a:p>
          <a:p>
            <a:pPr>
              <a:buNone/>
            </a:pPr>
            <a:r>
              <a:rPr lang="en-US" sz="2000" dirty="0" smtClean="0"/>
              <a:t>&lt;DT&gt;  Satellite Dish</a:t>
            </a:r>
          </a:p>
          <a:p>
            <a:pPr>
              <a:buNone/>
            </a:pPr>
            <a:r>
              <a:rPr lang="en-US" sz="2000" dirty="0" smtClean="0"/>
              <a:t>&lt;DD&gt;  Antenna like device which functions to receive and concentrate television signals.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 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Any kind of list – ordered, unordered or definition – can be nested within another list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it-IT" sz="2000" dirty="0" smtClean="0"/>
              <a:t>&lt;UL type=disc&gt;</a:t>
            </a:r>
          </a:p>
          <a:p>
            <a:pPr>
              <a:buNone/>
            </a:pPr>
            <a:r>
              <a:rPr lang="it-IT" sz="2000" dirty="0" smtClean="0"/>
              <a:t>&lt;LI&gt; UG COurses &lt;/LI&gt;</a:t>
            </a:r>
          </a:p>
          <a:p>
            <a:pPr>
              <a:buNone/>
            </a:pPr>
            <a:r>
              <a:rPr lang="it-IT" sz="2000" dirty="0" smtClean="0"/>
              <a:t>&lt;OL type=i&gt;</a:t>
            </a:r>
          </a:p>
          <a:p>
            <a:pPr>
              <a:buNone/>
            </a:pPr>
            <a:r>
              <a:rPr lang="it-IT" sz="2000" dirty="0" smtClean="0"/>
              <a:t>&lt;LI&gt; BE (CSE) &lt;/LI&gt;</a:t>
            </a:r>
          </a:p>
          <a:p>
            <a:pPr>
              <a:buNone/>
            </a:pPr>
            <a:r>
              <a:rPr lang="it-IT" sz="2000" dirty="0" smtClean="0"/>
              <a:t>&lt;LI&gt; BE (ECE) &lt;/LI&gt;</a:t>
            </a:r>
          </a:p>
          <a:p>
            <a:pPr>
              <a:buNone/>
            </a:pPr>
            <a:r>
              <a:rPr lang="it-IT" sz="2000" dirty="0" smtClean="0"/>
              <a:t>&lt;LI&gt; BE (EEE) &lt;/LI&gt;</a:t>
            </a:r>
          </a:p>
          <a:p>
            <a:pPr>
              <a:buNone/>
            </a:pPr>
            <a:r>
              <a:rPr lang="it-IT" sz="2000" dirty="0" smtClean="0"/>
              <a:t>&lt;/OL&gt;</a:t>
            </a:r>
          </a:p>
          <a:p>
            <a:pPr>
              <a:buNone/>
            </a:pPr>
            <a:r>
              <a:rPr lang="it-IT" sz="2000" dirty="0" smtClean="0"/>
              <a:t>&lt;LI&gt; PG COurses &lt;/LI&gt;</a:t>
            </a:r>
          </a:p>
          <a:p>
            <a:pPr>
              <a:buNone/>
            </a:pPr>
            <a:r>
              <a:rPr lang="it-IT" sz="2000" dirty="0" smtClean="0"/>
              <a:t>&lt;OL type=i&gt;</a:t>
            </a:r>
          </a:p>
          <a:p>
            <a:pPr>
              <a:buNone/>
            </a:pPr>
            <a:r>
              <a:rPr lang="it-IT" sz="2000" dirty="0" smtClean="0"/>
              <a:t>&lt;LI&gt; ME (CSE) &lt;/LI&gt;</a:t>
            </a:r>
          </a:p>
          <a:p>
            <a:pPr>
              <a:buNone/>
            </a:pPr>
            <a:r>
              <a:rPr lang="it-IT" sz="2000" dirty="0" smtClean="0"/>
              <a:t>&lt;LI&gt; MCA &lt;/LI&gt;</a:t>
            </a:r>
          </a:p>
          <a:p>
            <a:pPr>
              <a:buNone/>
            </a:pPr>
            <a:r>
              <a:rPr lang="it-IT" sz="2000" dirty="0" smtClean="0"/>
              <a:t>&lt;LI&gt; MBA &lt;/LI&gt;</a:t>
            </a:r>
          </a:p>
          <a:p>
            <a:pPr>
              <a:buNone/>
            </a:pPr>
            <a:r>
              <a:rPr lang="it-IT" sz="2000" dirty="0" smtClean="0"/>
              <a:t>&lt;/OL&gt;</a:t>
            </a:r>
          </a:p>
          <a:p>
            <a:pPr>
              <a:buNone/>
            </a:pPr>
            <a:r>
              <a:rPr lang="it-IT" sz="2000" dirty="0" smtClean="0"/>
              <a:t>&lt;/UL&gt;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47800"/>
            <a:ext cx="358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B and STRONG Elements</a:t>
            </a:r>
          </a:p>
          <a:p>
            <a:r>
              <a:rPr lang="en-US" sz="2000" dirty="0" smtClean="0"/>
              <a:t>Using the &lt;B&gt; and &lt;STRONG&gt; tags has the effect of rendering text in bold print.</a:t>
            </a:r>
          </a:p>
          <a:p>
            <a:pPr>
              <a:buNone/>
            </a:pPr>
            <a:r>
              <a:rPr lang="en-US" sz="2000" dirty="0" smtClean="0"/>
              <a:t>The I and EM elements</a:t>
            </a:r>
          </a:p>
          <a:p>
            <a:r>
              <a:rPr lang="en-US" sz="2000" dirty="0" smtClean="0"/>
              <a:t>Using the &lt;I&gt; and &lt;EM&gt; tags has the effect of rendering text in italicized print.</a:t>
            </a:r>
          </a:p>
          <a:p>
            <a:pPr>
              <a:buNone/>
            </a:pPr>
            <a:r>
              <a:rPr lang="en-US" sz="2000" dirty="0" smtClean="0"/>
              <a:t>STRIKE and U Elements</a:t>
            </a:r>
          </a:p>
          <a:p>
            <a:r>
              <a:rPr lang="en-US" sz="2000" dirty="0" smtClean="0"/>
              <a:t>The STRIKE element causes text to be struck through.</a:t>
            </a:r>
          </a:p>
          <a:p>
            <a:r>
              <a:rPr lang="en-US" sz="2000" dirty="0" smtClean="0"/>
              <a:t>The U element underlines the affected text.</a:t>
            </a:r>
          </a:p>
          <a:p>
            <a:pPr>
              <a:buNone/>
            </a:pPr>
            <a:r>
              <a:rPr lang="en-US" sz="2000" dirty="0" smtClean="0"/>
              <a:t>The BIG, SMALL, SUP and SUB elements</a:t>
            </a:r>
          </a:p>
          <a:p>
            <a:r>
              <a:rPr lang="en-US" sz="2000" dirty="0" smtClean="0"/>
              <a:t>These four elements actually change the size or position of the affected text.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Deprecated and Obsolete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HTML evolves, the function of some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replaced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suppressed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newer.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are still fully functional and useful, but can be done more economically or efficiently.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example, both the &lt;IMG&gt; and &lt;APPLET&gt; tags still work, but both perform similar tasks – embedding particular object in the HTML page.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single &lt;OBJECT&gt; element would be designed that would encompass all possible embeddable objects.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Thus, both &lt;IMG&gt; and &lt;APPLET&gt; are now deprecated in favor of &lt;OBJECT&gt; tag.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an element is deprecated, that means that the W3C recommends that you no longer use it, but use, the newer solution.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FONT and BASEFONT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FONT and BASEFONT Elements perform the same task and use the same methods for doing so.</a:t>
            </a:r>
          </a:p>
          <a:p>
            <a:r>
              <a:rPr lang="en-US" sz="2000" dirty="0" smtClean="0"/>
              <a:t>The difference between them is the scope of their effect.</a:t>
            </a:r>
          </a:p>
          <a:p>
            <a:r>
              <a:rPr lang="en-US" sz="2000" dirty="0" smtClean="0"/>
              <a:t>Both set the size, color and font face for the text, but the </a:t>
            </a:r>
            <a:r>
              <a:rPr lang="en-US" sz="2000" dirty="0" err="1" smtClean="0"/>
              <a:t>basefont</a:t>
            </a:r>
            <a:r>
              <a:rPr lang="en-US" sz="2000" dirty="0" smtClean="0"/>
              <a:t> element is global for all body text in the document, whereas the FONT element is strictly local and affects only the text between its start and end tags.</a:t>
            </a:r>
          </a:p>
          <a:p>
            <a:r>
              <a:rPr lang="en-US" sz="2000" dirty="0" smtClean="0"/>
              <a:t>Example</a:t>
            </a:r>
          </a:p>
          <a:p>
            <a:pPr>
              <a:buNone/>
            </a:pPr>
            <a:r>
              <a:rPr lang="en-US" sz="2000" dirty="0" smtClean="0"/>
              <a:t>	&lt;BASEFONT size=4 color=“#000000” face=“</a:t>
            </a:r>
            <a:r>
              <a:rPr lang="en-US" sz="2000" dirty="0" err="1" smtClean="0"/>
              <a:t>arial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2000" dirty="0" smtClean="0"/>
              <a:t>&lt;P&gt;</a:t>
            </a:r>
          </a:p>
          <a:p>
            <a:pPr>
              <a:buNone/>
            </a:pPr>
            <a:r>
              <a:rPr lang="en-US" sz="2000" dirty="0" smtClean="0"/>
              <a:t>    This is body text using the base font size.</a:t>
            </a:r>
          </a:p>
          <a:p>
            <a:pPr>
              <a:buNone/>
            </a:pPr>
            <a:r>
              <a:rPr lang="en-US" sz="2000" dirty="0" smtClean="0"/>
              <a:t>&lt;P&gt;</a:t>
            </a:r>
          </a:p>
          <a:p>
            <a:pPr>
              <a:buNone/>
            </a:pPr>
            <a:r>
              <a:rPr lang="en-US" sz="2000" dirty="0" smtClean="0"/>
              <a:t>&lt;FONT size=+3&gt; This is locally increased font. &lt;/FONT&gt;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Deprecated and Obsolete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However, deprecated elements are still a part of HTML specification, and still be supported by browsers.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Obsolete elements, are no longer defined in the HTML specification, and W3C does not require that client agents support  them.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 Layout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2 basic types of text affecting elements in html.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kind performs text layout tasks and the second affects text’s appearance.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P Element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&lt;p&gt; tag is used to denote the beginning of a new paragraph.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Although the end tag &lt;/P&gt; exists, its use is optional.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end tag is not used,  the beginning of the next block level element is interpreted as the end of the paragraph.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align attribute is used to set the alignment of the paragraph with respect to the page size. Values are LEFT, RIGHT, CENTER and JUSTIFY. Example: &lt;p align="center"&gt;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&lt;P&gt; tag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align=left&gt;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This paragraph is Left Aligned.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align=center&gt;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This paragraph is Centered.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align=right&gt;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This paragraph is Right Aligned.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align=justify&gt;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This paragraph is justified.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BR Element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tag inserts a single line break. </a:t>
            </a:r>
          </a:p>
          <a:p>
            <a:r>
              <a:rPr lang="en-US" sz="2000" dirty="0" smtClean="0"/>
              <a:t>The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tag is an empty tag which means that it has no end tag.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placed after images, the clear attribute controls how text is handled when wrapping around those images.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clear attribute has four possible values: none, left, right and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BR Element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4875" y="2209800"/>
            <a:ext cx="6105525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1143000"/>
            <a:ext cx="624840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align="left" </a:t>
            </a:r>
            <a:r>
              <a:rPr lang="en-US" dirty="0" err="1" smtClean="0"/>
              <a:t>src</a:t>
            </a:r>
            <a:r>
              <a:rPr lang="en-US" dirty="0" smtClean="0"/>
              <a:t>="d:\kavitha\cl.jpg"&gt;</a:t>
            </a:r>
          </a:p>
          <a:p>
            <a:r>
              <a:rPr lang="en-US" dirty="0" smtClean="0"/>
              <a:t>&lt;BR clear="left"&gt;</a:t>
            </a:r>
          </a:p>
          <a:p>
            <a:r>
              <a:rPr lang="en-US" dirty="0" smtClean="0"/>
              <a:t>This text will show up below the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BR Element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143000"/>
            <a:ext cx="624840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align="left" </a:t>
            </a:r>
            <a:r>
              <a:rPr lang="en-US" dirty="0" err="1" smtClean="0"/>
              <a:t>src</a:t>
            </a:r>
            <a:r>
              <a:rPr lang="en-US" dirty="0" smtClean="0"/>
              <a:t>="d:\kavitha\cl.jpg"&gt;</a:t>
            </a:r>
          </a:p>
          <a:p>
            <a:r>
              <a:rPr lang="en-US" dirty="0" smtClean="0"/>
              <a:t>&lt;BR clear=“none"&gt;</a:t>
            </a:r>
          </a:p>
          <a:p>
            <a:r>
              <a:rPr lang="en-US" dirty="0" smtClean="0"/>
              <a:t>This text will show up next to the image.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415382"/>
            <a:ext cx="6019800" cy="371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CENTER Element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CENTER element causes all text between its start and end tags to be centered between the margins.</a:t>
            </a:r>
          </a:p>
          <a:p>
            <a:r>
              <a:rPr lang="en-US" sz="2000" dirty="0" smtClean="0"/>
              <a:t>&lt;CENTER&gt;  Text Goes </a:t>
            </a:r>
            <a:r>
              <a:rPr lang="en-US" sz="2000" dirty="0" err="1" smtClean="0"/>
              <a:t>Here.</a:t>
            </a:r>
            <a:r>
              <a:rPr lang="en-US" sz="2000" dirty="0" smtClean="0"/>
              <a:t>  &lt;/CENTER&gt;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1219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Traditional Text and Formatting</vt:lpstr>
      <vt:lpstr>Deprecated and Obsolete Elements</vt:lpstr>
      <vt:lpstr>Deprecated and Obsolete Elements</vt:lpstr>
      <vt:lpstr>Text Layout</vt:lpstr>
      <vt:lpstr>&lt;P&gt; tag Example</vt:lpstr>
      <vt:lpstr>The BR Element</vt:lpstr>
      <vt:lpstr>The BR Element</vt:lpstr>
      <vt:lpstr>The BR Element</vt:lpstr>
      <vt:lpstr>The CENTER Element</vt:lpstr>
      <vt:lpstr>The HN Element</vt:lpstr>
      <vt:lpstr>The HR Element</vt:lpstr>
      <vt:lpstr>Lists</vt:lpstr>
      <vt:lpstr>Unordered Lists</vt:lpstr>
      <vt:lpstr>Unordered Lists</vt:lpstr>
      <vt:lpstr>Ordered Lists</vt:lpstr>
      <vt:lpstr>Ordered Lists</vt:lpstr>
      <vt:lpstr>Definition Lists</vt:lpstr>
      <vt:lpstr>Nested Lists</vt:lpstr>
      <vt:lpstr>Text Styles</vt:lpstr>
      <vt:lpstr>The FONT and BASEFONT Elements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Text and Formatting</dc:title>
  <dc:creator>MCA DEPT</dc:creator>
  <cp:lastModifiedBy>nandhagopal</cp:lastModifiedBy>
  <cp:revision>56</cp:revision>
  <dcterms:created xsi:type="dcterms:W3CDTF">2010-01-08T05:18:32Z</dcterms:created>
  <dcterms:modified xsi:type="dcterms:W3CDTF">2010-01-09T09:02:54Z</dcterms:modified>
</cp:coreProperties>
</file>