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91"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00" r:id="rId26"/>
    <p:sldId id="30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BE4"/>
    <a:srgbClr val="3054E4"/>
    <a:srgbClr val="133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660"/>
  </p:normalViewPr>
  <p:slideViewPr>
    <p:cSldViewPr snapToGrid="0" snapToObjects="1">
      <p:cViewPr varScale="1">
        <p:scale>
          <a:sx n="109" d="100"/>
          <a:sy n="109" d="100"/>
        </p:scale>
        <p:origin x="1536" y="10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1" d="100"/>
          <a:sy n="101" d="100"/>
        </p:scale>
        <p:origin x="-4480"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AAAD-6B48-B841-9972-973B2385BCF0}" type="datetimeFigureOut">
              <a:rPr lang="en-US" smtClean="0"/>
              <a:t>3/20/2017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5CA99F-6164-2948-B1A9-73F8720300E7}" type="slidenum">
              <a:rPr lang="en-US" smtClean="0"/>
              <a:t>‹#›</a:t>
            </a:fld>
            <a:endParaRPr lang="en-US"/>
          </a:p>
        </p:txBody>
      </p:sp>
    </p:spTree>
    <p:extLst>
      <p:ext uri="{BB962C8B-B14F-4D97-AF65-F5344CB8AC3E}">
        <p14:creationId xmlns:p14="http://schemas.microsoft.com/office/powerpoint/2010/main" val="4059574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AF251-C9AD-724E-8D04-2F9DFE7DD059}" type="datetimeFigureOut">
              <a:rPr lang="en-US" smtClean="0"/>
              <a:t>3/20/2017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F1E20-54D1-0842-908B-D93EB7C89DF2}" type="slidenum">
              <a:rPr lang="en-US" smtClean="0"/>
              <a:t>‹#›</a:t>
            </a:fld>
            <a:endParaRPr lang="en-US"/>
          </a:p>
        </p:txBody>
      </p:sp>
    </p:spTree>
    <p:extLst>
      <p:ext uri="{BB962C8B-B14F-4D97-AF65-F5344CB8AC3E}">
        <p14:creationId xmlns:p14="http://schemas.microsoft.com/office/powerpoint/2010/main" val="1158821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3013" y="3598884"/>
            <a:ext cx="7772400" cy="1470025"/>
          </a:xfrm>
        </p:spPr>
        <p:txBody>
          <a:bodyPr anchor="t" anchorCtr="0"/>
          <a:lstStyle>
            <a:lvl1pPr algn="l">
              <a:defRPr b="1" i="0" cap="all">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13013" y="2560653"/>
            <a:ext cx="7772400" cy="1130299"/>
          </a:xfrm>
        </p:spPr>
        <p:txBody>
          <a:bodyPr anchor="b"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1" name="Picture 10"/>
          <p:cNvPicPr>
            <a:picLocks noChangeAspect="1"/>
          </p:cNvPicPr>
          <p:nvPr userDrawn="1"/>
        </p:nvPicPr>
        <p:blipFill>
          <a:blip r:embed="rId3"/>
          <a:stretch>
            <a:fillRect/>
          </a:stretch>
        </p:blipFill>
        <p:spPr>
          <a:xfrm>
            <a:off x="7055329" y="652501"/>
            <a:ext cx="1449440" cy="519151"/>
          </a:xfrm>
          <a:prstGeom prst="rect">
            <a:avLst/>
          </a:prstGeom>
        </p:spPr>
      </p:pic>
    </p:spTree>
    <p:extLst>
      <p:ext uri="{BB962C8B-B14F-4D97-AF65-F5344CB8AC3E}">
        <p14:creationId xmlns:p14="http://schemas.microsoft.com/office/powerpoint/2010/main" val="350059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598884"/>
            <a:ext cx="7772400" cy="1489526"/>
          </a:xfrm>
        </p:spPr>
        <p:txBody>
          <a:bodyPr anchor="t"/>
          <a:lstStyle>
            <a:lvl1pPr algn="l">
              <a:defRPr sz="4400" b="0" cap="none">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559389"/>
            <a:ext cx="7772400" cy="1131564"/>
          </a:xfrm>
        </p:spPr>
        <p:txBody>
          <a:bodyPr anchor="b">
            <a:normAutofit/>
          </a:bodyPr>
          <a:lstStyle>
            <a:lvl1pPr marL="0" indent="0" algn="l">
              <a:buNone/>
              <a:defRPr sz="2000" b="1"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5" name="Picture 4"/>
          <p:cNvPicPr>
            <a:picLocks noChangeAspect="1"/>
          </p:cNvPicPr>
          <p:nvPr userDrawn="1"/>
        </p:nvPicPr>
        <p:blipFill>
          <a:blip r:embed="rId3"/>
          <a:stretch>
            <a:fillRect/>
          </a:stretch>
        </p:blipFill>
        <p:spPr>
          <a:xfrm>
            <a:off x="7055329" y="652501"/>
            <a:ext cx="1449440" cy="519151"/>
          </a:xfrm>
          <a:prstGeom prst="rect">
            <a:avLst/>
          </a:prstGeom>
        </p:spPr>
      </p:pic>
    </p:spTree>
    <p:extLst>
      <p:ext uri="{BB962C8B-B14F-4D97-AF65-F5344CB8AC3E}">
        <p14:creationId xmlns:p14="http://schemas.microsoft.com/office/powerpoint/2010/main" val="41859304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37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105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20Second level</a:t>
            </a:r>
          </a:p>
          <a:p>
            <a:pPr lvl="2"/>
            <a:r>
              <a:rPr lang="en-US" dirty="0" smtClean="0"/>
              <a:t>18Third level</a:t>
            </a:r>
          </a:p>
          <a:p>
            <a:pPr lvl="3"/>
            <a:r>
              <a:rPr lang="en-US" dirty="0" smtClean="0"/>
              <a:t>16Fourth level</a:t>
            </a:r>
          </a:p>
          <a:p>
            <a:pPr lvl="4"/>
            <a:r>
              <a:rPr lang="en-US" dirty="0" smtClean="0"/>
              <a:t>16Fifth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893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683020"/>
            <a:ext cx="5486400" cy="566738"/>
          </a:xfrm>
        </p:spPr>
        <p:txBody>
          <a:bodyPr anchor="b">
            <a:normAutofit/>
          </a:bodyPr>
          <a:lstStyle>
            <a:lvl1pPr algn="l">
              <a:defRPr sz="22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157122"/>
            <a:ext cx="5486400" cy="804862"/>
          </a:xfrm>
        </p:spPr>
        <p:txBody>
          <a:bodyPr>
            <a:norm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5941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6676" y="5058823"/>
            <a:ext cx="6462711" cy="696559"/>
          </a:xfrm>
        </p:spPr>
        <p:txBody>
          <a:bodyPr anchor="b">
            <a:noAutofit/>
          </a:bodyPr>
          <a:lstStyle>
            <a:lvl1pPr algn="l">
              <a:defRPr sz="5400" b="0" baseline="0">
                <a:solidFill>
                  <a:srgbClr val="FF5000"/>
                </a:solidFill>
              </a:defRPr>
            </a:lvl1pPr>
          </a:lstStyle>
          <a:p>
            <a:endParaRPr lang="en-US" dirty="0"/>
          </a:p>
        </p:txBody>
      </p:sp>
      <p:pic>
        <p:nvPicPr>
          <p:cNvPr id="3" name="Picture 2"/>
          <p:cNvPicPr>
            <a:picLocks noChangeAspect="1"/>
          </p:cNvPicPr>
          <p:nvPr userDrawn="1"/>
        </p:nvPicPr>
        <p:blipFill>
          <a:blip r:embed="rId3"/>
          <a:stretch>
            <a:fillRect/>
          </a:stretch>
        </p:blipFill>
        <p:spPr>
          <a:xfrm>
            <a:off x="7055329" y="652501"/>
            <a:ext cx="1449440" cy="519151"/>
          </a:xfrm>
          <a:prstGeom prst="rect">
            <a:avLst/>
          </a:prstGeom>
        </p:spPr>
      </p:pic>
    </p:spTree>
    <p:extLst>
      <p:ext uri="{BB962C8B-B14F-4D97-AF65-F5344CB8AC3E}">
        <p14:creationId xmlns:p14="http://schemas.microsoft.com/office/powerpoint/2010/main" val="275332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32Click to edit Master text styles</a:t>
            </a:r>
          </a:p>
          <a:p>
            <a:pPr lvl="1"/>
            <a:r>
              <a:rPr lang="en-US" dirty="0" smtClean="0"/>
              <a:t>28Second level</a:t>
            </a:r>
          </a:p>
          <a:p>
            <a:pPr lvl="2"/>
            <a:r>
              <a:rPr lang="en-US" dirty="0" smtClean="0"/>
              <a:t>24Third level</a:t>
            </a:r>
          </a:p>
          <a:p>
            <a:pPr lvl="3"/>
            <a:r>
              <a:rPr lang="en-US" dirty="0" smtClean="0"/>
              <a:t>20Fourth level</a:t>
            </a:r>
          </a:p>
          <a:p>
            <a:pPr lvl="4"/>
            <a:r>
              <a:rPr lang="en-US" dirty="0" smtClean="0"/>
              <a:t>20Fifth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lumMod val="40000"/>
                    <a:lumOff val="60000"/>
                  </a:schemeClr>
                </a:solidFill>
              </a:defRPr>
            </a:lvl1pPr>
          </a:lstStyle>
          <a:p>
            <a:fld id="{1C530662-3203-5942-9249-D9CEFB0967A8}" type="datetimeFigureOut">
              <a:rPr lang="en-US" smtClean="0"/>
              <a:pPr/>
              <a:t>3/20/2017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8CB6E4"/>
                </a:solidFill>
              </a:defRPr>
            </a:lvl1pPr>
          </a:lstStyle>
          <a:p>
            <a:r>
              <a:rPr lang="en-US" dirty="0" err="1" smtClean="0"/>
              <a:t>Fundación</a:t>
            </a:r>
            <a:r>
              <a:rPr lang="en-US" dirty="0" smtClean="0"/>
              <a:t> </a:t>
            </a:r>
            <a:r>
              <a:rPr lang="en-US" dirty="0" err="1" smtClean="0"/>
              <a:t>Jala</a:t>
            </a:r>
            <a:r>
              <a:rPr lang="en-US" dirty="0" smtClean="0"/>
              <a:t>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CB6E4"/>
                </a:solidFill>
              </a:defRPr>
            </a:lvl1pPr>
          </a:lstStyle>
          <a:p>
            <a:fld id="{2B710A94-EFC8-C14E-9233-C4668D873D30}" type="slidenum">
              <a:rPr lang="en-US" smtClean="0"/>
              <a:pPr/>
              <a:t>‹#›</a:t>
            </a:fld>
            <a:endParaRPr lang="en-US" dirty="0"/>
          </a:p>
        </p:txBody>
      </p:sp>
    </p:spTree>
    <p:extLst>
      <p:ext uri="{BB962C8B-B14F-4D97-AF65-F5344CB8AC3E}">
        <p14:creationId xmlns:p14="http://schemas.microsoft.com/office/powerpoint/2010/main" val="386332259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7" r:id="rId6"/>
    <p:sldLayoutId id="2147483658"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lnSpc>
          <a:spcPct val="150000"/>
        </a:lnSpc>
        <a:spcBef>
          <a:spcPct val="20000"/>
        </a:spcBef>
        <a:buFont typeface="Arial"/>
        <a:buChar char="•"/>
        <a:defRPr sz="3200" kern="1200">
          <a:solidFill>
            <a:schemeClr val="tx1">
              <a:lumMod val="85000"/>
              <a:lumOff val="15000"/>
            </a:schemeClr>
          </a:solidFill>
          <a:latin typeface="+mn-lt"/>
          <a:ea typeface="+mn-ea"/>
          <a:cs typeface="+mn-cs"/>
        </a:defRPr>
      </a:lvl1pPr>
      <a:lvl2pPr marL="742950" indent="-285750" algn="l" defTabSz="457200" rtl="0" eaLnBrk="1" latinLnBrk="0" hangingPunct="1">
        <a:lnSpc>
          <a:spcPct val="150000"/>
        </a:lnSpc>
        <a:spcBef>
          <a:spcPct val="20000"/>
        </a:spcBef>
        <a:buFont typeface="Arial"/>
        <a:buChar char="–"/>
        <a:defRPr sz="2800" kern="1200">
          <a:solidFill>
            <a:schemeClr val="tx1">
              <a:lumMod val="85000"/>
              <a:lumOff val="15000"/>
            </a:schemeClr>
          </a:solidFill>
          <a:latin typeface="+mn-lt"/>
          <a:ea typeface="+mn-ea"/>
          <a:cs typeface="+mn-cs"/>
        </a:defRPr>
      </a:lvl2pPr>
      <a:lvl3pPr marL="1143000" indent="-228600" algn="l" defTabSz="457200" rtl="0" eaLnBrk="1" latinLnBrk="0" hangingPunct="1">
        <a:lnSpc>
          <a:spcPct val="150000"/>
        </a:lnSpc>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lnSpc>
          <a:spcPct val="150000"/>
        </a:lnSpc>
        <a:spcBef>
          <a:spcPct val="20000"/>
        </a:spcBef>
        <a:buFont typeface="Arial"/>
        <a:buChar char="–"/>
        <a:defRPr sz="2000" kern="1200">
          <a:solidFill>
            <a:schemeClr val="tx1">
              <a:lumMod val="85000"/>
              <a:lumOff val="15000"/>
            </a:schemeClr>
          </a:solidFill>
          <a:latin typeface="+mn-lt"/>
          <a:ea typeface="+mn-ea"/>
          <a:cs typeface="+mn-cs"/>
        </a:defRPr>
      </a:lvl4pPr>
      <a:lvl5pPr marL="2057400" indent="-228600" algn="l" defTabSz="457200" rtl="0" eaLnBrk="1" latinLnBrk="0" hangingPunct="1">
        <a:lnSpc>
          <a:spcPct val="150000"/>
        </a:lnSpc>
        <a:spcBef>
          <a:spcPct val="20000"/>
        </a:spcBef>
        <a:buFont typeface="Arial"/>
        <a:buChar char="»"/>
        <a:defRPr sz="20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76" y="5592223"/>
            <a:ext cx="6462711" cy="696559"/>
          </a:xfrm>
        </p:spPr>
        <p:txBody>
          <a:bodyPr/>
          <a:lstStyle/>
          <a:p>
            <a:r>
              <a:rPr lang="en-US" sz="2400" dirty="0" smtClean="0"/>
              <a:t>Karime Salomon Z.</a:t>
            </a:r>
            <a:endParaRPr lang="en-US" sz="2400" dirty="0"/>
          </a:p>
        </p:txBody>
      </p:sp>
      <p:pic>
        <p:nvPicPr>
          <p:cNvPr id="3" name="Picture 2" descr="http://instalaya.com/wp-content/uploads/2011/04/Ruby-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520" y="1710747"/>
            <a:ext cx="2780242" cy="319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09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Block</a:t>
            </a:r>
            <a:endParaRPr lang="en-US" dirty="0"/>
          </a:p>
        </p:txBody>
      </p:sp>
      <p:sp>
        <p:nvSpPr>
          <p:cNvPr id="3" name="Content Placeholder 2"/>
          <p:cNvSpPr>
            <a:spLocks noGrp="1"/>
          </p:cNvSpPr>
          <p:nvPr>
            <p:ph idx="1"/>
          </p:nvPr>
        </p:nvSpPr>
        <p:spPr>
          <a:xfrm>
            <a:off x="379708" y="1417638"/>
            <a:ext cx="8229600" cy="4525963"/>
          </a:xfrm>
        </p:spPr>
        <p:txBody>
          <a:bodyPr>
            <a:normAutofit fontScale="85000" lnSpcReduction="20000"/>
          </a:bodyPr>
          <a:lstStyle/>
          <a:p>
            <a:pPr lvl="0"/>
            <a:r>
              <a:rPr lang="en-US" sz="1400" dirty="0"/>
              <a:t>Create a method using the yield statement, so that you can perform an operation(sum, </a:t>
            </a:r>
            <a:r>
              <a:rPr lang="en-US" sz="1400" dirty="0" err="1"/>
              <a:t>product,etc</a:t>
            </a:r>
            <a:r>
              <a:rPr lang="en-US" sz="1400" dirty="0"/>
              <a:t>) into the block and you will modify a local variable into the block and you will print that value into the method but outside the block.</a:t>
            </a:r>
          </a:p>
          <a:p>
            <a:pPr marL="800100" lvl="2" indent="0">
              <a:buNone/>
            </a:pPr>
            <a:r>
              <a:rPr lang="en-US" sz="1200" dirty="0" err="1">
                <a:latin typeface="Courier New" panose="02070309020205020404" pitchFamily="49" charset="0"/>
                <a:cs typeface="Courier New" panose="02070309020205020404" pitchFamily="49" charset="0"/>
              </a:rPr>
              <a:t>E.g</a:t>
            </a:r>
            <a:endParaRPr lang="en-US" sz="1200" dirty="0">
              <a:latin typeface="Courier New" panose="02070309020205020404" pitchFamily="49" charset="0"/>
              <a:cs typeface="Courier New" panose="02070309020205020404" pitchFamily="49" charset="0"/>
            </a:endParaRPr>
          </a:p>
          <a:p>
            <a:pPr marL="800100" lvl="2" indent="0">
              <a:buNone/>
            </a:pPr>
            <a:r>
              <a:rPr lang="en-US" sz="1200" dirty="0" err="1">
                <a:latin typeface="Courier New" panose="02070309020205020404" pitchFamily="49" charset="0"/>
                <a:cs typeface="Courier New" panose="02070309020205020404" pitchFamily="49" charset="0"/>
              </a:rPr>
              <a:t>def</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method_block</a:t>
            </a:r>
            <a:endParaRPr lang="en-US" sz="1200" dirty="0">
              <a:latin typeface="Courier New" panose="02070309020205020404" pitchFamily="49" charset="0"/>
              <a:cs typeface="Courier New" panose="02070309020205020404" pitchFamily="49" charset="0"/>
            </a:endParaRPr>
          </a:p>
          <a:p>
            <a:pPr marL="800100" lvl="2" indent="0">
              <a:buNone/>
            </a:pPr>
            <a:r>
              <a:rPr lang="en-US" sz="1200" dirty="0">
                <a:latin typeface="Courier New" panose="02070309020205020404" pitchFamily="49" charset="0"/>
                <a:cs typeface="Courier New" panose="02070309020205020404" pitchFamily="49" charset="0"/>
              </a:rPr>
              <a:t>##some code</a:t>
            </a:r>
          </a:p>
          <a:p>
            <a:pPr marL="800100" lvl="2" indent="0">
              <a:buNone/>
            </a:pPr>
            <a:r>
              <a:rPr lang="en-US" sz="1200" dirty="0">
                <a:latin typeface="Courier New" panose="02070309020205020404" pitchFamily="49" charset="0"/>
                <a:cs typeface="Courier New" panose="02070309020205020404" pitchFamily="49" charset="0"/>
              </a:rPr>
              <a:t>result=0</a:t>
            </a:r>
          </a:p>
          <a:p>
            <a:pPr marL="800100" lvl="2" indent="0">
              <a:buNone/>
            </a:pPr>
            <a:r>
              <a:rPr lang="en-US" sz="1200" dirty="0">
                <a:latin typeface="Courier New" panose="02070309020205020404" pitchFamily="49" charset="0"/>
                <a:cs typeface="Courier New" panose="02070309020205020404" pitchFamily="49" charset="0"/>
              </a:rPr>
              <a:t>yield</a:t>
            </a:r>
          </a:p>
          <a:p>
            <a:pPr marL="800100" lvl="2" indent="0">
              <a:buNone/>
            </a:pPr>
            <a:r>
              <a:rPr lang="en-US" sz="1200" dirty="0">
                <a:latin typeface="Courier New" panose="02070309020205020404" pitchFamily="49" charset="0"/>
                <a:cs typeface="Courier New" panose="02070309020205020404" pitchFamily="49" charset="0"/>
              </a:rPr>
              <a:t>puts “The value obtained is #{result}”</a:t>
            </a:r>
          </a:p>
          <a:p>
            <a:pPr marL="800100" lvl="2" indent="0">
              <a:buNone/>
            </a:pPr>
            <a:r>
              <a:rPr lang="en-US" sz="1200" dirty="0">
                <a:latin typeface="Courier New" panose="02070309020205020404" pitchFamily="49" charset="0"/>
                <a:cs typeface="Courier New" panose="02070309020205020404" pitchFamily="49" charset="0"/>
              </a:rPr>
              <a:t>end  </a:t>
            </a:r>
          </a:p>
          <a:p>
            <a:pPr marL="800100" lvl="2" indent="0">
              <a:buNone/>
            </a:pPr>
            <a:r>
              <a:rPr lang="en-US" sz="1200" dirty="0" err="1">
                <a:latin typeface="Courier New" panose="02070309020205020404" pitchFamily="49" charset="0"/>
                <a:cs typeface="Courier New" panose="02070309020205020404" pitchFamily="49" charset="0"/>
              </a:rPr>
              <a:t>method_block</a:t>
            </a:r>
            <a:r>
              <a:rPr lang="en-US" sz="1200" dirty="0">
                <a:latin typeface="Courier New" panose="02070309020205020404" pitchFamily="49" charset="0"/>
                <a:cs typeface="Courier New" panose="02070309020205020404" pitchFamily="49" charset="0"/>
              </a:rPr>
              <a:t> {result = 15 *25}</a:t>
            </a:r>
          </a:p>
          <a:p>
            <a:pPr marL="800100" lvl="2" indent="0">
              <a:buNone/>
            </a:pPr>
            <a:r>
              <a:rPr lang="en-US" sz="1200" dirty="0">
                <a:latin typeface="Courier New" panose="02070309020205020404" pitchFamily="49" charset="0"/>
                <a:cs typeface="Courier New" panose="02070309020205020404" pitchFamily="49" charset="0"/>
              </a:rPr>
              <a:t> </a:t>
            </a:r>
          </a:p>
          <a:p>
            <a:pPr marL="800100" lvl="2" indent="0">
              <a:buNone/>
            </a:pPr>
            <a:r>
              <a:rPr lang="en-US" sz="1200" dirty="0" err="1">
                <a:latin typeface="Courier New" panose="02070309020205020404" pitchFamily="49" charset="0"/>
                <a:cs typeface="Courier New" panose="02070309020205020404" pitchFamily="49" charset="0"/>
              </a:rPr>
              <a:t>method_block</a:t>
            </a:r>
            <a:r>
              <a:rPr lang="en-US" sz="1200" dirty="0">
                <a:latin typeface="Courier New" panose="02070309020205020404" pitchFamily="49" charset="0"/>
                <a:cs typeface="Courier New" panose="02070309020205020404" pitchFamily="49" charset="0"/>
              </a:rPr>
              <a:t> do </a:t>
            </a:r>
          </a:p>
          <a:p>
            <a:pPr marL="800100" lvl="2" indent="0">
              <a:buNone/>
            </a:pPr>
            <a:r>
              <a:rPr lang="en-US" sz="1200" dirty="0">
                <a:latin typeface="Courier New" panose="02070309020205020404" pitchFamily="49" charset="0"/>
                <a:cs typeface="Courier New" panose="02070309020205020404" pitchFamily="49" charset="0"/>
              </a:rPr>
              <a:t>result = result==0? 25+15:25*5</a:t>
            </a:r>
          </a:p>
          <a:p>
            <a:pPr marL="800100" lvl="2" indent="0">
              <a:buNone/>
            </a:pPr>
            <a:r>
              <a:rPr lang="en-US" sz="1200" dirty="0">
                <a:latin typeface="Courier New" panose="02070309020205020404" pitchFamily="49" charset="0"/>
                <a:cs typeface="Courier New" panose="02070309020205020404" pitchFamily="49" charset="0"/>
              </a:rPr>
              <a:t>puts “I changed the value into the block”</a:t>
            </a:r>
          </a:p>
          <a:p>
            <a:pPr marL="800100" lvl="2" indent="0">
              <a:buNone/>
            </a:pPr>
            <a:r>
              <a:rPr lang="en-US" sz="1200" dirty="0">
                <a:latin typeface="Courier New" panose="02070309020205020404" pitchFamily="49" charset="0"/>
                <a:cs typeface="Courier New" panose="02070309020205020404" pitchFamily="49" charset="0"/>
              </a:rPr>
              <a:t>## any other code  that you would like to introduce into the method</a:t>
            </a:r>
          </a:p>
          <a:p>
            <a:pPr marL="800100" lvl="2" indent="0">
              <a:buNone/>
            </a:pPr>
            <a:r>
              <a:rPr lang="en-US" sz="1200" dirty="0" smtClean="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 </a:t>
            </a:r>
          </a:p>
          <a:p>
            <a:pPr marL="800100" lvl="2" indent="0">
              <a:buNone/>
            </a:pPr>
            <a:r>
              <a:rPr lang="en-US" sz="1200" dirty="0" err="1">
                <a:latin typeface="Courier New" panose="02070309020205020404" pitchFamily="49" charset="0"/>
                <a:cs typeface="Courier New" panose="02070309020205020404" pitchFamily="49" charset="0"/>
              </a:rPr>
              <a:t>method_block</a:t>
            </a:r>
            <a:r>
              <a:rPr lang="en-US" sz="1200" dirty="0">
                <a:latin typeface="Courier New" panose="02070309020205020404" pitchFamily="49" charset="0"/>
                <a:cs typeface="Courier New" panose="02070309020205020404" pitchFamily="49" charset="0"/>
              </a:rPr>
              <a:t> {result = 15 /25</a:t>
            </a:r>
            <a:r>
              <a:rPr lang="en-US" sz="1200" dirty="0" smtClean="0">
                <a:latin typeface="Courier New" panose="02070309020205020404" pitchFamily="49" charset="0"/>
                <a:cs typeface="Courier New" panose="02070309020205020404" pitchFamily="49" charset="0"/>
              </a:rPr>
              <a:t>}</a:t>
            </a:r>
            <a:endParaRPr lang="en-US" sz="1400" dirty="0"/>
          </a:p>
          <a:p>
            <a:r>
              <a:rPr lang="en-US" sz="1400" dirty="0"/>
              <a:t>2.       Research how to call to a block with parameters using the Yield statement. Please give an example of it.</a:t>
            </a:r>
          </a:p>
        </p:txBody>
      </p:sp>
    </p:spTree>
    <p:extLst>
      <p:ext uri="{BB962C8B-B14F-4D97-AF65-F5344CB8AC3E}">
        <p14:creationId xmlns:p14="http://schemas.microsoft.com/office/powerpoint/2010/main" val="318526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Module</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Modules are about providing methods that you can use across multiple classes - think about them as "libraries" </a:t>
            </a:r>
          </a:p>
          <a:p>
            <a:pPr marL="0" indent="0">
              <a:buNone/>
            </a:pPr>
            <a:endParaRPr lang="en-US" sz="1800" dirty="0"/>
          </a:p>
          <a:p>
            <a:pPr marL="0" indent="0">
              <a:buNone/>
            </a:pPr>
            <a:r>
              <a:rPr lang="en-US" sz="1800" dirty="0"/>
              <a:t>Modules are a way of grouping together methods, classes, and constants. Modules give you two major benefits.</a:t>
            </a:r>
          </a:p>
          <a:p>
            <a:r>
              <a:rPr lang="en-US" sz="1800" dirty="0"/>
              <a:t>Modules provide a </a:t>
            </a:r>
            <a:r>
              <a:rPr lang="en-US" sz="1800" i="1" dirty="0"/>
              <a:t>namespace</a:t>
            </a:r>
            <a:r>
              <a:rPr lang="en-US" sz="1800" dirty="0"/>
              <a:t> and prevent name clashes.</a:t>
            </a:r>
          </a:p>
          <a:p>
            <a:r>
              <a:rPr lang="en-US" sz="1800" dirty="0"/>
              <a:t>Modules implement the </a:t>
            </a:r>
            <a:r>
              <a:rPr lang="en-US" sz="1800" i="1" dirty="0" err="1"/>
              <a:t>mixin</a:t>
            </a:r>
            <a:r>
              <a:rPr lang="en-US" sz="1800" dirty="0"/>
              <a:t> facility.</a:t>
            </a:r>
          </a:p>
          <a:p>
            <a:pPr marL="0" indent="0">
              <a:buNone/>
            </a:pPr>
            <a:endParaRPr lang="en-US" sz="1800" dirty="0"/>
          </a:p>
        </p:txBody>
      </p:sp>
    </p:spTree>
    <p:extLst>
      <p:ext uri="{BB962C8B-B14F-4D97-AF65-F5344CB8AC3E}">
        <p14:creationId xmlns:p14="http://schemas.microsoft.com/office/powerpoint/2010/main" val="226565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a:t>
            </a:r>
            <a:r>
              <a:rPr lang="en-US" dirty="0" smtClean="0"/>
              <a:t>?</a:t>
            </a:r>
            <a:endParaRPr lang="en-US" dirty="0"/>
          </a:p>
        </p:txBody>
      </p:sp>
      <p:sp>
        <p:nvSpPr>
          <p:cNvPr id="3" name="Content Placeholder 2"/>
          <p:cNvSpPr>
            <a:spLocks noGrp="1"/>
          </p:cNvSpPr>
          <p:nvPr>
            <p:ph idx="1"/>
          </p:nvPr>
        </p:nvSpPr>
        <p:spPr/>
        <p:txBody>
          <a:bodyPr>
            <a:normAutofit/>
          </a:bodyPr>
          <a:lstStyle/>
          <a:p>
            <a:r>
              <a:rPr lang="en-US" sz="1800" dirty="0"/>
              <a:t>Ruby does not support multiple inheritance directly but Ruby Modules have another wonderful use. At a stroke, they pretty much eliminate the need for multiple inheritance, providing a facility called a </a:t>
            </a:r>
            <a:r>
              <a:rPr lang="en-US" sz="1800" i="1" dirty="0" err="1"/>
              <a:t>mixin</a:t>
            </a:r>
            <a:r>
              <a:rPr lang="en-US" sz="1800" dirty="0"/>
              <a:t>.</a:t>
            </a:r>
          </a:p>
          <a:p>
            <a:pPr marL="0" indent="0">
              <a:buNone/>
            </a:pPr>
            <a:endParaRPr lang="en-US" sz="1800" dirty="0"/>
          </a:p>
          <a:p>
            <a:r>
              <a:rPr lang="en-US" sz="1800" dirty="0" err="1"/>
              <a:t>Mixins</a:t>
            </a:r>
            <a:r>
              <a:rPr lang="en-US" sz="1800" dirty="0"/>
              <a:t> give you a wonderfully controlled way of adding functionality to classes. However, their true power comes out when the code in the </a:t>
            </a:r>
            <a:r>
              <a:rPr lang="en-US" sz="1800" dirty="0" err="1"/>
              <a:t>mixin</a:t>
            </a:r>
            <a:r>
              <a:rPr lang="en-US" sz="1800" dirty="0"/>
              <a:t> starts to interact with code in the class that uses it.</a:t>
            </a:r>
          </a:p>
          <a:p>
            <a:pPr marL="0" indent="0">
              <a:buNone/>
            </a:pPr>
            <a:endParaRPr lang="en-US" sz="1800" dirty="0"/>
          </a:p>
        </p:txBody>
      </p:sp>
    </p:spTree>
    <p:extLst>
      <p:ext uri="{BB962C8B-B14F-4D97-AF65-F5344CB8AC3E}">
        <p14:creationId xmlns:p14="http://schemas.microsoft.com/office/powerpoint/2010/main" val="1933759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a:t>
            </a:r>
            <a:r>
              <a:rPr lang="en-US" dirty="0" smtClean="0"/>
              <a:t>?</a:t>
            </a:r>
            <a:endParaRPr lang="en-US" dirty="0"/>
          </a:p>
        </p:txBody>
      </p:sp>
      <p:sp>
        <p:nvSpPr>
          <p:cNvPr id="3" name="Content Placeholder 2"/>
          <p:cNvSpPr>
            <a:spLocks noGrp="1"/>
          </p:cNvSpPr>
          <p:nvPr>
            <p:ph idx="1"/>
          </p:nvPr>
        </p:nvSpPr>
        <p:spPr>
          <a:xfrm>
            <a:off x="457200" y="2054985"/>
            <a:ext cx="2343955" cy="3431415"/>
          </a:xfrm>
        </p:spPr>
        <p:txBody>
          <a:bodyPr>
            <a:normAutofit fontScale="92500" lnSpcReduction="20000"/>
          </a:bodyPr>
          <a:lstStyle/>
          <a:p>
            <a:pPr marL="0" indent="0">
              <a:buNone/>
            </a:pPr>
            <a:r>
              <a:rPr lang="en-US" sz="1350" b="1" dirty="0">
                <a:latin typeface="Courier New" panose="02070309020205020404" pitchFamily="49" charset="0"/>
                <a:cs typeface="Courier New" panose="02070309020205020404" pitchFamily="49" charset="0"/>
              </a:rPr>
              <a:t>module A</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def</a:t>
            </a:r>
            <a:r>
              <a:rPr lang="en-US" sz="1350" b="1" dirty="0">
                <a:latin typeface="Courier New" panose="02070309020205020404" pitchFamily="49" charset="0"/>
                <a:cs typeface="Courier New" panose="02070309020205020404" pitchFamily="49" charset="0"/>
              </a:rPr>
              <a:t> a1</a:t>
            </a:r>
          </a:p>
          <a:p>
            <a:pPr marL="0" indent="0">
              <a:buNone/>
            </a:pPr>
            <a:r>
              <a:rPr lang="en-US" sz="1350" b="1" dirty="0">
                <a:latin typeface="Courier New" panose="02070309020205020404" pitchFamily="49" charset="0"/>
                <a:cs typeface="Courier New" panose="02070309020205020404" pitchFamily="49" charset="0"/>
              </a:rPr>
              <a:t>   end</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def</a:t>
            </a:r>
            <a:r>
              <a:rPr lang="en-US" sz="1350" b="1" dirty="0">
                <a:latin typeface="Courier New" panose="02070309020205020404" pitchFamily="49" charset="0"/>
                <a:cs typeface="Courier New" panose="02070309020205020404" pitchFamily="49" charset="0"/>
              </a:rPr>
              <a:t> a2</a:t>
            </a:r>
          </a:p>
          <a:p>
            <a:pPr marL="0" indent="0">
              <a:buNone/>
            </a:pPr>
            <a:r>
              <a:rPr lang="en-US" sz="1350" b="1" dirty="0">
                <a:latin typeface="Courier New" panose="02070309020205020404" pitchFamily="49" charset="0"/>
                <a:cs typeface="Courier New" panose="02070309020205020404" pitchFamily="49" charset="0"/>
              </a:rPr>
              <a:t>   end</a:t>
            </a:r>
          </a:p>
          <a:p>
            <a:pPr marL="0" indent="0">
              <a:buNone/>
            </a:pPr>
            <a:r>
              <a:rPr lang="en-US" sz="1350" b="1" dirty="0">
                <a:latin typeface="Courier New" panose="02070309020205020404" pitchFamily="49" charset="0"/>
                <a:cs typeface="Courier New" panose="02070309020205020404" pitchFamily="49" charset="0"/>
              </a:rPr>
              <a:t>end</a:t>
            </a:r>
          </a:p>
          <a:p>
            <a:pPr marL="0" indent="0">
              <a:buNone/>
            </a:pPr>
            <a:r>
              <a:rPr lang="en-US" sz="1350" b="1" dirty="0">
                <a:latin typeface="Courier New" panose="02070309020205020404" pitchFamily="49" charset="0"/>
                <a:cs typeface="Courier New" panose="02070309020205020404" pitchFamily="49" charset="0"/>
              </a:rPr>
              <a:t>module B</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def</a:t>
            </a:r>
            <a:r>
              <a:rPr lang="en-US" sz="1350" b="1" dirty="0">
                <a:latin typeface="Courier New" panose="02070309020205020404" pitchFamily="49" charset="0"/>
                <a:cs typeface="Courier New" panose="02070309020205020404" pitchFamily="49" charset="0"/>
              </a:rPr>
              <a:t> b1</a:t>
            </a:r>
          </a:p>
          <a:p>
            <a:pPr marL="0" indent="0">
              <a:buNone/>
            </a:pPr>
            <a:r>
              <a:rPr lang="en-US" sz="1350" b="1" dirty="0">
                <a:latin typeface="Courier New" panose="02070309020205020404" pitchFamily="49" charset="0"/>
                <a:cs typeface="Courier New" panose="02070309020205020404" pitchFamily="49" charset="0"/>
              </a:rPr>
              <a:t>   end</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def</a:t>
            </a:r>
            <a:r>
              <a:rPr lang="en-US" sz="1350" b="1" dirty="0">
                <a:latin typeface="Courier New" panose="02070309020205020404" pitchFamily="49" charset="0"/>
                <a:cs typeface="Courier New" panose="02070309020205020404" pitchFamily="49" charset="0"/>
              </a:rPr>
              <a:t> b2</a:t>
            </a:r>
          </a:p>
          <a:p>
            <a:pPr marL="0" indent="0">
              <a:buNone/>
            </a:pPr>
            <a:r>
              <a:rPr lang="en-US" sz="1350" b="1" dirty="0">
                <a:latin typeface="Courier New" panose="02070309020205020404" pitchFamily="49" charset="0"/>
                <a:cs typeface="Courier New" panose="02070309020205020404" pitchFamily="49" charset="0"/>
              </a:rPr>
              <a:t>   end</a:t>
            </a:r>
          </a:p>
          <a:p>
            <a:pPr marL="0" indent="0">
              <a:buNone/>
            </a:pPr>
            <a:r>
              <a:rPr lang="en-US" sz="1350" b="1" dirty="0">
                <a:latin typeface="Courier New" panose="02070309020205020404" pitchFamily="49" charset="0"/>
                <a:cs typeface="Courier New" panose="02070309020205020404" pitchFamily="49" charset="0"/>
              </a:rPr>
              <a:t>end</a:t>
            </a:r>
          </a:p>
          <a:p>
            <a:pPr marL="0" indent="0">
              <a:buNone/>
            </a:pPr>
            <a:endParaRPr lang="en-US" sz="1350" b="1"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3652770" y="2028825"/>
            <a:ext cx="2343955" cy="3431415"/>
          </a:xfrm>
          <a:prstGeom prst="rect">
            <a:avLst/>
          </a:prstGeom>
        </p:spPr>
        <p:txBody>
          <a:bodyPr vert="horz" lIns="68580" tIns="34290" rIns="68580" bIns="34290" rtlCol="0">
            <a:normAutofit lnSpcReduction="1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class Sample</a:t>
            </a:r>
          </a:p>
          <a:p>
            <a:pPr marL="0" indent="0">
              <a:buNone/>
            </a:pPr>
            <a:r>
              <a:rPr lang="en-US" sz="1350" b="1" dirty="0">
                <a:latin typeface="Courier New" panose="02070309020205020404" pitchFamily="49" charset="0"/>
                <a:cs typeface="Courier New" panose="02070309020205020404" pitchFamily="49" charset="0"/>
              </a:rPr>
              <a:t>include A</a:t>
            </a:r>
          </a:p>
          <a:p>
            <a:pPr marL="0" indent="0">
              <a:buNone/>
            </a:pPr>
            <a:r>
              <a:rPr lang="en-US" sz="1350" b="1" dirty="0">
                <a:latin typeface="Courier New" panose="02070309020205020404" pitchFamily="49" charset="0"/>
                <a:cs typeface="Courier New" panose="02070309020205020404" pitchFamily="49" charset="0"/>
              </a:rPr>
              <a:t>include B</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def</a:t>
            </a:r>
            <a:r>
              <a:rPr lang="en-US" sz="1350" b="1" dirty="0">
                <a:latin typeface="Courier New" panose="02070309020205020404" pitchFamily="49" charset="0"/>
                <a:cs typeface="Courier New" panose="02070309020205020404" pitchFamily="49" charset="0"/>
              </a:rPr>
              <a:t> s1</a:t>
            </a:r>
          </a:p>
          <a:p>
            <a:pPr marL="0" indent="0">
              <a:buNone/>
            </a:pPr>
            <a:r>
              <a:rPr lang="en-US" sz="1350" b="1" dirty="0">
                <a:latin typeface="Courier New" panose="02070309020205020404" pitchFamily="49" charset="0"/>
                <a:cs typeface="Courier New" panose="02070309020205020404" pitchFamily="49" charset="0"/>
              </a:rPr>
              <a:t>   end</a:t>
            </a:r>
          </a:p>
          <a:p>
            <a:pPr marL="0" indent="0">
              <a:buNone/>
            </a:pPr>
            <a:r>
              <a:rPr lang="en-US" sz="1350" b="1" dirty="0">
                <a:latin typeface="Courier New" panose="02070309020205020404" pitchFamily="49" charset="0"/>
                <a:cs typeface="Courier New" panose="02070309020205020404" pitchFamily="49" charset="0"/>
              </a:rPr>
              <a:t>end</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err="1">
                <a:latin typeface="Courier New" panose="02070309020205020404" pitchFamily="49" charset="0"/>
                <a:cs typeface="Courier New" panose="02070309020205020404" pitchFamily="49" charset="0"/>
              </a:rPr>
              <a:t>samp</a:t>
            </a: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Sample.new</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samp.a1</a:t>
            </a:r>
          </a:p>
          <a:p>
            <a:pPr marL="0" indent="0">
              <a:buNone/>
            </a:pPr>
            <a:r>
              <a:rPr lang="en-US" sz="1350" b="1" dirty="0">
                <a:latin typeface="Courier New" panose="02070309020205020404" pitchFamily="49" charset="0"/>
                <a:cs typeface="Courier New" panose="02070309020205020404" pitchFamily="49" charset="0"/>
              </a:rPr>
              <a:t>samp.a2</a:t>
            </a:r>
          </a:p>
          <a:p>
            <a:pPr marL="0" indent="0">
              <a:buNone/>
            </a:pPr>
            <a:r>
              <a:rPr lang="en-US" sz="1350" b="1" dirty="0">
                <a:latin typeface="Courier New" panose="02070309020205020404" pitchFamily="49" charset="0"/>
                <a:cs typeface="Courier New" panose="02070309020205020404" pitchFamily="49" charset="0"/>
              </a:rPr>
              <a:t>samp.b1</a:t>
            </a:r>
          </a:p>
          <a:p>
            <a:pPr marL="0" indent="0">
              <a:buNone/>
            </a:pPr>
            <a:r>
              <a:rPr lang="en-US" sz="1350" b="1" dirty="0">
                <a:latin typeface="Courier New" panose="02070309020205020404" pitchFamily="49" charset="0"/>
                <a:cs typeface="Courier New" panose="02070309020205020404" pitchFamily="49" charset="0"/>
              </a:rPr>
              <a:t>samp.b2</a:t>
            </a:r>
          </a:p>
          <a:p>
            <a:pPr marL="0" indent="0">
              <a:buNone/>
            </a:pPr>
            <a:r>
              <a:rPr lang="en-US" sz="1350" b="1" dirty="0">
                <a:latin typeface="Courier New" panose="02070309020205020404" pitchFamily="49" charset="0"/>
                <a:cs typeface="Courier New" panose="02070309020205020404" pitchFamily="49" charset="0"/>
              </a:rPr>
              <a:t>samp.s1</a:t>
            </a:r>
          </a:p>
        </p:txBody>
      </p:sp>
    </p:spTree>
    <p:extLst>
      <p:ext uri="{BB962C8B-B14F-4D97-AF65-F5344CB8AC3E}">
        <p14:creationId xmlns:p14="http://schemas.microsoft.com/office/powerpoint/2010/main" val="333709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Module</a:t>
            </a:r>
            <a:endParaRPr lang="en-US" dirty="0"/>
          </a:p>
        </p:txBody>
      </p:sp>
      <p:sp>
        <p:nvSpPr>
          <p:cNvPr id="3" name="Content Placeholder 2"/>
          <p:cNvSpPr>
            <a:spLocks noGrp="1"/>
          </p:cNvSpPr>
          <p:nvPr>
            <p:ph idx="1"/>
          </p:nvPr>
        </p:nvSpPr>
        <p:spPr/>
        <p:txBody>
          <a:bodyPr>
            <a:normAutofit/>
          </a:bodyPr>
          <a:lstStyle/>
          <a:p>
            <a:pPr marL="0" indent="0">
              <a:buNone/>
            </a:pPr>
            <a:r>
              <a:rPr lang="en-US" sz="1350" b="1" dirty="0">
                <a:latin typeface="Courier New" panose="02070309020205020404" pitchFamily="49" charset="0"/>
                <a:cs typeface="Courier New" panose="02070309020205020404" pitchFamily="49" charset="0"/>
              </a:rPr>
              <a:t>module Week</a:t>
            </a:r>
          </a:p>
          <a:p>
            <a:pPr marL="0" indent="0">
              <a:buNone/>
            </a:pPr>
            <a:r>
              <a:rPr lang="en-US" sz="1350" b="1" dirty="0">
                <a:latin typeface="Courier New" panose="02070309020205020404" pitchFamily="49" charset="0"/>
                <a:cs typeface="Courier New" panose="02070309020205020404" pitchFamily="49" charset="0"/>
              </a:rPr>
              <a:t>   FIRST_DAY = "Sunday"</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def</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Week.weeks_in_month</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puts "You have four weeks in a month"</a:t>
            </a:r>
          </a:p>
          <a:p>
            <a:pPr marL="0" indent="0">
              <a:buNone/>
            </a:pPr>
            <a:r>
              <a:rPr lang="en-US" sz="1350" b="1" dirty="0">
                <a:latin typeface="Courier New" panose="02070309020205020404" pitchFamily="49" charset="0"/>
                <a:cs typeface="Courier New" panose="02070309020205020404" pitchFamily="49" charset="0"/>
              </a:rPr>
              <a:t>   end</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def</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Week.weeks_in_year</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puts "You have 52 weeks in a year"</a:t>
            </a:r>
          </a:p>
          <a:p>
            <a:pPr marL="0" indent="0">
              <a:buNone/>
            </a:pPr>
            <a:r>
              <a:rPr lang="en-US" sz="1350" b="1" dirty="0">
                <a:latin typeface="Courier New" panose="02070309020205020404" pitchFamily="49" charset="0"/>
                <a:cs typeface="Courier New" panose="02070309020205020404" pitchFamily="49" charset="0"/>
              </a:rPr>
              <a:t>   end</a:t>
            </a:r>
          </a:p>
          <a:p>
            <a:pPr marL="0" indent="0">
              <a:buNone/>
            </a:pPr>
            <a:r>
              <a:rPr lang="en-US" sz="1350" b="1" dirty="0">
                <a:latin typeface="Courier New" panose="02070309020205020404" pitchFamily="49" charset="0"/>
                <a:cs typeface="Courier New" panose="02070309020205020404" pitchFamily="49" charset="0"/>
              </a:rPr>
              <a:t>end</a:t>
            </a:r>
          </a:p>
          <a:p>
            <a:pPr marL="0" indent="0">
              <a:buNone/>
            </a:pPr>
            <a:r>
              <a:rPr lang="en-US" sz="1350" b="1" dirty="0">
                <a:latin typeface="Courier New" panose="02070309020205020404" pitchFamily="49" charset="0"/>
                <a:cs typeface="Courier New" panose="02070309020205020404" pitchFamily="49" charset="0"/>
              </a:rPr>
              <a:t>puts Week::FIRST_DAY</a:t>
            </a:r>
          </a:p>
          <a:p>
            <a:pPr marL="0" indent="0">
              <a:buNone/>
            </a:pPr>
            <a:r>
              <a:rPr lang="en-US" sz="1350" b="1" dirty="0" err="1">
                <a:latin typeface="Courier New" panose="02070309020205020404" pitchFamily="49" charset="0"/>
                <a:cs typeface="Courier New" panose="02070309020205020404" pitchFamily="49" charset="0"/>
              </a:rPr>
              <a:t>Week.weeks_in_month</a:t>
            </a:r>
            <a:endParaRPr lang="en-US" sz="1350" b="1" dirty="0">
              <a:latin typeface="Courier New" panose="02070309020205020404" pitchFamily="49" charset="0"/>
              <a:cs typeface="Courier New" panose="02070309020205020404" pitchFamily="49" charset="0"/>
            </a:endParaRPr>
          </a:p>
          <a:p>
            <a:pPr marL="0" indent="0">
              <a:buNone/>
            </a:pPr>
            <a:r>
              <a:rPr lang="en-US" sz="1350" b="1" dirty="0" err="1">
                <a:latin typeface="Courier New" panose="02070309020205020404" pitchFamily="49" charset="0"/>
                <a:cs typeface="Courier New" panose="02070309020205020404" pitchFamily="49" charset="0"/>
              </a:rPr>
              <a:t>Week.weeks_in_year</a:t>
            </a:r>
            <a:endParaRPr lang="en-US" sz="1350" b="1" dirty="0">
              <a:latin typeface="Courier New" panose="02070309020205020404" pitchFamily="49" charset="0"/>
              <a:cs typeface="Courier New" panose="02070309020205020404" pitchFamily="49" charset="0"/>
            </a:endParaRPr>
          </a:p>
          <a:p>
            <a:pPr marL="0" indent="0">
              <a:buNone/>
            </a:pPr>
            <a:endParaRPr lang="en-US" sz="135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092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457200" y="1600200"/>
            <a:ext cx="8229600" cy="4854844"/>
          </a:xfrm>
        </p:spPr>
        <p:txBody>
          <a:bodyPr>
            <a:normAutofit fontScale="85000" lnSpcReduction="20000"/>
          </a:bodyPr>
          <a:lstStyle/>
          <a:p>
            <a:pPr marL="385763" indent="-385763">
              <a:buFont typeface="+mj-lt"/>
              <a:buAutoNum type="arabicPeriod"/>
            </a:pPr>
            <a:r>
              <a:rPr lang="en-US" sz="2100" b="1" dirty="0">
                <a:latin typeface="Courier New" panose="02070309020205020404" pitchFamily="49" charset="0"/>
                <a:cs typeface="Courier New" panose="02070309020205020404" pitchFamily="49" charset="0"/>
              </a:rPr>
              <a:t>Write a module that print different type of greets (Hi Friend, good night, good afternoon, </a:t>
            </a:r>
            <a:r>
              <a:rPr lang="en-US" sz="2100" b="1" dirty="0" err="1">
                <a:latin typeface="Courier New" panose="02070309020205020404" pitchFamily="49" charset="0"/>
                <a:cs typeface="Courier New" panose="02070309020205020404" pitchFamily="49" charset="0"/>
              </a:rPr>
              <a:t>etc</a:t>
            </a:r>
            <a:r>
              <a:rPr lang="en-US" sz="2100" b="1" dirty="0">
                <a:latin typeface="Courier New" panose="02070309020205020404" pitchFamily="49" charset="0"/>
                <a:cs typeface="Courier New" panose="02070309020205020404" pitchFamily="49" charset="0"/>
              </a:rPr>
              <a:t> ) </a:t>
            </a:r>
          </a:p>
          <a:p>
            <a:pPr marL="385763" indent="-385763">
              <a:buFont typeface="+mj-lt"/>
              <a:buAutoNum type="arabicPeriod"/>
            </a:pPr>
            <a:r>
              <a:rPr lang="en-US" sz="2100" b="1" dirty="0">
                <a:latin typeface="Courier New" panose="02070309020205020404" pitchFamily="49" charset="0"/>
                <a:cs typeface="Courier New" panose="02070309020205020404" pitchFamily="49" charset="0"/>
              </a:rPr>
              <a:t>Write another module that print different ways to say bye (good bye, see you later, take care, </a:t>
            </a:r>
            <a:r>
              <a:rPr lang="en-US" sz="2100" b="1" dirty="0" err="1">
                <a:latin typeface="Courier New" panose="02070309020205020404" pitchFamily="49" charset="0"/>
                <a:cs typeface="Courier New" panose="02070309020205020404" pitchFamily="49" charset="0"/>
              </a:rPr>
              <a:t>etc</a:t>
            </a:r>
            <a:r>
              <a:rPr lang="en-US" sz="2100" b="1" dirty="0">
                <a:latin typeface="Courier New" panose="02070309020205020404" pitchFamily="49" charset="0"/>
                <a:cs typeface="Courier New" panose="02070309020205020404" pitchFamily="49" charset="0"/>
              </a:rPr>
              <a:t>)</a:t>
            </a:r>
          </a:p>
          <a:p>
            <a:pPr marL="385763" indent="-385763">
              <a:buFont typeface="+mj-lt"/>
              <a:buAutoNum type="arabicPeriod"/>
            </a:pPr>
            <a:r>
              <a:rPr lang="en-US" sz="2100" b="1" dirty="0">
                <a:latin typeface="Courier New" panose="02070309020205020404" pitchFamily="49" charset="0"/>
                <a:cs typeface="Courier New" panose="02070309020205020404" pitchFamily="49" charset="0"/>
              </a:rPr>
              <a:t>Include both modules in a class</a:t>
            </a:r>
          </a:p>
          <a:p>
            <a:pPr marL="385763" indent="-385763">
              <a:buFont typeface="+mj-lt"/>
              <a:buAutoNum type="arabicPeriod"/>
            </a:pPr>
            <a:r>
              <a:rPr lang="en-US" sz="2100" b="1" dirty="0">
                <a:latin typeface="Courier New" panose="02070309020205020404" pitchFamily="49" charset="0"/>
                <a:cs typeface="Courier New" panose="02070309020205020404" pitchFamily="49" charset="0"/>
              </a:rPr>
              <a:t>Print the different greeters using an instance of the class and calling to the module methods.</a:t>
            </a:r>
          </a:p>
          <a:p>
            <a:pPr marL="385763" indent="-385763">
              <a:buFont typeface="+mj-lt"/>
              <a:buAutoNum type="arabicPeriod"/>
            </a:pPr>
            <a:r>
              <a:rPr lang="en-US" sz="2100" b="1" dirty="0">
                <a:latin typeface="Courier New" panose="02070309020205020404" pitchFamily="49" charset="0"/>
                <a:cs typeface="Courier New" panose="02070309020205020404" pitchFamily="49" charset="0"/>
              </a:rPr>
              <a:t>Move the modules to another file and include them adding the line :</a:t>
            </a:r>
          </a:p>
          <a:p>
            <a:pPr marL="0" indent="0">
              <a:buNone/>
            </a:pPr>
            <a:r>
              <a:rPr lang="en-US" sz="2100" b="1" dirty="0">
                <a:latin typeface="Courier New" panose="02070309020205020404" pitchFamily="49" charset="0"/>
                <a:cs typeface="Courier New" panose="02070309020205020404" pitchFamily="49" charset="0"/>
              </a:rPr>
              <a:t>	</a:t>
            </a:r>
            <a:r>
              <a:rPr lang="en-US" sz="2100" b="1" dirty="0" smtClean="0">
                <a:latin typeface="Courier New" panose="02070309020205020404" pitchFamily="49" charset="0"/>
                <a:cs typeface="Courier New" panose="02070309020205020404" pitchFamily="49" charset="0"/>
              </a:rPr>
              <a:t>     </a:t>
            </a:r>
            <a:r>
              <a:rPr lang="en-US" sz="2100" b="1" dirty="0" err="1" smtClean="0">
                <a:latin typeface="Courier New" panose="02070309020205020404" pitchFamily="49" charset="0"/>
                <a:cs typeface="Courier New" panose="02070309020205020404" pitchFamily="49" charset="0"/>
              </a:rPr>
              <a:t>require_relative</a:t>
            </a:r>
            <a:r>
              <a:rPr lang="en-US" sz="2100" b="1" dirty="0" smtClean="0">
                <a:latin typeface="Courier New" panose="02070309020205020404" pitchFamily="49" charset="0"/>
                <a:cs typeface="Courier New" panose="02070309020205020404" pitchFamily="49" charset="0"/>
              </a:rPr>
              <a:t> "folder/</a:t>
            </a:r>
            <a:r>
              <a:rPr lang="en-US" sz="2100" b="1" dirty="0" err="1" smtClean="0">
                <a:latin typeface="Courier New" panose="02070309020205020404" pitchFamily="49" charset="0"/>
                <a:cs typeface="Courier New" panose="02070309020205020404" pitchFamily="49" charset="0"/>
              </a:rPr>
              <a:t>ruby_file</a:t>
            </a:r>
            <a:r>
              <a:rPr lang="en-US" sz="2100" b="1" dirty="0" smtClean="0">
                <a:latin typeface="Courier New" panose="02070309020205020404" pitchFamily="49" charset="0"/>
                <a:cs typeface="Courier New" panose="02070309020205020404" pitchFamily="49" charset="0"/>
              </a:rPr>
              <a:t>" </a:t>
            </a:r>
            <a:endParaRPr lang="en-US" sz="2100" b="1" dirty="0">
              <a:latin typeface="Courier New" panose="02070309020205020404" pitchFamily="49" charset="0"/>
              <a:cs typeface="Courier New" panose="02070309020205020404" pitchFamily="49" charset="0"/>
            </a:endParaRPr>
          </a:p>
          <a:p>
            <a:pPr marL="0" indent="0">
              <a:buNone/>
            </a:pPr>
            <a:endParaRPr lang="en-US" sz="2100" b="1" dirty="0" smtClean="0">
              <a:latin typeface="Courier New" panose="02070309020205020404" pitchFamily="49" charset="0"/>
              <a:cs typeface="Courier New" panose="02070309020205020404" pitchFamily="49" charset="0"/>
            </a:endParaRPr>
          </a:p>
          <a:p>
            <a:pPr marL="0" indent="0">
              <a:buNone/>
            </a:pPr>
            <a:r>
              <a:rPr lang="en-US" sz="2100" b="1" dirty="0" smtClean="0">
                <a:latin typeface="Courier New" panose="02070309020205020404" pitchFamily="49" charset="0"/>
                <a:cs typeface="Courier New" panose="02070309020205020404" pitchFamily="49" charset="0"/>
              </a:rPr>
              <a:t>Implement </a:t>
            </a:r>
            <a:r>
              <a:rPr lang="en-US" sz="2100" b="1" dirty="0" err="1" smtClean="0">
                <a:latin typeface="Courier New" panose="02070309020205020404" pitchFamily="49" charset="0"/>
                <a:cs typeface="Courier New" panose="02070309020205020404" pitchFamily="49" charset="0"/>
              </a:rPr>
              <a:t>Mixin</a:t>
            </a:r>
            <a:r>
              <a:rPr lang="en-US" sz="2100" b="1" dirty="0" smtClean="0">
                <a:latin typeface="Courier New" panose="02070309020205020404" pitchFamily="49" charset="0"/>
                <a:cs typeface="Courier New" panose="02070309020205020404" pitchFamily="49" charset="0"/>
              </a:rPr>
              <a:t> and Library concept</a:t>
            </a:r>
            <a:endParaRPr lang="en-US" sz="2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5747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dirty="0"/>
              <a:t>An array of known objects can be created by enclosing them in square brackets.</a:t>
            </a:r>
          </a:p>
          <a:p>
            <a:pPr marL="0" indent="0">
              <a:buNone/>
            </a:pPr>
            <a:r>
              <a:rPr lang="en-US" sz="1350" b="1" dirty="0" err="1">
                <a:latin typeface="Courier New" panose="02070309020205020404" pitchFamily="49" charset="0"/>
                <a:cs typeface="Courier New" panose="02070309020205020404" pitchFamily="49" charset="0"/>
              </a:rPr>
              <a:t>nums</a:t>
            </a:r>
            <a:r>
              <a:rPr lang="en-US" sz="1350" b="1" dirty="0">
                <a:latin typeface="Courier New" panose="02070309020205020404" pitchFamily="49" charset="0"/>
                <a:cs typeface="Courier New" panose="02070309020205020404" pitchFamily="49" charset="0"/>
              </a:rPr>
              <a:t> = [1, 3.0, "something"]</a:t>
            </a:r>
          </a:p>
          <a:p>
            <a:pPr marL="0" indent="0">
              <a:buNone/>
            </a:pPr>
            <a:r>
              <a:rPr lang="en-US" sz="1350" b="1" dirty="0">
                <a:latin typeface="Courier New" panose="02070309020205020404" pitchFamily="49" charset="0"/>
                <a:cs typeface="Courier New" panose="02070309020205020404" pitchFamily="49" charset="0"/>
              </a:rPr>
              <a:t>puts </a:t>
            </a:r>
            <a:r>
              <a:rPr lang="en-US" sz="1350" b="1" dirty="0" err="1">
                <a:latin typeface="Courier New" panose="02070309020205020404" pitchFamily="49" charset="0"/>
                <a:cs typeface="Courier New" panose="02070309020205020404" pitchFamily="49" charset="0"/>
              </a:rPr>
              <a:t>nums</a:t>
            </a:r>
            <a:r>
              <a:rPr lang="en-US" sz="1350" b="1" dirty="0">
                <a:latin typeface="Courier New" panose="02070309020205020404" pitchFamily="49" charset="0"/>
                <a:cs typeface="Courier New" panose="02070309020205020404" pitchFamily="49" charset="0"/>
              </a:rPr>
              <a:t>[2] # =&gt; something</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dirty="0"/>
              <a:t>You can use negative indexes to start from the end of the array</a:t>
            </a:r>
          </a:p>
          <a:p>
            <a:pPr marL="0" indent="0">
              <a:buNone/>
            </a:pPr>
            <a:r>
              <a:rPr lang="en-US" sz="1350" b="1" dirty="0" err="1">
                <a:latin typeface="Courier New" panose="02070309020205020404" pitchFamily="49" charset="0"/>
                <a:cs typeface="Courier New" panose="02070309020205020404" pitchFamily="49" charset="0"/>
              </a:rPr>
              <a:t>nums</a:t>
            </a:r>
            <a:r>
              <a:rPr lang="en-US" sz="1350" b="1" dirty="0">
                <a:latin typeface="Courier New" panose="02070309020205020404" pitchFamily="49" charset="0"/>
                <a:cs typeface="Courier New" panose="02070309020205020404" pitchFamily="49" charset="0"/>
              </a:rPr>
              <a:t> = [1, 3.0, "something", "something else"]</a:t>
            </a:r>
          </a:p>
          <a:p>
            <a:pPr marL="0" indent="0">
              <a:buNone/>
            </a:pPr>
            <a:r>
              <a:rPr lang="en-US" sz="1350" b="1" dirty="0">
                <a:latin typeface="Courier New" panose="02070309020205020404" pitchFamily="49" charset="0"/>
                <a:cs typeface="Courier New" panose="02070309020205020404" pitchFamily="49" charset="0"/>
              </a:rPr>
              <a:t>puts </a:t>
            </a:r>
            <a:r>
              <a:rPr lang="en-US" sz="1350" b="1" dirty="0" err="1">
                <a:latin typeface="Courier New" panose="02070309020205020404" pitchFamily="49" charset="0"/>
                <a:cs typeface="Courier New" panose="02070309020205020404" pitchFamily="49" charset="0"/>
              </a:rPr>
              <a:t>nums</a:t>
            </a:r>
            <a:r>
              <a:rPr lang="en-US" sz="1350" b="1" dirty="0">
                <a:latin typeface="Courier New" panose="02070309020205020404" pitchFamily="49" charset="0"/>
                <a:cs typeface="Courier New" panose="02070309020205020404" pitchFamily="49" charset="0"/>
              </a:rPr>
              <a:t>[-1]  # =&gt; something else</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dirty="0"/>
              <a:t>You can even use the handy "first" and "last" methods.</a:t>
            </a:r>
          </a:p>
          <a:p>
            <a:pPr marL="0" indent="0">
              <a:buNone/>
            </a:pPr>
            <a:r>
              <a:rPr lang="en-US" sz="1350" b="1" dirty="0">
                <a:latin typeface="Courier New" panose="02070309020205020404" pitchFamily="49" charset="0"/>
                <a:cs typeface="Courier New" panose="02070309020205020404" pitchFamily="49" charset="0"/>
              </a:rPr>
              <a:t>puts [1, 3.0, "something", "something else"].last  # =&gt; something else</a:t>
            </a:r>
          </a:p>
          <a:p>
            <a:pPr marL="0" indent="0">
              <a:buNone/>
            </a:pPr>
            <a:r>
              <a:rPr lang="en-US" sz="1350" b="1" dirty="0">
                <a:latin typeface="Courier New" panose="02070309020205020404" pitchFamily="49" charset="0"/>
                <a:cs typeface="Courier New" panose="02070309020205020404" pitchFamily="49" charset="0"/>
              </a:rPr>
              <a:t>puts [1, 3.0, "something", "something else"].first # =&gt; 1</a:t>
            </a:r>
          </a:p>
        </p:txBody>
      </p:sp>
    </p:spTree>
    <p:extLst>
      <p:ext uri="{BB962C8B-B14F-4D97-AF65-F5344CB8AC3E}">
        <p14:creationId xmlns:p14="http://schemas.microsoft.com/office/powerpoint/2010/main" val="262678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dirty="0"/>
              <a:t>To get the count, or size, of an array, use the "length" method.	</a:t>
            </a:r>
          </a:p>
          <a:p>
            <a:pPr marL="0" indent="0">
              <a:buNone/>
            </a:pPr>
            <a:r>
              <a:rPr lang="en-US" sz="1350" dirty="0" err="1"/>
              <a:t>mystuff</a:t>
            </a:r>
            <a:r>
              <a:rPr lang="en-US" sz="1350" dirty="0"/>
              <a:t> = ["</a:t>
            </a:r>
            <a:r>
              <a:rPr lang="en-US" sz="1350" dirty="0" err="1"/>
              <a:t>samsung</a:t>
            </a:r>
            <a:r>
              <a:rPr lang="en-US" sz="1350" dirty="0"/>
              <a:t>","</a:t>
            </a:r>
            <a:r>
              <a:rPr lang="en-US" sz="1350" dirty="0" err="1"/>
              <a:t>nokia</a:t>
            </a:r>
            <a:r>
              <a:rPr lang="en-US" sz="1350" dirty="0"/>
              <a:t>", "</a:t>
            </a:r>
            <a:r>
              <a:rPr lang="en-US" sz="1350" dirty="0" err="1"/>
              <a:t>iphone</a:t>
            </a:r>
            <a:r>
              <a:rPr lang="en-US" sz="1350" dirty="0"/>
              <a:t>"]</a:t>
            </a:r>
          </a:p>
          <a:p>
            <a:pPr marL="0" indent="0">
              <a:buNone/>
            </a:pPr>
            <a:r>
              <a:rPr lang="en-US" sz="1350" dirty="0"/>
              <a:t>puts </a:t>
            </a:r>
            <a:r>
              <a:rPr lang="en-US" sz="1350" dirty="0" err="1"/>
              <a:t>mystuff.length</a:t>
            </a:r>
            <a:r>
              <a:rPr lang="en-US" sz="1350" dirty="0"/>
              <a:t> # =&gt; 3</a:t>
            </a:r>
          </a:p>
          <a:p>
            <a:pPr marL="0" indent="0">
              <a:buNone/>
            </a:pPr>
            <a:endParaRPr lang="en-US" sz="1350" dirty="0"/>
          </a:p>
          <a:p>
            <a:pPr marL="0" indent="0">
              <a:buNone/>
            </a:pPr>
            <a:r>
              <a:rPr lang="en-US" sz="1350" dirty="0"/>
              <a:t>%w shortcut</a:t>
            </a:r>
          </a:p>
          <a:p>
            <a:pPr marL="0" indent="0">
              <a:buNone/>
            </a:pPr>
            <a:r>
              <a:rPr lang="en-US" sz="1350" dirty="0"/>
              <a:t>Since many arrays are composed of single words and all those commas and quote marks are troublesome, Ruby provides a handy shortcut</a:t>
            </a:r>
          </a:p>
          <a:p>
            <a:pPr marL="0" indent="0">
              <a:buNone/>
            </a:pPr>
            <a:r>
              <a:rPr lang="en-US" sz="1350" dirty="0" err="1"/>
              <a:t>mystuff</a:t>
            </a:r>
            <a:r>
              <a:rPr lang="en-US" sz="1350" dirty="0"/>
              <a:t> = %w{</a:t>
            </a:r>
            <a:r>
              <a:rPr lang="en-US" sz="1350" dirty="0" err="1"/>
              <a:t>samsung</a:t>
            </a:r>
            <a:r>
              <a:rPr lang="en-US" sz="1350" dirty="0"/>
              <a:t> </a:t>
            </a:r>
            <a:r>
              <a:rPr lang="en-US" sz="1350" dirty="0" err="1"/>
              <a:t>nokia</a:t>
            </a:r>
            <a:r>
              <a:rPr lang="en-US" sz="1350" dirty="0"/>
              <a:t> </a:t>
            </a:r>
            <a:r>
              <a:rPr lang="en-US" sz="1350" dirty="0" err="1"/>
              <a:t>iphone</a:t>
            </a:r>
            <a:r>
              <a:rPr lang="en-US" sz="1350" dirty="0"/>
              <a:t>}</a:t>
            </a:r>
          </a:p>
          <a:p>
            <a:pPr marL="0" indent="0">
              <a:buNone/>
            </a:pPr>
            <a:endParaRPr lang="en-US" sz="1350" dirty="0"/>
          </a:p>
        </p:txBody>
      </p:sp>
    </p:spTree>
    <p:extLst>
      <p:ext uri="{BB962C8B-B14F-4D97-AF65-F5344CB8AC3E}">
        <p14:creationId xmlns:p14="http://schemas.microsoft.com/office/powerpoint/2010/main" val="405352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350" b="1" dirty="0"/>
              <a:t>inspect</a:t>
            </a:r>
          </a:p>
          <a:p>
            <a:pPr marL="0" indent="0">
              <a:buNone/>
            </a:pPr>
            <a:r>
              <a:rPr lang="en-US" sz="1350" dirty="0"/>
              <a:t>To look at contents of an object use the "inspect" method. Even more convenient is to use "p" as a shorthand for "puts </a:t>
            </a:r>
            <a:r>
              <a:rPr lang="en-US" sz="1350" dirty="0" err="1"/>
              <a:t>obj.inspect</a:t>
            </a:r>
            <a:r>
              <a:rPr lang="en-US" sz="1350" dirty="0"/>
              <a:t>".	</a:t>
            </a:r>
          </a:p>
          <a:p>
            <a:pPr marL="0" indent="0">
              <a:buNone/>
            </a:pPr>
            <a:r>
              <a:rPr lang="en-US" sz="1350" dirty="0" err="1"/>
              <a:t>my_array</a:t>
            </a:r>
            <a:r>
              <a:rPr lang="en-US" sz="1350" dirty="0"/>
              <a:t> = [1,2,5,7,11]</a:t>
            </a:r>
          </a:p>
          <a:p>
            <a:pPr marL="0" indent="0">
              <a:buNone/>
            </a:pPr>
            <a:r>
              <a:rPr lang="en-US" sz="1350" dirty="0"/>
              <a:t>puts </a:t>
            </a:r>
            <a:r>
              <a:rPr lang="en-US" sz="1350" dirty="0" err="1"/>
              <a:t>my_array</a:t>
            </a:r>
            <a:r>
              <a:rPr lang="en-US" sz="1350" dirty="0"/>
              <a:t> </a:t>
            </a:r>
          </a:p>
          <a:p>
            <a:pPr marL="0" indent="0">
              <a:buNone/>
            </a:pPr>
            <a:r>
              <a:rPr lang="en-US" sz="1350" dirty="0"/>
              <a:t>puts </a:t>
            </a:r>
            <a:r>
              <a:rPr lang="en-US" sz="1350" dirty="0" err="1"/>
              <a:t>my_array.inspect</a:t>
            </a:r>
            <a:endParaRPr lang="en-US" sz="1350" dirty="0"/>
          </a:p>
          <a:p>
            <a:pPr marL="0" indent="0">
              <a:buNone/>
            </a:pPr>
            <a:r>
              <a:rPr lang="en-US" sz="1350" b="1" dirty="0">
                <a:effectLst>
                  <a:outerShdw blurRad="38100" dist="38100" dir="2700000" algn="tl">
                    <a:srgbClr val="000000">
                      <a:alpha val="43137"/>
                    </a:srgbClr>
                  </a:outerShdw>
                </a:effectLst>
              </a:rPr>
              <a:t>p </a:t>
            </a:r>
            <a:r>
              <a:rPr lang="en-US" sz="1350" b="1" dirty="0" err="1">
                <a:effectLst>
                  <a:outerShdw blurRad="38100" dist="38100" dir="2700000" algn="tl">
                    <a:srgbClr val="000000">
                      <a:alpha val="43137"/>
                    </a:srgbClr>
                  </a:outerShdw>
                </a:effectLst>
              </a:rPr>
              <a:t>my_array</a:t>
            </a:r>
            <a:r>
              <a:rPr lang="en-US" sz="1350" b="1" dirty="0">
                <a:effectLst>
                  <a:outerShdw blurRad="38100" dist="38100" dir="2700000" algn="tl">
                    <a:srgbClr val="000000">
                      <a:alpha val="43137"/>
                    </a:srgbClr>
                  </a:outerShdw>
                </a:effectLst>
              </a:rPr>
              <a:t> </a:t>
            </a:r>
          </a:p>
          <a:p>
            <a:pPr marL="0" indent="0">
              <a:buNone/>
            </a:pPr>
            <a:endParaRPr lang="en-US" sz="1350" dirty="0"/>
          </a:p>
          <a:p>
            <a:pPr marL="0" indent="0">
              <a:buNone/>
            </a:pPr>
            <a:r>
              <a:rPr lang="en-US" sz="1350" b="1" dirty="0"/>
              <a:t>intersection operator &amp;</a:t>
            </a:r>
          </a:p>
          <a:p>
            <a:pPr marL="0" indent="0">
              <a:buNone/>
            </a:pPr>
            <a:r>
              <a:rPr lang="en-US" sz="1350" dirty="0"/>
              <a:t>puts [1,2,3] &amp; [3,4,5]  #  prints 3</a:t>
            </a:r>
          </a:p>
          <a:p>
            <a:pPr marL="0" indent="0">
              <a:buNone/>
            </a:pPr>
            <a:endParaRPr lang="en-US" sz="1350" dirty="0"/>
          </a:p>
          <a:p>
            <a:pPr marL="0" indent="0">
              <a:buNone/>
            </a:pPr>
            <a:r>
              <a:rPr lang="en-US" sz="1350" b="1" dirty="0"/>
              <a:t>addition operator +</a:t>
            </a:r>
          </a:p>
          <a:p>
            <a:pPr marL="0" indent="0">
              <a:buNone/>
            </a:pPr>
            <a:r>
              <a:rPr lang="en-US" sz="1350" dirty="0"/>
              <a:t>puts [1,2,3]+ [3,4,5]  #  prints 1,2,3,3,4,5</a:t>
            </a:r>
          </a:p>
          <a:p>
            <a:pPr marL="0" indent="0">
              <a:buNone/>
            </a:pPr>
            <a:endParaRPr lang="en-US" sz="1350" dirty="0"/>
          </a:p>
          <a:p>
            <a:pPr marL="0" indent="0">
              <a:buNone/>
            </a:pPr>
            <a:r>
              <a:rPr lang="en-US" sz="1350" b="1" dirty="0"/>
              <a:t>substation operator – </a:t>
            </a:r>
          </a:p>
          <a:p>
            <a:pPr marL="0" indent="0">
              <a:buNone/>
            </a:pPr>
            <a:r>
              <a:rPr lang="en-US" sz="1350" dirty="0"/>
              <a:t>removes items from the first array that appear in the second</a:t>
            </a:r>
          </a:p>
          <a:p>
            <a:pPr marL="0" indent="0">
              <a:buNone/>
            </a:pPr>
            <a:r>
              <a:rPr lang="en-US" sz="1350" dirty="0"/>
              <a:t>puts [1,2,3] - [3,4,5]  #  prints 1,2</a:t>
            </a:r>
          </a:p>
        </p:txBody>
      </p:sp>
    </p:spTree>
    <p:extLst>
      <p:ext uri="{BB962C8B-B14F-4D97-AF65-F5344CB8AC3E}">
        <p14:creationId xmlns:p14="http://schemas.microsoft.com/office/powerpoint/2010/main" val="2802508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pPr marL="457200" indent="-457200">
              <a:lnSpc>
                <a:spcPct val="130000"/>
              </a:lnSpc>
              <a:buFont typeface="+mj-lt"/>
              <a:buAutoNum type="arabicPeriod"/>
            </a:pPr>
            <a:r>
              <a:rPr lang="en-US" sz="2000" b="1" dirty="0">
                <a:latin typeface="Courier New" panose="02070309020205020404" pitchFamily="49" charset="0"/>
                <a:cs typeface="Courier New" panose="02070309020205020404" pitchFamily="49" charset="0"/>
              </a:rPr>
              <a:t>Create 1 method that is going to return an array</a:t>
            </a:r>
          </a:p>
          <a:p>
            <a:pPr marL="457200" indent="-457200">
              <a:lnSpc>
                <a:spcPct val="130000"/>
              </a:lnSpc>
              <a:buFont typeface="+mj-lt"/>
              <a:buAutoNum type="arabicPeriod"/>
            </a:pPr>
            <a:r>
              <a:rPr lang="en-US" sz="2000" b="1" dirty="0">
                <a:latin typeface="Courier New" panose="02070309020205020404" pitchFamily="49" charset="0"/>
                <a:cs typeface="Courier New" panose="02070309020205020404" pitchFamily="49" charset="0"/>
              </a:rPr>
              <a:t>Create 1 method that is going to print the first element of an array received as argument</a:t>
            </a:r>
          </a:p>
          <a:p>
            <a:pPr marL="457200" indent="-457200">
              <a:lnSpc>
                <a:spcPct val="130000"/>
              </a:lnSpc>
              <a:buFont typeface="+mj-lt"/>
              <a:buAutoNum type="arabicPeriod"/>
            </a:pPr>
            <a:r>
              <a:rPr lang="en-US" sz="2000" b="1" dirty="0">
                <a:latin typeface="Courier New" panose="02070309020205020404" pitchFamily="49" charset="0"/>
                <a:cs typeface="Courier New" panose="02070309020205020404" pitchFamily="49" charset="0"/>
              </a:rPr>
              <a:t>Create 1 method that is going to print the last element of an array received as argument</a:t>
            </a:r>
          </a:p>
          <a:p>
            <a:pPr marL="457200" indent="-457200">
              <a:lnSpc>
                <a:spcPct val="130000"/>
              </a:lnSpc>
              <a:buFont typeface="+mj-lt"/>
              <a:buAutoNum type="arabicPeriod"/>
            </a:pPr>
            <a:r>
              <a:rPr lang="en-US" sz="2000" b="1" dirty="0">
                <a:latin typeface="Courier New" panose="02070309020205020404" pitchFamily="49" charset="0"/>
                <a:cs typeface="Courier New" panose="02070309020205020404" pitchFamily="49" charset="0"/>
              </a:rPr>
              <a:t>Create 1 method that is going to receive two different arrays , and will print the common elements between both arrays</a:t>
            </a:r>
          </a:p>
          <a:p>
            <a:pPr>
              <a:buAutoNum type="arabicPeriod"/>
            </a:pPr>
            <a:endParaRPr lang="en-US" sz="1350" dirty="0"/>
          </a:p>
        </p:txBody>
      </p:sp>
    </p:spTree>
    <p:extLst>
      <p:ext uri="{BB962C8B-B14F-4D97-AF65-F5344CB8AC3E}">
        <p14:creationId xmlns:p14="http://schemas.microsoft.com/office/powerpoint/2010/main" val="3702499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Optional argument values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Ruby lets you assign values to arguments which may, or may not be </a:t>
            </a:r>
            <a:r>
              <a:rPr lang="en-US" dirty="0" smtClean="0"/>
              <a:t>supplied</a:t>
            </a:r>
          </a:p>
          <a:p>
            <a:pPr marL="0" indent="0">
              <a:buNone/>
            </a:pPr>
            <a:r>
              <a:rPr lang="en-US" dirty="0" err="1" smtClean="0"/>
              <a:t>Sintax</a:t>
            </a:r>
            <a:r>
              <a:rPr lang="en-US" dirty="0" smtClean="0"/>
              <a:t> :</a:t>
            </a:r>
          </a:p>
          <a:p>
            <a:pPr marL="0" indent="0">
              <a:buNone/>
            </a:pPr>
            <a:r>
              <a:rPr lang="en-US" b="1" dirty="0" err="1"/>
              <a:t>def</a:t>
            </a:r>
            <a:r>
              <a:rPr lang="en-US" dirty="0"/>
              <a:t> </a:t>
            </a:r>
            <a:r>
              <a:rPr lang="en-US" dirty="0" smtClean="0"/>
              <a:t>count(</a:t>
            </a:r>
            <a:r>
              <a:rPr lang="en-US" b="1" dirty="0" smtClean="0">
                <a:effectLst>
                  <a:outerShdw blurRad="38100" dist="38100" dir="2700000" algn="tl">
                    <a:srgbClr val="000000">
                      <a:alpha val="43137"/>
                    </a:srgbClr>
                  </a:outerShdw>
                </a:effectLst>
              </a:rPr>
              <a:t>a=1,b=2,c=</a:t>
            </a:r>
            <a:r>
              <a:rPr lang="en-US" b="1" dirty="0" err="1" smtClean="0">
                <a:effectLst>
                  <a:outerShdw blurRad="38100" dist="38100" dir="2700000" algn="tl">
                    <a:srgbClr val="000000">
                      <a:alpha val="43137"/>
                    </a:srgbClr>
                  </a:outerShdw>
                </a:effectLst>
              </a:rPr>
              <a:t>a+b</a:t>
            </a:r>
            <a:r>
              <a:rPr lang="en-US" dirty="0"/>
              <a:t>)</a:t>
            </a:r>
          </a:p>
          <a:p>
            <a:pPr marL="0" indent="0">
              <a:buNone/>
            </a:pPr>
            <a:r>
              <a:rPr lang="en-US" dirty="0"/>
              <a:t>  puts "#{a},#{b},#{c}"</a:t>
            </a:r>
          </a:p>
          <a:p>
            <a:pPr marL="0" indent="0">
              <a:buNone/>
            </a:pPr>
            <a:r>
              <a:rPr lang="en-US" b="1" dirty="0"/>
              <a:t>end</a:t>
            </a:r>
          </a:p>
          <a:p>
            <a:pPr marL="0" indent="0">
              <a:buNone/>
            </a:pPr>
            <a:r>
              <a:rPr lang="en-US" dirty="0"/>
              <a:t>count</a:t>
            </a:r>
            <a:r>
              <a:rPr lang="en-US" dirty="0" smtClean="0"/>
              <a:t>          =&gt;  1,2,3         </a:t>
            </a:r>
            <a:endParaRPr lang="en-US" dirty="0"/>
          </a:p>
          <a:p>
            <a:pPr marL="0" indent="0">
              <a:buNone/>
            </a:pPr>
            <a:r>
              <a:rPr lang="en-US" dirty="0" smtClean="0"/>
              <a:t>count 9        =&gt;  9,2,11</a:t>
            </a:r>
          </a:p>
          <a:p>
            <a:pPr marL="0" indent="0">
              <a:buNone/>
            </a:pPr>
            <a:r>
              <a:rPr lang="en-US" dirty="0"/>
              <a:t>count </a:t>
            </a:r>
            <a:r>
              <a:rPr lang="en-US" dirty="0" smtClean="0"/>
              <a:t>9,8     =&gt;  9,8,17</a:t>
            </a:r>
            <a:endParaRPr lang="en-US" dirty="0"/>
          </a:p>
          <a:p>
            <a:pPr marL="0" indent="0">
              <a:buNone/>
            </a:pPr>
            <a:r>
              <a:rPr lang="en-US" dirty="0"/>
              <a:t>count </a:t>
            </a:r>
            <a:r>
              <a:rPr lang="en-US" dirty="0" smtClean="0"/>
              <a:t>9,5,1  =&gt;  9,5,1</a:t>
            </a:r>
            <a:endParaRPr lang="en-US" dirty="0"/>
          </a:p>
        </p:txBody>
      </p:sp>
    </p:spTree>
    <p:extLst>
      <p:ext uri="{BB962C8B-B14F-4D97-AF65-F5344CB8AC3E}">
        <p14:creationId xmlns:p14="http://schemas.microsoft.com/office/powerpoint/2010/main" val="3030473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b="1" dirty="0"/>
              <a:t>pop </a:t>
            </a:r>
          </a:p>
          <a:p>
            <a:pPr marL="0" indent="0">
              <a:buNone/>
            </a:pPr>
            <a:r>
              <a:rPr lang="en-US" sz="1350" dirty="0"/>
              <a:t>returns the last element and removes it from the array</a:t>
            </a:r>
          </a:p>
          <a:p>
            <a:pPr marL="0" indent="0">
              <a:buNone/>
            </a:pPr>
            <a:r>
              <a:rPr lang="en-US" sz="1350" dirty="0"/>
              <a:t>alpha = ["</a:t>
            </a:r>
            <a:r>
              <a:rPr lang="en-US" sz="1350" dirty="0" err="1"/>
              <a:t>a","b","c","d","e","f</a:t>
            </a:r>
            <a:r>
              <a:rPr lang="en-US" sz="1350" dirty="0"/>
              <a:t>"]</a:t>
            </a:r>
          </a:p>
          <a:p>
            <a:pPr marL="0" indent="0">
              <a:buNone/>
            </a:pPr>
            <a:r>
              <a:rPr lang="en-US" sz="1350" dirty="0"/>
              <a:t>puts "pop element="+</a:t>
            </a:r>
            <a:r>
              <a:rPr lang="en-US" sz="1350" dirty="0" err="1"/>
              <a:t>alpha.pop</a:t>
            </a:r>
            <a:r>
              <a:rPr lang="en-US" sz="1350" dirty="0"/>
              <a:t>   </a:t>
            </a:r>
          </a:p>
          <a:p>
            <a:pPr marL="0" indent="0">
              <a:buNone/>
            </a:pPr>
            <a:r>
              <a:rPr lang="en-US" sz="1350" dirty="0"/>
              <a:t>puts </a:t>
            </a:r>
            <a:r>
              <a:rPr lang="en-US" sz="1350" dirty="0" err="1"/>
              <a:t>alpha.inspect</a:t>
            </a:r>
            <a:r>
              <a:rPr lang="en-US" sz="1350" dirty="0"/>
              <a:t>       # ["a"," b", "c", "d", "e"]</a:t>
            </a:r>
          </a:p>
          <a:p>
            <a:pPr marL="0" indent="0">
              <a:buNone/>
            </a:pPr>
            <a:endParaRPr lang="en-US" sz="1350" dirty="0"/>
          </a:p>
          <a:p>
            <a:pPr marL="0" indent="0">
              <a:buNone/>
            </a:pPr>
            <a:r>
              <a:rPr lang="en-US" sz="1350" b="1" dirty="0"/>
              <a:t>push</a:t>
            </a:r>
            <a:r>
              <a:rPr lang="en-US" sz="1350" dirty="0"/>
              <a:t> </a:t>
            </a:r>
          </a:p>
          <a:p>
            <a:pPr marL="0" indent="0">
              <a:buNone/>
            </a:pPr>
            <a:r>
              <a:rPr lang="en-US" sz="1350" dirty="0"/>
              <a:t>appends elements to the end of an array</a:t>
            </a:r>
          </a:p>
          <a:p>
            <a:pPr marL="0" indent="0">
              <a:buNone/>
            </a:pPr>
            <a:r>
              <a:rPr lang="en-US" sz="1350" dirty="0"/>
              <a:t>alpha = ["</a:t>
            </a:r>
            <a:r>
              <a:rPr lang="en-US" sz="1350" dirty="0" err="1"/>
              <a:t>a","b","c</a:t>
            </a:r>
            <a:r>
              <a:rPr lang="en-US" sz="1350" dirty="0"/>
              <a:t>"]   </a:t>
            </a:r>
          </a:p>
          <a:p>
            <a:pPr marL="0" indent="0">
              <a:buNone/>
            </a:pPr>
            <a:r>
              <a:rPr lang="en-US" sz="1350" dirty="0" err="1"/>
              <a:t>alpha.push</a:t>
            </a:r>
            <a:r>
              <a:rPr lang="en-US" sz="1350" dirty="0"/>
              <a:t>("</a:t>
            </a:r>
            <a:r>
              <a:rPr lang="en-US" sz="1350" dirty="0" err="1"/>
              <a:t>x","y","z</a:t>
            </a:r>
            <a:r>
              <a:rPr lang="en-US" sz="1350" dirty="0"/>
              <a:t>")</a:t>
            </a:r>
          </a:p>
          <a:p>
            <a:pPr marL="0" indent="0">
              <a:buNone/>
            </a:pPr>
            <a:r>
              <a:rPr lang="en-US" sz="1350" dirty="0"/>
              <a:t>puts </a:t>
            </a:r>
            <a:r>
              <a:rPr lang="en-US" sz="1350" dirty="0" err="1"/>
              <a:t>alpha.inspect</a:t>
            </a:r>
            <a:r>
              <a:rPr lang="en-US" sz="1350" dirty="0"/>
              <a:t>      # ["a", "b", "c", "x", "y", "z"]</a:t>
            </a:r>
          </a:p>
        </p:txBody>
      </p:sp>
    </p:spTree>
    <p:extLst>
      <p:ext uri="{BB962C8B-B14F-4D97-AF65-F5344CB8AC3E}">
        <p14:creationId xmlns:p14="http://schemas.microsoft.com/office/powerpoint/2010/main" val="2526907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b="1" dirty="0"/>
              <a:t>shift </a:t>
            </a:r>
          </a:p>
          <a:p>
            <a:pPr marL="0" indent="0">
              <a:buNone/>
            </a:pPr>
            <a:r>
              <a:rPr lang="en-US" sz="1350" dirty="0"/>
              <a:t>returns the first element and removes it from the array</a:t>
            </a:r>
          </a:p>
          <a:p>
            <a:pPr marL="0" indent="0">
              <a:buNone/>
            </a:pPr>
            <a:r>
              <a:rPr lang="en-US" sz="1350" dirty="0"/>
              <a:t>alpha = ["</a:t>
            </a:r>
            <a:r>
              <a:rPr lang="en-US" sz="1350" dirty="0" err="1"/>
              <a:t>a","b","c","d","e","f</a:t>
            </a:r>
            <a:r>
              <a:rPr lang="en-US" sz="1350" dirty="0"/>
              <a:t>"]</a:t>
            </a:r>
          </a:p>
          <a:p>
            <a:pPr marL="0" indent="0">
              <a:buNone/>
            </a:pPr>
            <a:r>
              <a:rPr lang="en-US" sz="1350" dirty="0"/>
              <a:t>puts "shift element="+</a:t>
            </a:r>
            <a:r>
              <a:rPr lang="en-US" sz="1350" dirty="0" err="1"/>
              <a:t>alpha.shift</a:t>
            </a:r>
            <a:endParaRPr lang="en-US" sz="1350" dirty="0"/>
          </a:p>
          <a:p>
            <a:pPr marL="0" indent="0">
              <a:buNone/>
            </a:pPr>
            <a:r>
              <a:rPr lang="en-US" sz="1350" dirty="0"/>
              <a:t>p alpha     # ["b", "c", "d", "e", "f"]</a:t>
            </a:r>
          </a:p>
          <a:p>
            <a:pPr marL="0" indent="0">
              <a:buNone/>
            </a:pPr>
            <a:endParaRPr lang="en-US" sz="1350" b="1" dirty="0"/>
          </a:p>
          <a:p>
            <a:pPr marL="0" indent="0">
              <a:buNone/>
            </a:pPr>
            <a:r>
              <a:rPr lang="en-US" sz="1350" b="1" dirty="0" err="1"/>
              <a:t>unshift</a:t>
            </a:r>
            <a:r>
              <a:rPr lang="en-US" sz="1350" b="1" dirty="0"/>
              <a:t> </a:t>
            </a:r>
          </a:p>
          <a:p>
            <a:pPr marL="0" indent="0">
              <a:buNone/>
            </a:pPr>
            <a:r>
              <a:rPr lang="en-US" sz="1350" dirty="0"/>
              <a:t>appends elements to the beginning of an array</a:t>
            </a:r>
          </a:p>
          <a:p>
            <a:pPr marL="0" indent="0">
              <a:buNone/>
            </a:pPr>
            <a:r>
              <a:rPr lang="en-US" sz="1350" dirty="0"/>
              <a:t>alpha = ["</a:t>
            </a:r>
            <a:r>
              <a:rPr lang="en-US" sz="1350" dirty="0" err="1"/>
              <a:t>a","b","c</a:t>
            </a:r>
            <a:r>
              <a:rPr lang="en-US" sz="1350" dirty="0"/>
              <a:t>"]</a:t>
            </a:r>
          </a:p>
          <a:p>
            <a:pPr marL="0" indent="0">
              <a:buNone/>
            </a:pPr>
            <a:r>
              <a:rPr lang="en-US" sz="1350" dirty="0" err="1"/>
              <a:t>alpha.unshift</a:t>
            </a:r>
            <a:r>
              <a:rPr lang="en-US" sz="1350" dirty="0"/>
              <a:t>("</a:t>
            </a:r>
            <a:r>
              <a:rPr lang="en-US" sz="1350" dirty="0" err="1"/>
              <a:t>x","y","z</a:t>
            </a:r>
            <a:r>
              <a:rPr lang="en-US" sz="1350" dirty="0"/>
              <a:t>")</a:t>
            </a:r>
          </a:p>
          <a:p>
            <a:pPr marL="0" indent="0">
              <a:buNone/>
            </a:pPr>
            <a:r>
              <a:rPr lang="en-US" sz="1350" dirty="0"/>
              <a:t>p alpha      # ["x", "y", "z", "a", "b", "c"]</a:t>
            </a:r>
          </a:p>
        </p:txBody>
      </p:sp>
    </p:spTree>
    <p:extLst>
      <p:ext uri="{BB962C8B-B14F-4D97-AF65-F5344CB8AC3E}">
        <p14:creationId xmlns:p14="http://schemas.microsoft.com/office/powerpoint/2010/main" val="846774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dirty="0"/>
              <a:t>Also Array is recognized as object and could be instanced when we want to create an array from scratch and dynamically loaded =&gt;  </a:t>
            </a:r>
          </a:p>
          <a:p>
            <a:pPr marL="0" indent="0">
              <a:buNone/>
            </a:pPr>
            <a:r>
              <a:rPr lang="en-US" sz="1350" dirty="0" err="1"/>
              <a:t>Sintax</a:t>
            </a:r>
            <a:r>
              <a:rPr lang="en-US" sz="1350" dirty="0"/>
              <a:t> :</a:t>
            </a:r>
          </a:p>
          <a:p>
            <a:pPr marL="0" indent="0">
              <a:buNone/>
            </a:pPr>
            <a:r>
              <a:rPr lang="en-US" sz="1350" dirty="0"/>
              <a:t> </a:t>
            </a:r>
            <a:r>
              <a:rPr lang="en-US" sz="1350" dirty="0" err="1"/>
              <a:t>Array.new</a:t>
            </a:r>
            <a:endParaRPr lang="en-US" sz="1350" dirty="0"/>
          </a:p>
          <a:p>
            <a:pPr marL="0" indent="0">
              <a:buNone/>
            </a:pPr>
            <a:endParaRPr lang="en-US" sz="1350" dirty="0"/>
          </a:p>
          <a:p>
            <a:pPr marL="0" indent="0">
              <a:buNone/>
            </a:pPr>
            <a:r>
              <a:rPr lang="en-US" sz="1350" dirty="0"/>
              <a:t>For example :</a:t>
            </a:r>
          </a:p>
          <a:p>
            <a:pPr marL="0" indent="0">
              <a:buNone/>
            </a:pPr>
            <a:r>
              <a:rPr lang="en-US" sz="1350" dirty="0"/>
              <a:t>alpha = </a:t>
            </a:r>
            <a:r>
              <a:rPr lang="en-US" sz="1350" dirty="0" err="1"/>
              <a:t>Array.new</a:t>
            </a:r>
            <a:r>
              <a:rPr lang="en-US" sz="1350" dirty="0"/>
              <a:t>  </a:t>
            </a:r>
          </a:p>
          <a:p>
            <a:pPr marL="0" indent="0">
              <a:buNone/>
            </a:pPr>
            <a:r>
              <a:rPr lang="en-US" sz="1350" dirty="0" err="1"/>
              <a:t>alpha.push</a:t>
            </a:r>
            <a:r>
              <a:rPr lang="en-US" sz="1350" dirty="0"/>
              <a:t>("</a:t>
            </a:r>
            <a:r>
              <a:rPr lang="en-US" sz="1350" dirty="0" err="1"/>
              <a:t>x","y","z</a:t>
            </a:r>
            <a:r>
              <a:rPr lang="en-US" sz="1350" dirty="0"/>
              <a:t>")</a:t>
            </a:r>
          </a:p>
          <a:p>
            <a:pPr marL="0" indent="0">
              <a:buNone/>
            </a:pPr>
            <a:r>
              <a:rPr lang="en-US" sz="1350" dirty="0"/>
              <a:t>puts </a:t>
            </a:r>
            <a:r>
              <a:rPr lang="en-US" sz="1350" dirty="0" err="1"/>
              <a:t>alpha.inspect</a:t>
            </a:r>
            <a:r>
              <a:rPr lang="en-US" sz="1350" dirty="0"/>
              <a:t>      # ["x", "y", "z"]</a:t>
            </a:r>
          </a:p>
          <a:p>
            <a:pPr marL="0" indent="0">
              <a:buNone/>
            </a:pPr>
            <a:endParaRPr lang="en-US" sz="1350" dirty="0"/>
          </a:p>
        </p:txBody>
      </p:sp>
    </p:spTree>
    <p:extLst>
      <p:ext uri="{BB962C8B-B14F-4D97-AF65-F5344CB8AC3E}">
        <p14:creationId xmlns:p14="http://schemas.microsoft.com/office/powerpoint/2010/main" val="422217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1350" b="1" dirty="0">
                <a:latin typeface="Courier New" panose="02070309020205020404" pitchFamily="49" charset="0"/>
                <a:cs typeface="Courier New" panose="02070309020205020404" pitchFamily="49" charset="0"/>
              </a:rPr>
              <a:t>1. Create a class with two methods</a:t>
            </a:r>
          </a:p>
          <a:p>
            <a:pPr marL="0" indent="0">
              <a:buNone/>
            </a:pPr>
            <a:r>
              <a:rPr lang="en-US" sz="1350" b="1" dirty="0">
                <a:latin typeface="Courier New" panose="02070309020205020404" pitchFamily="49" charset="0"/>
                <a:cs typeface="Courier New" panose="02070309020205020404" pitchFamily="49" charset="0"/>
              </a:rPr>
              <a:t>method 1:</a:t>
            </a:r>
          </a:p>
          <a:p>
            <a:r>
              <a:rPr lang="en-US" sz="1350" b="1" dirty="0">
                <a:latin typeface="Courier New" panose="02070309020205020404" pitchFamily="49" charset="0"/>
                <a:cs typeface="Courier New" panose="02070309020205020404" pitchFamily="49" charset="0"/>
              </a:rPr>
              <a:t>No arguments defined</a:t>
            </a:r>
          </a:p>
          <a:p>
            <a:r>
              <a:rPr lang="en-US" sz="1350" b="1" dirty="0">
                <a:latin typeface="Courier New" panose="02070309020205020404" pitchFamily="49" charset="0"/>
                <a:cs typeface="Courier New" panose="02070309020205020404" pitchFamily="49" charset="0"/>
              </a:rPr>
              <a:t>Should ask to the user the number of elements in the array</a:t>
            </a:r>
          </a:p>
          <a:p>
            <a:r>
              <a:rPr lang="en-US" sz="1350" b="1" dirty="0">
                <a:latin typeface="Courier New" panose="02070309020205020404" pitchFamily="49" charset="0"/>
                <a:cs typeface="Courier New" panose="02070309020205020404" pitchFamily="49" charset="0"/>
              </a:rPr>
              <a:t>According the value inserted ask for each value of the array and push it in a new array</a:t>
            </a:r>
          </a:p>
          <a:p>
            <a:r>
              <a:rPr lang="en-US" sz="1350" b="1" dirty="0">
                <a:latin typeface="Courier New" panose="02070309020205020404" pitchFamily="49" charset="0"/>
                <a:cs typeface="Courier New" panose="02070309020205020404" pitchFamily="49" charset="0"/>
              </a:rPr>
              <a:t>Return the array</a:t>
            </a:r>
          </a:p>
          <a:p>
            <a:pPr marL="0" indent="0">
              <a:buNone/>
            </a:pPr>
            <a:r>
              <a:rPr lang="en-US" sz="1350" b="1" dirty="0">
                <a:latin typeface="Courier New" panose="02070309020205020404" pitchFamily="49" charset="0"/>
                <a:cs typeface="Courier New" panose="02070309020205020404" pitchFamily="49" charset="0"/>
              </a:rPr>
              <a:t>method 2</a:t>
            </a:r>
          </a:p>
          <a:p>
            <a:r>
              <a:rPr lang="en-US" sz="1350" b="1" dirty="0">
                <a:latin typeface="Courier New" panose="02070309020205020404" pitchFamily="49" charset="0"/>
                <a:cs typeface="Courier New" panose="02070309020205020404" pitchFamily="49" charset="0"/>
              </a:rPr>
              <a:t>Should receive 1 argument (the array returned in method 1)</a:t>
            </a:r>
          </a:p>
          <a:p>
            <a:r>
              <a:rPr lang="en-US" sz="1350" b="1" dirty="0">
                <a:latin typeface="Courier New" panose="02070309020205020404" pitchFamily="49" charset="0"/>
                <a:cs typeface="Courier New" panose="02070309020205020404" pitchFamily="49" charset="0"/>
              </a:rPr>
              <a:t>should print the array</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2. Instance the class and call to each method in order to interact with them. Consider that method one </a:t>
            </a:r>
            <a:r>
              <a:rPr lang="en-US" sz="1350" b="1" dirty="0" err="1">
                <a:latin typeface="Courier New" panose="02070309020205020404" pitchFamily="49" charset="0"/>
                <a:cs typeface="Courier New" panose="02070309020205020404" pitchFamily="49" charset="0"/>
              </a:rPr>
              <a:t>shodul</a:t>
            </a:r>
            <a:r>
              <a:rPr lang="en-US" sz="1350" b="1" dirty="0">
                <a:latin typeface="Courier New" panose="02070309020205020404" pitchFamily="49" charset="0"/>
                <a:cs typeface="Courier New" panose="02070309020205020404" pitchFamily="49" charset="0"/>
              </a:rPr>
              <a:t> return the value that need to be used in second method.</a:t>
            </a:r>
          </a:p>
          <a:p>
            <a:pPr marL="0" indent="0">
              <a:buNone/>
            </a:pPr>
            <a:endParaRPr lang="en-US" sz="135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64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1350" b="1" dirty="0">
                <a:latin typeface="Courier New" panose="02070309020205020404" pitchFamily="49" charset="0"/>
                <a:cs typeface="Courier New" panose="02070309020205020404" pitchFamily="49" charset="0"/>
              </a:rPr>
              <a:t>Practice </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1. Create a class with two methods</a:t>
            </a:r>
          </a:p>
          <a:p>
            <a:pPr marL="0" indent="0">
              <a:buNone/>
            </a:pPr>
            <a:r>
              <a:rPr lang="en-US" sz="1350" b="1" dirty="0">
                <a:latin typeface="Courier New" panose="02070309020205020404" pitchFamily="49" charset="0"/>
                <a:cs typeface="Courier New" panose="02070309020205020404" pitchFamily="49" charset="0"/>
              </a:rPr>
              <a:t>method 1 :</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No arguments defined</a:t>
            </a:r>
          </a:p>
          <a:p>
            <a:pPr marL="0" indent="0">
              <a:buNone/>
            </a:pPr>
            <a:r>
              <a:rPr lang="en-US" sz="1350" b="1" dirty="0">
                <a:latin typeface="Courier New" panose="02070309020205020404" pitchFamily="49" charset="0"/>
                <a:cs typeface="Courier New" panose="02070309020205020404" pitchFamily="49" charset="0"/>
              </a:rPr>
              <a:t>Should create an array with only numbers </a:t>
            </a:r>
          </a:p>
          <a:p>
            <a:pPr marL="0" indent="0">
              <a:buNone/>
            </a:pPr>
            <a:r>
              <a:rPr lang="en-US" sz="1350" b="1" dirty="0">
                <a:latin typeface="Courier New" panose="02070309020205020404" pitchFamily="49" charset="0"/>
                <a:cs typeface="Courier New" panose="02070309020205020404" pitchFamily="49" charset="0"/>
              </a:rPr>
              <a:t>According the value inserted ask for each value of the array and push it in a new array</a:t>
            </a:r>
          </a:p>
          <a:p>
            <a:pPr marL="0" indent="0">
              <a:buNone/>
            </a:pPr>
            <a:r>
              <a:rPr lang="en-US" sz="1350" b="1" dirty="0">
                <a:latin typeface="Courier New" panose="02070309020205020404" pitchFamily="49" charset="0"/>
                <a:cs typeface="Courier New" panose="02070309020205020404" pitchFamily="49" charset="0"/>
              </a:rPr>
              <a:t>Should create an alphabetical array</a:t>
            </a:r>
          </a:p>
          <a:p>
            <a:pPr marL="0" indent="0">
              <a:buNone/>
            </a:pPr>
            <a:r>
              <a:rPr lang="en-US" sz="1350" b="1" dirty="0">
                <a:latin typeface="Courier New" panose="02070309020205020404" pitchFamily="49" charset="0"/>
                <a:cs typeface="Courier New" panose="02070309020205020404" pitchFamily="49" charset="0"/>
              </a:rPr>
              <a:t>Should create a mixed array (numeral an alphabetical )</a:t>
            </a:r>
          </a:p>
          <a:p>
            <a:pPr marL="0" indent="0">
              <a:buNone/>
            </a:pPr>
            <a:r>
              <a:rPr lang="en-US" sz="1350" b="1" dirty="0">
                <a:latin typeface="Courier New" panose="02070309020205020404" pitchFamily="49" charset="0"/>
                <a:cs typeface="Courier New" panose="02070309020205020404" pitchFamily="49" charset="0"/>
              </a:rPr>
              <a:t>Return the 3 arrays</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method 2</a:t>
            </a:r>
          </a:p>
          <a:p>
            <a:pPr marL="0" indent="0">
              <a:buNone/>
            </a:pPr>
            <a:r>
              <a:rPr lang="en-US" sz="1350" b="1" dirty="0">
                <a:latin typeface="Courier New" panose="02070309020205020404" pitchFamily="49" charset="0"/>
                <a:cs typeface="Courier New" panose="02070309020205020404" pitchFamily="49" charset="0"/>
              </a:rPr>
              <a:t>Should receive 2 arguments (2 arrays)</a:t>
            </a:r>
          </a:p>
          <a:p>
            <a:pPr marL="0" indent="0">
              <a:buNone/>
            </a:pPr>
            <a:r>
              <a:rPr lang="en-US" sz="1350" b="1" dirty="0">
                <a:latin typeface="Courier New" panose="02070309020205020404" pitchFamily="49" charset="0"/>
                <a:cs typeface="Courier New" panose="02070309020205020404" pitchFamily="49" charset="0"/>
              </a:rPr>
              <a:t>should print only the elements in common between the 2 arrays received</a:t>
            </a:r>
          </a:p>
          <a:p>
            <a:pPr marL="0" indent="0">
              <a:buNone/>
            </a:pPr>
            <a:r>
              <a:rPr lang="en-US" sz="1350" b="1" dirty="0">
                <a:latin typeface="Courier New" panose="02070309020205020404" pitchFamily="49" charset="0"/>
                <a:cs typeface="Courier New" panose="02070309020205020404" pitchFamily="49" charset="0"/>
              </a:rPr>
              <a:t>should print the first element of both arrays</a:t>
            </a:r>
          </a:p>
          <a:p>
            <a:pPr marL="0" indent="0">
              <a:buNone/>
            </a:pPr>
            <a:r>
              <a:rPr lang="en-US" sz="1350" b="1" dirty="0">
                <a:latin typeface="Courier New" panose="02070309020205020404" pitchFamily="49" charset="0"/>
                <a:cs typeface="Courier New" panose="02070309020205020404" pitchFamily="49" charset="0"/>
              </a:rPr>
              <a:t>should print the last element of both arrays</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Method 3 </a:t>
            </a:r>
          </a:p>
          <a:p>
            <a:pPr marL="0" indent="0">
              <a:buNone/>
            </a:pPr>
            <a:r>
              <a:rPr lang="en-US" sz="1350" b="1" dirty="0">
                <a:latin typeface="Courier New" panose="02070309020205020404" pitchFamily="49" charset="0"/>
                <a:cs typeface="Courier New" panose="02070309020205020404" pitchFamily="49" charset="0"/>
              </a:rPr>
              <a:t>Should receive 2 arguments (2 arrays)</a:t>
            </a:r>
          </a:p>
          <a:p>
            <a:pPr marL="0" indent="0">
              <a:buNone/>
            </a:pPr>
            <a:r>
              <a:rPr lang="en-US" sz="1350" b="1" dirty="0">
                <a:latin typeface="Courier New" panose="02070309020205020404" pitchFamily="49" charset="0"/>
                <a:cs typeface="Courier New" panose="02070309020205020404" pitchFamily="49" charset="0"/>
              </a:rPr>
              <a:t>Should print the result of join both arrays but before join  need to extract :</a:t>
            </a:r>
          </a:p>
          <a:p>
            <a:pPr marL="0" indent="0">
              <a:buNone/>
            </a:pPr>
            <a:r>
              <a:rPr lang="en-US" sz="1350" b="1" dirty="0">
                <a:latin typeface="Courier New" panose="02070309020205020404" pitchFamily="49" charset="0"/>
                <a:cs typeface="Courier New" panose="02070309020205020404" pitchFamily="49" charset="0"/>
              </a:rPr>
              <a:t>-	the first element of the first array</a:t>
            </a:r>
          </a:p>
          <a:p>
            <a:pPr marL="0" indent="0">
              <a:buNone/>
            </a:pPr>
            <a:r>
              <a:rPr lang="en-US" sz="1350" b="1" dirty="0">
                <a:latin typeface="Courier New" panose="02070309020205020404" pitchFamily="49" charset="0"/>
                <a:cs typeface="Courier New" panose="02070309020205020404" pitchFamily="49" charset="0"/>
              </a:rPr>
              <a:t>-	the last element of the second array</a:t>
            </a:r>
          </a:p>
          <a:p>
            <a:pPr marL="0" indent="0">
              <a:buNone/>
            </a:pPr>
            <a:r>
              <a:rPr lang="en-US" sz="1350" b="1" dirty="0">
                <a:latin typeface="Courier New" panose="02070309020205020404" pitchFamily="49" charset="0"/>
                <a:cs typeface="Courier New" panose="02070309020205020404" pitchFamily="49" charset="0"/>
              </a:rPr>
              <a:t>Create an array with both elements extracted, return this array</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Method 4</a:t>
            </a:r>
          </a:p>
          <a:p>
            <a:pPr marL="0" indent="0">
              <a:buNone/>
            </a:pPr>
            <a:r>
              <a:rPr lang="en-US" sz="1350" b="1" dirty="0">
                <a:latin typeface="Courier New" panose="02070309020205020404" pitchFamily="49" charset="0"/>
                <a:cs typeface="Courier New" panose="02070309020205020404" pitchFamily="49" charset="0"/>
              </a:rPr>
              <a:t>Should receive 1 arguments(the array from method 3)</a:t>
            </a:r>
          </a:p>
          <a:p>
            <a:pPr marL="0" indent="0">
              <a:buNone/>
            </a:pPr>
            <a:r>
              <a:rPr lang="en-US" sz="1350" b="1" dirty="0">
                <a:latin typeface="Courier New" panose="02070309020205020404" pitchFamily="49" charset="0"/>
                <a:cs typeface="Courier New" panose="02070309020205020404" pitchFamily="49" charset="0"/>
              </a:rPr>
              <a:t>Should print the array received</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2. Instance the class and call to each method in order to interact with them. Please don’t use instanced, class or global variables. All actions should be performed calling the class and not inside the class</a:t>
            </a:r>
          </a:p>
        </p:txBody>
      </p:sp>
    </p:spTree>
    <p:extLst>
      <p:ext uri="{BB962C8B-B14F-4D97-AF65-F5344CB8AC3E}">
        <p14:creationId xmlns:p14="http://schemas.microsoft.com/office/powerpoint/2010/main" val="204530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jorge gironas\Downloads\Google Image Result for http---www.juventudportugalete.org-image.axd%3Fpicture%3D2011%252F10%252FpreguntaAlcalde.jp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0882" y="1258349"/>
            <a:ext cx="2867073" cy="31498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405719" y="4408227"/>
            <a:ext cx="6177401" cy="1200329"/>
          </a:xfrm>
          <a:prstGeom prst="rect">
            <a:avLst/>
          </a:prstGeom>
        </p:spPr>
        <p:txBody>
          <a:bodyPr wrap="square">
            <a:spAutoFit/>
          </a:bodyPr>
          <a:lstStyle/>
          <a:p>
            <a:pPr lvl="0" algn="ctr"/>
            <a:r>
              <a:rPr lang="es-BO" sz="7200" dirty="0" smtClean="0">
                <a:solidFill>
                  <a:srgbClr val="00B0F0"/>
                </a:solidFill>
                <a:latin typeface="Verdana" pitchFamily="34" charset="0"/>
                <a:ea typeface="Verdana" pitchFamily="34" charset="0"/>
                <a:cs typeface="Verdana" pitchFamily="34" charset="0"/>
              </a:rPr>
              <a:t>Questions?</a:t>
            </a:r>
            <a:endParaRPr lang="en-US" sz="7200" dirty="0">
              <a:solidFill>
                <a:srgbClr val="00B0F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913698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437" y="3143560"/>
            <a:ext cx="7281289" cy="918897"/>
          </a:xfrm>
        </p:spPr>
        <p:txBody>
          <a:bodyPr/>
          <a:lstStyle/>
          <a:p>
            <a:pPr algn="ctr"/>
            <a:r>
              <a:rPr lang="en-US" sz="8800" dirty="0" smtClean="0"/>
              <a:t>Thanks</a:t>
            </a:r>
            <a:r>
              <a:rPr lang="en-US" sz="13800" dirty="0" smtClean="0"/>
              <a:t>!</a:t>
            </a:r>
            <a:endParaRPr lang="en-US" sz="13800" dirty="0"/>
          </a:p>
        </p:txBody>
      </p:sp>
    </p:spTree>
    <p:extLst>
      <p:ext uri="{BB962C8B-B14F-4D97-AF65-F5344CB8AC3E}">
        <p14:creationId xmlns:p14="http://schemas.microsoft.com/office/powerpoint/2010/main" val="3617457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r>
            <a:endParaRPr lang="en-US" dirty="0"/>
          </a:p>
        </p:txBody>
      </p:sp>
      <p:sp>
        <p:nvSpPr>
          <p:cNvPr id="3" name="Content Placeholder 2"/>
          <p:cNvSpPr>
            <a:spLocks noGrp="1"/>
          </p:cNvSpPr>
          <p:nvPr>
            <p:ph idx="1"/>
          </p:nvPr>
        </p:nvSpPr>
        <p:spPr>
          <a:xfrm>
            <a:off x="338071" y="1515763"/>
            <a:ext cx="8348729" cy="4712042"/>
          </a:xfrm>
        </p:spPr>
        <p:txBody>
          <a:bodyPr>
            <a:normAutofit fontScale="47500" lnSpcReduction="20000"/>
          </a:bodyPr>
          <a:lstStyle/>
          <a:p>
            <a:pPr marL="385763" indent="-385763">
              <a:buFont typeface="+mj-lt"/>
              <a:buAutoNum type="arabicPeriod"/>
            </a:pPr>
            <a:r>
              <a:rPr lang="en-US" sz="44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Write 1 method that prints a passenger name ,a destination city and the price of ticket in dollars.</a:t>
            </a:r>
          </a:p>
          <a:p>
            <a:pPr marL="985838" lvl="2" indent="-385763">
              <a:buFont typeface="+mj-lt"/>
              <a:buAutoNum type="arabicPeriod"/>
            </a:pPr>
            <a:r>
              <a:rPr lang="en-US" sz="29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 name should be received from the user</a:t>
            </a:r>
          </a:p>
          <a:p>
            <a:pPr marL="985838" lvl="2" indent="-385763">
              <a:buFont typeface="+mj-lt"/>
              <a:buAutoNum type="arabicPeriod"/>
            </a:pPr>
            <a:r>
              <a:rPr lang="en-US" sz="29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 no destination is defined the value by default should be CBBA.</a:t>
            </a:r>
          </a:p>
          <a:p>
            <a:pPr marL="985838" lvl="2" indent="-385763">
              <a:buFont typeface="+mj-lt"/>
              <a:buAutoNum type="arabicPeriod"/>
            </a:pPr>
            <a:r>
              <a:rPr lang="en-US" sz="29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 price of the ticket should be received by user, and the transformation to dollars should be returned from the method. </a:t>
            </a:r>
            <a:r>
              <a:rPr lang="en-US" sz="29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29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 should be  float (</a:t>
            </a:r>
            <a:r>
              <a:rPr lang="en-US" sz="2900"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E.g</a:t>
            </a:r>
            <a:r>
              <a:rPr lang="en-US" sz="29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150.25)</a:t>
            </a:r>
          </a:p>
          <a:p>
            <a:pPr marL="985838" lvl="2" indent="-385763">
              <a:buFont typeface="+mj-lt"/>
              <a:buAutoNum type="arabicPeriod"/>
            </a:pPr>
            <a:r>
              <a:rPr lang="en-US" sz="29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Perform the calculation using variables, to return the value </a:t>
            </a:r>
            <a:r>
              <a:rPr lang="en-US" sz="2900" b="1" u="sng"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don’t use return word</a:t>
            </a:r>
          </a:p>
          <a:p>
            <a:pPr marL="985838" lvl="2" indent="-385763">
              <a:buFont typeface="+mj-lt"/>
              <a:buAutoNum type="arabicPeriod"/>
            </a:pPr>
            <a:r>
              <a:rPr lang="en-US" sz="29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When you call the method, </a:t>
            </a:r>
            <a:r>
              <a:rPr lang="en-US" sz="2900" b="1" u="sng"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don’t use parenthesis</a:t>
            </a:r>
          </a:p>
          <a:p>
            <a:pPr marL="985838" lvl="2" indent="-385763">
              <a:buFont typeface="+mj-lt"/>
              <a:buAutoNum type="arabicPeriod"/>
            </a:pPr>
            <a:r>
              <a:rPr lang="en-US" sz="2900"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After call the method don’t forget to print the value returned.</a:t>
            </a:r>
          </a:p>
        </p:txBody>
      </p:sp>
    </p:spTree>
    <p:extLst>
      <p:ext uri="{BB962C8B-B14F-4D97-AF65-F5344CB8AC3E}">
        <p14:creationId xmlns:p14="http://schemas.microsoft.com/office/powerpoint/2010/main" val="2590488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Autofit/>
          </a:bodyPr>
          <a:lstStyle/>
          <a:p>
            <a:r>
              <a:rPr lang="en-US" sz="21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Let’s consider you are in a new team :</a:t>
            </a:r>
          </a:p>
          <a:p>
            <a:pPr lvl="1"/>
            <a:r>
              <a:rPr 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Define which code guideline you would suggest for :</a:t>
            </a:r>
          </a:p>
          <a:p>
            <a:pPr lvl="2"/>
            <a:r>
              <a:rPr 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Format (</a:t>
            </a:r>
            <a:r>
              <a:rPr lang="en-US" sz="14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float, string)</a:t>
            </a:r>
          </a:p>
          <a:p>
            <a:pPr lvl="2"/>
            <a:r>
              <a:rPr 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Classes</a:t>
            </a:r>
          </a:p>
          <a:p>
            <a:pPr lvl="2"/>
            <a:r>
              <a:rPr 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Methods</a:t>
            </a:r>
          </a:p>
          <a:p>
            <a:pPr lvl="2"/>
            <a:r>
              <a:rPr 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Variables, Getter/Setter</a:t>
            </a:r>
          </a:p>
          <a:p>
            <a:pPr lvl="2"/>
            <a:r>
              <a:rPr 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 condition</a:t>
            </a:r>
          </a:p>
          <a:p>
            <a:pPr marL="514350" lvl="1" indent="0">
              <a:buNone/>
            </a:pPr>
            <a:r>
              <a:rPr 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Please Add your suggestion and define one example for each one.</a:t>
            </a:r>
          </a:p>
        </p:txBody>
      </p:sp>
    </p:spTree>
    <p:extLst>
      <p:ext uri="{BB962C8B-B14F-4D97-AF65-F5344CB8AC3E}">
        <p14:creationId xmlns:p14="http://schemas.microsoft.com/office/powerpoint/2010/main" val="55894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multiple return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Ruby lets you assign values to arguments which may, or may not be </a:t>
            </a:r>
            <a:r>
              <a:rPr lang="en-US" dirty="0" smtClean="0"/>
              <a:t>supplied</a:t>
            </a:r>
          </a:p>
          <a:p>
            <a:pPr marL="0" indent="0">
              <a:buNone/>
            </a:pPr>
            <a:r>
              <a:rPr lang="en-US" dirty="0" err="1" smtClean="0"/>
              <a:t>Sintax</a:t>
            </a:r>
            <a:r>
              <a:rPr lang="en-US" dirty="0" smtClean="0"/>
              <a:t> :</a:t>
            </a:r>
          </a:p>
          <a:p>
            <a:pPr marL="0" indent="0">
              <a:buNone/>
            </a:pPr>
            <a:r>
              <a:rPr lang="en-US" b="1" dirty="0" err="1"/>
              <a:t>def</a:t>
            </a:r>
            <a:r>
              <a:rPr lang="en-US" dirty="0"/>
              <a:t> </a:t>
            </a:r>
            <a:r>
              <a:rPr lang="en-US" dirty="0" err="1" smtClean="0"/>
              <a:t>multiple_return_sintaxis</a:t>
            </a:r>
            <a:r>
              <a:rPr lang="en-US" dirty="0" smtClean="0"/>
              <a:t>(arg1)</a:t>
            </a:r>
            <a:endParaRPr lang="en-US" dirty="0"/>
          </a:p>
          <a:p>
            <a:pPr marL="0" indent="0">
              <a:buNone/>
            </a:pPr>
            <a:r>
              <a:rPr lang="en-US" dirty="0"/>
              <a:t>   calculation_1 = arg1 * 100</a:t>
            </a:r>
          </a:p>
          <a:p>
            <a:pPr marL="0" indent="0">
              <a:buNone/>
            </a:pPr>
            <a:r>
              <a:rPr lang="en-US" dirty="0"/>
              <a:t>   calculation_2= </a:t>
            </a:r>
            <a:r>
              <a:rPr lang="en-US" dirty="0" smtClean="0"/>
              <a:t> arg1 </a:t>
            </a:r>
            <a:r>
              <a:rPr lang="en-US" dirty="0"/>
              <a:t>/ 100</a:t>
            </a:r>
          </a:p>
          <a:p>
            <a:pPr marL="0" indent="0">
              <a:buNone/>
            </a:pPr>
            <a:r>
              <a:rPr lang="en-US" dirty="0"/>
              <a:t>  </a:t>
            </a:r>
            <a:r>
              <a:rPr lang="en-US" dirty="0" smtClean="0"/>
              <a:t> </a:t>
            </a:r>
            <a:r>
              <a:rPr lang="en-US" dirty="0"/>
              <a:t>return calculation_1 , calculation_2</a:t>
            </a:r>
          </a:p>
          <a:p>
            <a:pPr marL="0" indent="0">
              <a:buNone/>
            </a:pPr>
            <a:r>
              <a:rPr lang="en-US" b="1" dirty="0" smtClean="0"/>
              <a:t>end</a:t>
            </a:r>
          </a:p>
          <a:p>
            <a:pPr marL="0" indent="0">
              <a:buNone/>
            </a:pPr>
            <a:r>
              <a:rPr lang="en-US" dirty="0" err="1"/>
              <a:t>value_added</a:t>
            </a:r>
            <a:r>
              <a:rPr lang="en-US" dirty="0"/>
              <a:t>, </a:t>
            </a:r>
            <a:r>
              <a:rPr lang="en-US" dirty="0" err="1"/>
              <a:t>value_divided</a:t>
            </a:r>
            <a:r>
              <a:rPr lang="en-US" dirty="0"/>
              <a:t> = </a:t>
            </a:r>
            <a:r>
              <a:rPr lang="en-US" dirty="0" err="1"/>
              <a:t>multiple_return_sintaxis</a:t>
            </a:r>
            <a:r>
              <a:rPr lang="en-US" dirty="0"/>
              <a:t>(25)</a:t>
            </a:r>
          </a:p>
          <a:p>
            <a:pPr marL="0" indent="0">
              <a:buNone/>
            </a:pPr>
            <a:r>
              <a:rPr lang="en-US" dirty="0"/>
              <a:t>puts “Value Added = #{</a:t>
            </a:r>
            <a:r>
              <a:rPr lang="en-US" dirty="0" err="1"/>
              <a:t>value_added</a:t>
            </a:r>
            <a:r>
              <a:rPr lang="en-US" dirty="0"/>
              <a:t>}, Value divided= #{</a:t>
            </a:r>
            <a:r>
              <a:rPr lang="en-US" dirty="0" err="1"/>
              <a:t>value_divided</a:t>
            </a:r>
            <a:r>
              <a:rPr lang="en-US" dirty="0"/>
              <a:t> }"</a:t>
            </a:r>
          </a:p>
        </p:txBody>
      </p:sp>
    </p:spTree>
    <p:extLst>
      <p:ext uri="{BB962C8B-B14F-4D97-AF65-F5344CB8AC3E}">
        <p14:creationId xmlns:p14="http://schemas.microsoft.com/office/powerpoint/2010/main" val="3549849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r>
            <a:endParaRPr lang="en-US" dirty="0"/>
          </a:p>
        </p:txBody>
      </p:sp>
      <p:sp>
        <p:nvSpPr>
          <p:cNvPr id="3" name="Content Placeholder 2"/>
          <p:cNvSpPr>
            <a:spLocks noGrp="1"/>
          </p:cNvSpPr>
          <p:nvPr>
            <p:ph idx="1"/>
          </p:nvPr>
        </p:nvSpPr>
        <p:spPr>
          <a:xfrm>
            <a:off x="338071" y="2209531"/>
            <a:ext cx="8348729" cy="3276869"/>
          </a:xfrm>
        </p:spPr>
        <p:txBody>
          <a:bodyPr>
            <a:normAutofit fontScale="70000" lnSpcReduction="20000"/>
          </a:bodyPr>
          <a:lstStyle/>
          <a:p>
            <a:pPr marL="385763" indent="-385763">
              <a:buFont typeface="+mj-lt"/>
              <a:buAutoNum type="arabicPeriod"/>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Considered your previous script of convert seconds in minutes and seconds in hours :</a:t>
            </a:r>
          </a:p>
          <a:p>
            <a:pPr marL="685800" lvl="1" indent="-385763">
              <a:buFont typeface="+mj-lt"/>
              <a:buAutoNum type="arabicPeriod"/>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Ask from prompt the value of the seconds</a:t>
            </a:r>
          </a:p>
          <a:p>
            <a:pPr marL="685800" lvl="1" indent="-385763">
              <a:buFont typeface="+mj-lt"/>
              <a:buAutoNum type="arabicPeriod"/>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Perform the calculation of minutes and hours into one function, return both values</a:t>
            </a:r>
          </a:p>
          <a:p>
            <a:pPr marL="685800" lvl="1" indent="-385763">
              <a:buFont typeface="+mj-lt"/>
              <a:buAutoNum type="arabicPeriod"/>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Print the values of the variables.</a:t>
            </a:r>
          </a:p>
          <a:p>
            <a:pPr marL="0" indent="0">
              <a:buNone/>
            </a:pPr>
            <a:r>
              <a:rPr lang="en-US" dirty="0" smtClean="0"/>
              <a:t>	</a:t>
            </a:r>
            <a:endPar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981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Block</a:t>
            </a:r>
            <a:endParaRPr lang="en-US" dirty="0"/>
          </a:p>
        </p:txBody>
      </p:sp>
      <p:sp>
        <p:nvSpPr>
          <p:cNvPr id="3" name="Content Placeholder 2"/>
          <p:cNvSpPr>
            <a:spLocks noGrp="1"/>
          </p:cNvSpPr>
          <p:nvPr>
            <p:ph idx="1"/>
          </p:nvPr>
        </p:nvSpPr>
        <p:spPr/>
        <p:txBody>
          <a:bodyPr>
            <a:normAutofit lnSpcReduction="10000"/>
          </a:bodyPr>
          <a:lstStyle/>
          <a:p>
            <a:r>
              <a:rPr lang="en-US" sz="1350" dirty="0"/>
              <a:t>A block consists of chunks of code.</a:t>
            </a:r>
          </a:p>
          <a:p>
            <a:r>
              <a:rPr lang="en-US" sz="1350" dirty="0"/>
              <a:t>You assign a name to a block.</a:t>
            </a:r>
          </a:p>
          <a:p>
            <a:r>
              <a:rPr lang="en-US" sz="1350" dirty="0"/>
              <a:t>The code in the block is always enclosed within braces ({}) or between do- end.</a:t>
            </a:r>
          </a:p>
          <a:p>
            <a:r>
              <a:rPr lang="en-US" sz="1350" dirty="0"/>
              <a:t>A block is always invoked from a function with the same name as that of the block. This means that if you have a block with the name </a:t>
            </a:r>
            <a:r>
              <a:rPr lang="en-US" sz="1350" i="1" dirty="0"/>
              <a:t>test</a:t>
            </a:r>
            <a:r>
              <a:rPr lang="en-US" sz="1350" dirty="0"/>
              <a:t>, then you use the </a:t>
            </a:r>
            <a:r>
              <a:rPr lang="en-US" sz="1350" dirty="0" err="1"/>
              <a:t>function</a:t>
            </a:r>
            <a:r>
              <a:rPr lang="en-US" sz="1350" i="1" dirty="0" err="1"/>
              <a:t>test</a:t>
            </a:r>
            <a:r>
              <a:rPr lang="en-US" sz="1350" dirty="0"/>
              <a:t> to invoke this block.</a:t>
            </a:r>
          </a:p>
          <a:p>
            <a:r>
              <a:rPr lang="en-US" sz="1350" dirty="0"/>
              <a:t>You invoke a block by using the </a:t>
            </a:r>
            <a:r>
              <a:rPr lang="en-US" sz="1350" i="1" dirty="0"/>
              <a:t>yield</a:t>
            </a:r>
            <a:r>
              <a:rPr lang="en-US" sz="1350" dirty="0"/>
              <a:t> statement.</a:t>
            </a:r>
          </a:p>
          <a:p>
            <a:pPr marL="0" indent="0">
              <a:buNone/>
            </a:pPr>
            <a:r>
              <a:rPr lang="en-US" sz="1350" b="1" dirty="0" err="1">
                <a:latin typeface="Courier New" panose="02070309020205020404" pitchFamily="49" charset="0"/>
                <a:cs typeface="Courier New" panose="02070309020205020404" pitchFamily="49" charset="0"/>
              </a:rPr>
              <a:t>def</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test_block</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puts "You are in the method"</a:t>
            </a:r>
          </a:p>
          <a:p>
            <a:pPr marL="0" indent="0">
              <a:buNone/>
            </a:pPr>
            <a:r>
              <a:rPr lang="en-US" sz="1350" b="1" dirty="0">
                <a:latin typeface="Courier New" panose="02070309020205020404" pitchFamily="49" charset="0"/>
                <a:cs typeface="Courier New" panose="02070309020205020404" pitchFamily="49" charset="0"/>
              </a:rPr>
              <a:t>   yield</a:t>
            </a:r>
          </a:p>
          <a:p>
            <a:pPr marL="0" indent="0">
              <a:buNone/>
            </a:pPr>
            <a:r>
              <a:rPr lang="en-US" sz="1350" b="1" dirty="0">
                <a:latin typeface="Courier New" panose="02070309020205020404" pitchFamily="49" charset="0"/>
                <a:cs typeface="Courier New" panose="02070309020205020404" pitchFamily="49" charset="0"/>
              </a:rPr>
              <a:t>   puts "You are again back to the method"</a:t>
            </a:r>
          </a:p>
          <a:p>
            <a:pPr marL="0" indent="0">
              <a:buNone/>
            </a:pPr>
            <a:r>
              <a:rPr lang="en-US" sz="1350" b="1" dirty="0">
                <a:latin typeface="Courier New" panose="02070309020205020404" pitchFamily="49" charset="0"/>
                <a:cs typeface="Courier New" panose="02070309020205020404" pitchFamily="49" charset="0"/>
              </a:rPr>
              <a:t>   yield</a:t>
            </a:r>
          </a:p>
          <a:p>
            <a:pPr marL="0" indent="0">
              <a:buNone/>
            </a:pPr>
            <a:r>
              <a:rPr lang="en-US" sz="1350" b="1" dirty="0">
                <a:latin typeface="Courier New" panose="02070309020205020404" pitchFamily="49" charset="0"/>
                <a:cs typeface="Courier New" panose="02070309020205020404" pitchFamily="49" charset="0"/>
              </a:rPr>
              <a:t>end</a:t>
            </a:r>
          </a:p>
          <a:p>
            <a:pPr marL="0" indent="0">
              <a:buNone/>
            </a:pPr>
            <a:r>
              <a:rPr lang="en-US" sz="1350" b="1" dirty="0" err="1">
                <a:latin typeface="Courier New" panose="02070309020205020404" pitchFamily="49" charset="0"/>
                <a:cs typeface="Courier New" panose="02070309020205020404" pitchFamily="49" charset="0"/>
              </a:rPr>
              <a:t>test_block</a:t>
            </a:r>
            <a:r>
              <a:rPr lang="en-US" sz="1350" b="1" dirty="0">
                <a:latin typeface="Courier New" panose="02070309020205020404" pitchFamily="49" charset="0"/>
                <a:cs typeface="Courier New" panose="02070309020205020404" pitchFamily="49" charset="0"/>
              </a:rPr>
              <a:t> {puts "You are in the block"}</a:t>
            </a:r>
          </a:p>
        </p:txBody>
      </p:sp>
    </p:spTree>
    <p:extLst>
      <p:ext uri="{BB962C8B-B14F-4D97-AF65-F5344CB8AC3E}">
        <p14:creationId xmlns:p14="http://schemas.microsoft.com/office/powerpoint/2010/main" val="303537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Block</a:t>
            </a:r>
            <a:endParaRPr lang="en-US" dirty="0"/>
          </a:p>
        </p:txBody>
      </p:sp>
      <p:sp>
        <p:nvSpPr>
          <p:cNvPr id="3" name="Content Placeholder 2"/>
          <p:cNvSpPr>
            <a:spLocks noGrp="1"/>
          </p:cNvSpPr>
          <p:nvPr>
            <p:ph idx="1"/>
          </p:nvPr>
        </p:nvSpPr>
        <p:spPr/>
        <p:txBody>
          <a:bodyPr>
            <a:normAutofit/>
          </a:bodyPr>
          <a:lstStyle/>
          <a:p>
            <a:r>
              <a:rPr lang="en-US" sz="1350" dirty="0"/>
              <a:t>If you provide a code block when you call a method then inside the method :</a:t>
            </a:r>
          </a:p>
          <a:p>
            <a:pPr lvl="1"/>
            <a:r>
              <a:rPr lang="en-US" sz="1200" dirty="0"/>
              <a:t>you can yield control to that code block </a:t>
            </a:r>
          </a:p>
          <a:p>
            <a:pPr lvl="1"/>
            <a:r>
              <a:rPr lang="en-US" sz="1200" dirty="0"/>
              <a:t> suspend execution of the method; </a:t>
            </a:r>
          </a:p>
          <a:p>
            <a:pPr lvl="1"/>
            <a:r>
              <a:rPr lang="en-US" sz="1200" dirty="0"/>
              <a:t>execute the code in the block; a</a:t>
            </a:r>
          </a:p>
          <a:p>
            <a:pPr lvl="1"/>
            <a:r>
              <a:rPr lang="en-US" sz="1200" dirty="0"/>
              <a:t>and return control to the method body, right after the call to </a:t>
            </a:r>
            <a:r>
              <a:rPr lang="en-US" sz="1200" b="1" dirty="0"/>
              <a:t>yield</a:t>
            </a:r>
          </a:p>
          <a:p>
            <a:pPr marL="342900" lvl="1" indent="0">
              <a:buNone/>
            </a:pPr>
            <a:endParaRPr lang="en-US" sz="1200" b="1" dirty="0"/>
          </a:p>
          <a:p>
            <a:pPr marL="342900" lvl="1" indent="0">
              <a:buNone/>
            </a:pPr>
            <a:r>
              <a:rPr lang="en-US" sz="1200" dirty="0">
                <a:latin typeface="Courier New" panose="02070309020205020404" pitchFamily="49" charset="0"/>
                <a:cs typeface="Courier New" panose="02070309020205020404" pitchFamily="49" charset="0"/>
              </a:rPr>
              <a:t>value_1 = 10  </a:t>
            </a:r>
          </a:p>
          <a:p>
            <a:pPr marL="342900" lvl="1" indent="0">
              <a:buNone/>
            </a:pPr>
            <a:r>
              <a:rPr lang="en-US" sz="1200" dirty="0">
                <a:latin typeface="Courier New" panose="02070309020205020404" pitchFamily="49" charset="0"/>
                <a:cs typeface="Courier New" panose="02070309020205020404" pitchFamily="49" charset="0"/>
              </a:rPr>
              <a:t>5.times </a:t>
            </a:r>
            <a:r>
              <a:rPr lang="en-US" sz="1200" b="1" dirty="0">
                <a:latin typeface="Courier New" panose="02070309020205020404" pitchFamily="49" charset="0"/>
                <a:cs typeface="Courier New" panose="02070309020205020404" pitchFamily="49" charset="0"/>
              </a:rPr>
              <a:t>do</a:t>
            </a:r>
            <a:r>
              <a:rPr lang="en-US" sz="1200" dirty="0">
                <a:latin typeface="Courier New" panose="02070309020205020404" pitchFamily="49" charset="0"/>
                <a:cs typeface="Courier New" panose="02070309020205020404" pitchFamily="49" charset="0"/>
              </a:rPr>
              <a:t> | value_1 |  </a:t>
            </a:r>
          </a:p>
          <a:p>
            <a:pPr marL="342900" lvl="1" indent="0">
              <a:buNone/>
            </a:pPr>
            <a:r>
              <a:rPr lang="en-US" sz="1200" dirty="0">
                <a:latin typeface="Courier New" panose="02070309020205020404" pitchFamily="49" charset="0"/>
                <a:cs typeface="Courier New" panose="02070309020205020404" pitchFamily="49" charset="0"/>
              </a:rPr>
              <a:t>puts " value_1 inside the block: #{value_1 }"  </a:t>
            </a:r>
          </a:p>
          <a:p>
            <a:pPr marL="342900" lvl="1" indent="0">
              <a:buNone/>
            </a:pPr>
            <a:r>
              <a:rPr lang="en-US" sz="1200" b="1" dirty="0">
                <a:latin typeface="Courier New" panose="02070309020205020404" pitchFamily="49" charset="0"/>
                <a:cs typeface="Courier New" panose="02070309020205020404" pitchFamily="49" charset="0"/>
              </a:rPr>
              <a:t>end  </a:t>
            </a:r>
          </a:p>
          <a:p>
            <a:pPr marL="342900" lvl="1" indent="0">
              <a:buNone/>
            </a:pPr>
            <a:r>
              <a:rPr lang="en-US" sz="1200" dirty="0">
                <a:latin typeface="Courier New" panose="02070309020205020404" pitchFamily="49" charset="0"/>
                <a:cs typeface="Courier New" panose="02070309020205020404" pitchFamily="49" charset="0"/>
              </a:rPr>
              <a:t>  </a:t>
            </a:r>
          </a:p>
          <a:p>
            <a:pPr marL="342900" lvl="1" indent="0">
              <a:buNone/>
            </a:pPr>
            <a:r>
              <a:rPr lang="en-US" sz="1200" dirty="0">
                <a:latin typeface="Courier New" panose="02070309020205020404" pitchFamily="49" charset="0"/>
                <a:cs typeface="Courier New" panose="02070309020205020404" pitchFamily="49" charset="0"/>
              </a:rPr>
              <a:t>puts " value_1 outside the block: #{value_1 }" </a:t>
            </a:r>
          </a:p>
        </p:txBody>
      </p:sp>
    </p:spTree>
    <p:extLst>
      <p:ext uri="{BB962C8B-B14F-4D97-AF65-F5344CB8AC3E}">
        <p14:creationId xmlns:p14="http://schemas.microsoft.com/office/powerpoint/2010/main" val="32759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Block</a:t>
            </a:r>
            <a:endParaRPr lang="en-US" dirty="0"/>
          </a:p>
        </p:txBody>
      </p:sp>
      <p:sp>
        <p:nvSpPr>
          <p:cNvPr id="3" name="Content Placeholder 2"/>
          <p:cNvSpPr>
            <a:spLocks noGrp="1"/>
          </p:cNvSpPr>
          <p:nvPr>
            <p:ph idx="1"/>
          </p:nvPr>
        </p:nvSpPr>
        <p:spPr/>
        <p:txBody>
          <a:bodyPr>
            <a:normAutofit/>
          </a:bodyPr>
          <a:lstStyle/>
          <a:p>
            <a:r>
              <a:rPr lang="en-US" sz="1350" dirty="0"/>
              <a:t>You can also use multiple parameters into a block, no matter is block parameters have the same name of a local variable</a:t>
            </a:r>
            <a:endParaRPr lang="en-US" sz="1200" b="1" dirty="0"/>
          </a:p>
          <a:p>
            <a:pPr marL="342900" lvl="1" indent="0">
              <a:buNone/>
            </a:pPr>
            <a:endParaRPr lang="en-US" sz="1200" b="1" dirty="0"/>
          </a:p>
          <a:p>
            <a:pPr marL="342900" lvl="1" indent="0">
              <a:buNone/>
            </a:pPr>
            <a:r>
              <a:rPr lang="en-US" sz="1200" b="1" dirty="0">
                <a:latin typeface="Courier New" panose="02070309020205020404" pitchFamily="49" charset="0"/>
                <a:cs typeface="Courier New" panose="02070309020205020404" pitchFamily="49" charset="0"/>
              </a:rPr>
              <a:t>value_1</a:t>
            </a:r>
            <a:r>
              <a:rPr lang="en-US" sz="1200" dirty="0">
                <a:latin typeface="Courier New" panose="02070309020205020404" pitchFamily="49" charset="0"/>
                <a:cs typeface="Courier New" panose="02070309020205020404" pitchFamily="49" charset="0"/>
              </a:rPr>
              <a:t> = 10  </a:t>
            </a:r>
          </a:p>
          <a:p>
            <a:pPr marL="342900" lvl="1" indent="0">
              <a:buNone/>
            </a:pPr>
            <a:r>
              <a:rPr lang="en-US" sz="1200" dirty="0">
                <a:latin typeface="Courier New" panose="02070309020205020404" pitchFamily="49" charset="0"/>
                <a:cs typeface="Courier New" panose="02070309020205020404" pitchFamily="49" charset="0"/>
              </a:rPr>
              <a:t>5.times </a:t>
            </a:r>
            <a:r>
              <a:rPr lang="en-US" sz="1200" b="1" dirty="0">
                <a:latin typeface="Courier New" panose="02070309020205020404" pitchFamily="49" charset="0"/>
                <a:cs typeface="Courier New" panose="02070309020205020404" pitchFamily="49" charset="0"/>
              </a:rPr>
              <a:t>do</a:t>
            </a:r>
            <a:r>
              <a:rPr lang="en-US" sz="1200" dirty="0">
                <a:latin typeface="Courier New" panose="02070309020205020404" pitchFamily="49" charset="0"/>
                <a:cs typeface="Courier New" panose="02070309020205020404" pitchFamily="49" charset="0"/>
              </a:rPr>
              <a:t> | value_2; </a:t>
            </a:r>
            <a:r>
              <a:rPr lang="en-US" sz="1200" b="1" dirty="0">
                <a:latin typeface="Courier New" panose="02070309020205020404" pitchFamily="49" charset="0"/>
                <a:cs typeface="Courier New" panose="02070309020205020404" pitchFamily="49" charset="0"/>
              </a:rPr>
              <a:t>value_1</a:t>
            </a:r>
            <a:r>
              <a:rPr lang="en-US" sz="1200" dirty="0">
                <a:latin typeface="Courier New" panose="02070309020205020404" pitchFamily="49" charset="0"/>
                <a:cs typeface="Courier New" panose="02070309020205020404" pitchFamily="49" charset="0"/>
              </a:rPr>
              <a:t> |</a:t>
            </a:r>
          </a:p>
          <a:p>
            <a:pPr marL="342900" lvl="1" indent="0">
              <a:buNone/>
            </a:pPr>
            <a:r>
              <a:rPr lang="en-US" sz="1200" b="1" dirty="0">
                <a:latin typeface="Courier New" panose="02070309020205020404" pitchFamily="49" charset="0"/>
                <a:cs typeface="Courier New" panose="02070309020205020404" pitchFamily="49" charset="0"/>
              </a:rPr>
              <a:t>value_1</a:t>
            </a:r>
            <a:r>
              <a:rPr lang="en-US" sz="1200" dirty="0">
                <a:latin typeface="Courier New" panose="02070309020205020404" pitchFamily="49" charset="0"/>
                <a:cs typeface="Courier New" panose="02070309020205020404" pitchFamily="49" charset="0"/>
              </a:rPr>
              <a:t> = value_2  </a:t>
            </a:r>
          </a:p>
          <a:p>
            <a:pPr marL="342900" lvl="1" indent="0">
              <a:buNone/>
            </a:pPr>
            <a:r>
              <a:rPr lang="en-US" sz="1200" dirty="0">
                <a:latin typeface="Courier New" panose="02070309020205020404" pitchFamily="49" charset="0"/>
                <a:cs typeface="Courier New" panose="02070309020205020404" pitchFamily="49" charset="0"/>
              </a:rPr>
              <a:t>puts " value_1 inside the block: #{value_1 }"  </a:t>
            </a:r>
          </a:p>
          <a:p>
            <a:pPr marL="342900" lvl="1" indent="0">
              <a:buNone/>
            </a:pPr>
            <a:r>
              <a:rPr lang="en-US" sz="1200" b="1" dirty="0">
                <a:latin typeface="Courier New" panose="02070309020205020404" pitchFamily="49" charset="0"/>
                <a:cs typeface="Courier New" panose="02070309020205020404" pitchFamily="49" charset="0"/>
              </a:rPr>
              <a:t>end  </a:t>
            </a:r>
          </a:p>
          <a:p>
            <a:pPr marL="342900" lvl="1" indent="0">
              <a:buNone/>
            </a:pPr>
            <a:r>
              <a:rPr lang="en-US" sz="1200" dirty="0">
                <a:latin typeface="Courier New" panose="02070309020205020404" pitchFamily="49" charset="0"/>
                <a:cs typeface="Courier New" panose="02070309020205020404" pitchFamily="49" charset="0"/>
              </a:rPr>
              <a:t>  </a:t>
            </a:r>
          </a:p>
          <a:p>
            <a:pPr marL="342900" lvl="1" indent="0">
              <a:buNone/>
            </a:pPr>
            <a:r>
              <a:rPr lang="en-US" sz="1200" dirty="0">
                <a:latin typeface="Courier New" panose="02070309020205020404" pitchFamily="49" charset="0"/>
                <a:cs typeface="Courier New" panose="02070309020205020404" pitchFamily="49" charset="0"/>
              </a:rPr>
              <a:t>puts " value_1 outside the block: #{value_1 }" </a:t>
            </a:r>
          </a:p>
          <a:p>
            <a:pPr marL="342900" lvl="1" indent="0">
              <a:buNone/>
            </a:pPr>
            <a:endParaRPr lang="en-US" sz="1200" dirty="0">
              <a:latin typeface="Courier New" panose="02070309020205020404" pitchFamily="49" charset="0"/>
              <a:cs typeface="Courier New" panose="02070309020205020404" pitchFamily="49" charset="0"/>
            </a:endParaRPr>
          </a:p>
          <a:p>
            <a:pPr marL="342900" lvl="1" indent="0">
              <a:buNone/>
            </a:pPr>
            <a:r>
              <a:rPr lang="en-US" sz="1200" dirty="0"/>
              <a:t>Try deleting the block parameter value_1, the result is the same?</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21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466496"/>
      </a:dk2>
      <a:lt2>
        <a:srgbClr val="EEECE1"/>
      </a:lt2>
      <a:accent1>
        <a:srgbClr val="FF5000"/>
      </a:accent1>
      <a:accent2>
        <a:srgbClr val="00CDD7"/>
      </a:accent2>
      <a:accent3>
        <a:srgbClr val="C8008C"/>
      </a:accent3>
      <a:accent4>
        <a:srgbClr val="00BDFF"/>
      </a:accent4>
      <a:accent5>
        <a:srgbClr val="82C800"/>
      </a:accent5>
      <a:accent6>
        <a:srgbClr val="FF7E19"/>
      </a:accent6>
      <a:hlink>
        <a:srgbClr val="0091D4"/>
      </a:hlink>
      <a:folHlink>
        <a:srgbClr val="0078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3992</TotalTime>
  <Words>1523</Words>
  <Application>Microsoft Office PowerPoint</Application>
  <PresentationFormat>On-screen Show (4:3)</PresentationFormat>
  <Paragraphs>280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Verdana</vt:lpstr>
      <vt:lpstr>Office Theme</vt:lpstr>
      <vt:lpstr>Karime Salomon Z.</vt:lpstr>
      <vt:lpstr>Ruby Optional argument values</vt:lpstr>
      <vt:lpstr>Practice </vt:lpstr>
      <vt:lpstr>Practice</vt:lpstr>
      <vt:lpstr>Ruby multiple return</vt:lpstr>
      <vt:lpstr>Practice </vt:lpstr>
      <vt:lpstr>Ruby Block</vt:lpstr>
      <vt:lpstr>Ruby Block</vt:lpstr>
      <vt:lpstr>Ruby Block</vt:lpstr>
      <vt:lpstr>Ruby Block</vt:lpstr>
      <vt:lpstr>Ruby Module</vt:lpstr>
      <vt:lpstr>Ruby Mixin?</vt:lpstr>
      <vt:lpstr>Ruby Mixin?</vt:lpstr>
      <vt:lpstr>Ruby Module</vt:lpstr>
      <vt:lpstr>Practice</vt:lpstr>
      <vt:lpstr>Ruby Arrays</vt:lpstr>
      <vt:lpstr>Ruby Arrays</vt:lpstr>
      <vt:lpstr>Ruby Arrays</vt:lpstr>
      <vt:lpstr>Practice</vt:lpstr>
      <vt:lpstr>Ruby Arrays</vt:lpstr>
      <vt:lpstr>Ruby Arrays</vt:lpstr>
      <vt:lpstr>Ruby Arrays</vt:lpstr>
      <vt:lpstr>Practice</vt:lpstr>
      <vt:lpstr>Practice</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c:creator>
  <cp:lastModifiedBy>Karime Salomon Zarate</cp:lastModifiedBy>
  <cp:revision>121</cp:revision>
  <dcterms:created xsi:type="dcterms:W3CDTF">2013-07-22T13:57:49Z</dcterms:created>
  <dcterms:modified xsi:type="dcterms:W3CDTF">2017-03-22T20:31:49Z</dcterms:modified>
</cp:coreProperties>
</file>