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91" r:id="rId2"/>
    <p:sldId id="352" r:id="rId3"/>
    <p:sldId id="353" r:id="rId4"/>
    <p:sldId id="354" r:id="rId5"/>
    <p:sldId id="355" r:id="rId6"/>
    <p:sldId id="356" r:id="rId7"/>
    <p:sldId id="357" r:id="rId8"/>
    <p:sldId id="358" r:id="rId9"/>
    <p:sldId id="359" r:id="rId10"/>
    <p:sldId id="360" r:id="rId11"/>
    <p:sldId id="346" r:id="rId12"/>
    <p:sldId id="347" r:id="rId13"/>
    <p:sldId id="348" r:id="rId14"/>
    <p:sldId id="349" r:id="rId15"/>
    <p:sldId id="350" r:id="rId16"/>
    <p:sldId id="351" r:id="rId17"/>
    <p:sldId id="361" r:id="rId18"/>
    <p:sldId id="362" r:id="rId19"/>
    <p:sldId id="363" r:id="rId20"/>
    <p:sldId id="364" r:id="rId21"/>
    <p:sldId id="365" r:id="rId22"/>
    <p:sldId id="366" r:id="rId23"/>
    <p:sldId id="367" r:id="rId24"/>
    <p:sldId id="369" r:id="rId25"/>
    <p:sldId id="370" r:id="rId26"/>
    <p:sldId id="371" r:id="rId27"/>
    <p:sldId id="372" r:id="rId28"/>
    <p:sldId id="300" r:id="rId29"/>
    <p:sldId id="30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BE4"/>
    <a:srgbClr val="3054E4"/>
    <a:srgbClr val="133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660"/>
  </p:normalViewPr>
  <p:slideViewPr>
    <p:cSldViewPr snapToGrid="0" snapToObjects="1">
      <p:cViewPr varScale="1">
        <p:scale>
          <a:sx n="109" d="100"/>
          <a:sy n="109" d="100"/>
        </p:scale>
        <p:origin x="852" y="10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1" d="100"/>
          <a:sy n="101" d="100"/>
        </p:scale>
        <p:origin x="-4480"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AAAD-6B48-B841-9972-973B2385BCF0}" type="datetimeFigureOut">
              <a:rPr lang="en-US" smtClean="0"/>
              <a:t>3/23/2017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5CA99F-6164-2948-B1A9-73F8720300E7}" type="slidenum">
              <a:rPr lang="en-US" smtClean="0"/>
              <a:t>‹#›</a:t>
            </a:fld>
            <a:endParaRPr lang="en-US"/>
          </a:p>
        </p:txBody>
      </p:sp>
    </p:spTree>
    <p:extLst>
      <p:ext uri="{BB962C8B-B14F-4D97-AF65-F5344CB8AC3E}">
        <p14:creationId xmlns:p14="http://schemas.microsoft.com/office/powerpoint/2010/main" val="4059574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AF251-C9AD-724E-8D04-2F9DFE7DD059}" type="datetimeFigureOut">
              <a:rPr lang="en-US" smtClean="0"/>
              <a:t>3/23/2017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F1E20-54D1-0842-908B-D93EB7C89DF2}" type="slidenum">
              <a:rPr lang="en-US" smtClean="0"/>
              <a:t>‹#›</a:t>
            </a:fld>
            <a:endParaRPr lang="en-US"/>
          </a:p>
        </p:txBody>
      </p:sp>
    </p:spTree>
    <p:extLst>
      <p:ext uri="{BB962C8B-B14F-4D97-AF65-F5344CB8AC3E}">
        <p14:creationId xmlns:p14="http://schemas.microsoft.com/office/powerpoint/2010/main" val="1158821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3013" y="3598884"/>
            <a:ext cx="7772400" cy="1470025"/>
          </a:xfrm>
        </p:spPr>
        <p:txBody>
          <a:bodyPr anchor="t" anchorCtr="0"/>
          <a:lstStyle>
            <a:lvl1pPr algn="l">
              <a:defRPr b="1" i="0" cap="all">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13013" y="2560653"/>
            <a:ext cx="7772400" cy="1130299"/>
          </a:xfrm>
        </p:spPr>
        <p:txBody>
          <a:bodyPr anchor="b" anchorCtr="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1" name="Picture 10"/>
          <p:cNvPicPr>
            <a:picLocks noChangeAspect="1"/>
          </p:cNvPicPr>
          <p:nvPr userDrawn="1"/>
        </p:nvPicPr>
        <p:blipFill>
          <a:blip r:embed="rId3"/>
          <a:stretch>
            <a:fillRect/>
          </a:stretch>
        </p:blipFill>
        <p:spPr>
          <a:xfrm>
            <a:off x="7055329" y="652501"/>
            <a:ext cx="1449440" cy="519151"/>
          </a:xfrm>
          <a:prstGeom prst="rect">
            <a:avLst/>
          </a:prstGeom>
        </p:spPr>
      </p:pic>
    </p:spTree>
    <p:extLst>
      <p:ext uri="{BB962C8B-B14F-4D97-AF65-F5344CB8AC3E}">
        <p14:creationId xmlns:p14="http://schemas.microsoft.com/office/powerpoint/2010/main" val="350059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598884"/>
            <a:ext cx="7772400" cy="1489526"/>
          </a:xfrm>
        </p:spPr>
        <p:txBody>
          <a:bodyPr anchor="t"/>
          <a:lstStyle>
            <a:lvl1pPr algn="l">
              <a:defRPr sz="4400" b="0" cap="none">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559389"/>
            <a:ext cx="7772400" cy="1131564"/>
          </a:xfrm>
        </p:spPr>
        <p:txBody>
          <a:bodyPr anchor="b">
            <a:normAutofit/>
          </a:bodyPr>
          <a:lstStyle>
            <a:lvl1pPr marL="0" indent="0" algn="l">
              <a:buNone/>
              <a:defRPr sz="2000" b="1"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5" name="Picture 4"/>
          <p:cNvPicPr>
            <a:picLocks noChangeAspect="1"/>
          </p:cNvPicPr>
          <p:nvPr userDrawn="1"/>
        </p:nvPicPr>
        <p:blipFill>
          <a:blip r:embed="rId3"/>
          <a:stretch>
            <a:fillRect/>
          </a:stretch>
        </p:blipFill>
        <p:spPr>
          <a:xfrm>
            <a:off x="7055329" y="652501"/>
            <a:ext cx="1449440" cy="519151"/>
          </a:xfrm>
          <a:prstGeom prst="rect">
            <a:avLst/>
          </a:prstGeom>
        </p:spPr>
      </p:pic>
    </p:spTree>
    <p:extLst>
      <p:ext uri="{BB962C8B-B14F-4D97-AF65-F5344CB8AC3E}">
        <p14:creationId xmlns:p14="http://schemas.microsoft.com/office/powerpoint/2010/main" val="41859304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37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105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20Second level</a:t>
            </a:r>
          </a:p>
          <a:p>
            <a:pPr lvl="2"/>
            <a:r>
              <a:rPr lang="en-US" dirty="0" smtClean="0"/>
              <a:t>18Third level</a:t>
            </a:r>
          </a:p>
          <a:p>
            <a:pPr lvl="3"/>
            <a:r>
              <a:rPr lang="en-US" dirty="0" smtClean="0"/>
              <a:t>16Fourth level</a:t>
            </a:r>
          </a:p>
          <a:p>
            <a:pPr lvl="4"/>
            <a:r>
              <a:rPr lang="en-US" dirty="0" smtClean="0"/>
              <a:t>16Fifth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893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683020"/>
            <a:ext cx="5486400" cy="566738"/>
          </a:xfrm>
        </p:spPr>
        <p:txBody>
          <a:bodyPr anchor="b">
            <a:normAutofit/>
          </a:bodyPr>
          <a:lstStyle>
            <a:lvl1pPr algn="l">
              <a:defRPr sz="22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157122"/>
            <a:ext cx="5486400" cy="804862"/>
          </a:xfrm>
        </p:spPr>
        <p:txBody>
          <a:bodyPr>
            <a:norm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5941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6676" y="5058823"/>
            <a:ext cx="6462711" cy="696559"/>
          </a:xfrm>
        </p:spPr>
        <p:txBody>
          <a:bodyPr anchor="b">
            <a:noAutofit/>
          </a:bodyPr>
          <a:lstStyle>
            <a:lvl1pPr algn="l">
              <a:defRPr sz="5400" b="0" baseline="0">
                <a:solidFill>
                  <a:srgbClr val="FF5000"/>
                </a:solidFill>
              </a:defRPr>
            </a:lvl1pPr>
          </a:lstStyle>
          <a:p>
            <a:endParaRPr lang="en-US" dirty="0"/>
          </a:p>
        </p:txBody>
      </p:sp>
      <p:pic>
        <p:nvPicPr>
          <p:cNvPr id="3" name="Picture 2"/>
          <p:cNvPicPr>
            <a:picLocks noChangeAspect="1"/>
          </p:cNvPicPr>
          <p:nvPr userDrawn="1"/>
        </p:nvPicPr>
        <p:blipFill>
          <a:blip r:embed="rId3"/>
          <a:stretch>
            <a:fillRect/>
          </a:stretch>
        </p:blipFill>
        <p:spPr>
          <a:xfrm>
            <a:off x="7055329" y="652501"/>
            <a:ext cx="1449440" cy="519151"/>
          </a:xfrm>
          <a:prstGeom prst="rect">
            <a:avLst/>
          </a:prstGeom>
        </p:spPr>
      </p:pic>
    </p:spTree>
    <p:extLst>
      <p:ext uri="{BB962C8B-B14F-4D97-AF65-F5344CB8AC3E}">
        <p14:creationId xmlns:p14="http://schemas.microsoft.com/office/powerpoint/2010/main" val="275332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32Click to edit Master text styles</a:t>
            </a:r>
          </a:p>
          <a:p>
            <a:pPr lvl="1"/>
            <a:r>
              <a:rPr lang="en-US" dirty="0" smtClean="0"/>
              <a:t>28Second level</a:t>
            </a:r>
          </a:p>
          <a:p>
            <a:pPr lvl="2"/>
            <a:r>
              <a:rPr lang="en-US" dirty="0" smtClean="0"/>
              <a:t>24Third level</a:t>
            </a:r>
          </a:p>
          <a:p>
            <a:pPr lvl="3"/>
            <a:r>
              <a:rPr lang="en-US" dirty="0" smtClean="0"/>
              <a:t>20Fourth level</a:t>
            </a:r>
          </a:p>
          <a:p>
            <a:pPr lvl="4"/>
            <a:r>
              <a:rPr lang="en-US" dirty="0" smtClean="0"/>
              <a:t>20Fifth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lumMod val="40000"/>
                    <a:lumOff val="60000"/>
                  </a:schemeClr>
                </a:solidFill>
              </a:defRPr>
            </a:lvl1pPr>
          </a:lstStyle>
          <a:p>
            <a:fld id="{1C530662-3203-5942-9249-D9CEFB0967A8}" type="datetimeFigureOut">
              <a:rPr lang="en-US" smtClean="0"/>
              <a:pPr/>
              <a:t>3/23/2017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8CB6E4"/>
                </a:solidFill>
              </a:defRPr>
            </a:lvl1pPr>
          </a:lstStyle>
          <a:p>
            <a:r>
              <a:rPr lang="en-US" dirty="0" err="1" smtClean="0"/>
              <a:t>Fundación</a:t>
            </a:r>
            <a:r>
              <a:rPr lang="en-US" dirty="0" smtClean="0"/>
              <a:t> </a:t>
            </a:r>
            <a:r>
              <a:rPr lang="en-US" dirty="0" err="1" smtClean="0"/>
              <a:t>Jala</a:t>
            </a:r>
            <a:r>
              <a:rPr lang="en-US" dirty="0" smtClean="0"/>
              <a:t>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CB6E4"/>
                </a:solidFill>
              </a:defRPr>
            </a:lvl1pPr>
          </a:lstStyle>
          <a:p>
            <a:fld id="{2B710A94-EFC8-C14E-9233-C4668D873D30}" type="slidenum">
              <a:rPr lang="en-US" smtClean="0"/>
              <a:pPr/>
              <a:t>‹#›</a:t>
            </a:fld>
            <a:endParaRPr lang="en-US" dirty="0"/>
          </a:p>
        </p:txBody>
      </p:sp>
    </p:spTree>
    <p:extLst>
      <p:ext uri="{BB962C8B-B14F-4D97-AF65-F5344CB8AC3E}">
        <p14:creationId xmlns:p14="http://schemas.microsoft.com/office/powerpoint/2010/main" val="386332259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7" r:id="rId6"/>
    <p:sldLayoutId id="2147483658"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lnSpc>
          <a:spcPct val="150000"/>
        </a:lnSpc>
        <a:spcBef>
          <a:spcPct val="20000"/>
        </a:spcBef>
        <a:buFont typeface="Arial"/>
        <a:buChar char="•"/>
        <a:defRPr sz="3200" kern="1200">
          <a:solidFill>
            <a:schemeClr val="tx1">
              <a:lumMod val="85000"/>
              <a:lumOff val="15000"/>
            </a:schemeClr>
          </a:solidFill>
          <a:latin typeface="+mn-lt"/>
          <a:ea typeface="+mn-ea"/>
          <a:cs typeface="+mn-cs"/>
        </a:defRPr>
      </a:lvl1pPr>
      <a:lvl2pPr marL="742950" indent="-285750" algn="l" defTabSz="457200" rtl="0" eaLnBrk="1" latinLnBrk="0" hangingPunct="1">
        <a:lnSpc>
          <a:spcPct val="150000"/>
        </a:lnSpc>
        <a:spcBef>
          <a:spcPct val="20000"/>
        </a:spcBef>
        <a:buFont typeface="Arial"/>
        <a:buChar char="–"/>
        <a:defRPr sz="2800" kern="1200">
          <a:solidFill>
            <a:schemeClr val="tx1">
              <a:lumMod val="85000"/>
              <a:lumOff val="15000"/>
            </a:schemeClr>
          </a:solidFill>
          <a:latin typeface="+mn-lt"/>
          <a:ea typeface="+mn-ea"/>
          <a:cs typeface="+mn-cs"/>
        </a:defRPr>
      </a:lvl2pPr>
      <a:lvl3pPr marL="1143000" indent="-228600" algn="l" defTabSz="457200" rtl="0" eaLnBrk="1" latinLnBrk="0" hangingPunct="1">
        <a:lnSpc>
          <a:spcPct val="150000"/>
        </a:lnSpc>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lnSpc>
          <a:spcPct val="150000"/>
        </a:lnSpc>
        <a:spcBef>
          <a:spcPct val="20000"/>
        </a:spcBef>
        <a:buFont typeface="Arial"/>
        <a:buChar char="–"/>
        <a:defRPr sz="2000" kern="1200">
          <a:solidFill>
            <a:schemeClr val="tx1">
              <a:lumMod val="85000"/>
              <a:lumOff val="15000"/>
            </a:schemeClr>
          </a:solidFill>
          <a:latin typeface="+mn-lt"/>
          <a:ea typeface="+mn-ea"/>
          <a:cs typeface="+mn-cs"/>
        </a:defRPr>
      </a:lvl4pPr>
      <a:lvl5pPr marL="2057400" indent="-228600" algn="l" defTabSz="457200" rtl="0" eaLnBrk="1" latinLnBrk="0" hangingPunct="1">
        <a:lnSpc>
          <a:spcPct val="150000"/>
        </a:lnSpc>
        <a:spcBef>
          <a:spcPct val="20000"/>
        </a:spcBef>
        <a:buFont typeface="Arial"/>
        <a:buChar char="»"/>
        <a:defRPr sz="20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ruby-doc.org/core-2.0/Enumerable.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mailto:anything@domain.com"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76" y="5592223"/>
            <a:ext cx="6462711" cy="696559"/>
          </a:xfrm>
        </p:spPr>
        <p:txBody>
          <a:bodyPr/>
          <a:lstStyle/>
          <a:p>
            <a:r>
              <a:rPr lang="en-US" sz="2400" dirty="0" smtClean="0"/>
              <a:t>Karime Salomon Z.</a:t>
            </a:r>
            <a:endParaRPr lang="en-US" sz="2400" dirty="0"/>
          </a:p>
        </p:txBody>
      </p:sp>
      <p:pic>
        <p:nvPicPr>
          <p:cNvPr id="3" name="Picture 2" descr="http://instalaya.com/wp-content/uploads/2011/04/Ruby-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520" y="1710747"/>
            <a:ext cx="2780242" cy="319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09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1350" b="1" dirty="0">
                <a:latin typeface="Courier New" panose="02070309020205020404" pitchFamily="49" charset="0"/>
                <a:cs typeface="Courier New" panose="02070309020205020404" pitchFamily="49" charset="0"/>
              </a:rPr>
              <a:t>Practice </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1. Create a class with two methods</a:t>
            </a:r>
          </a:p>
          <a:p>
            <a:pPr marL="0" indent="0">
              <a:buNone/>
            </a:pPr>
            <a:r>
              <a:rPr lang="en-US" sz="1350" b="1" dirty="0">
                <a:latin typeface="Courier New" panose="02070309020205020404" pitchFamily="49" charset="0"/>
                <a:cs typeface="Courier New" panose="02070309020205020404" pitchFamily="49" charset="0"/>
              </a:rPr>
              <a:t>method 1 :</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No arguments defined</a:t>
            </a:r>
          </a:p>
          <a:p>
            <a:pPr marL="0" indent="0">
              <a:buNone/>
            </a:pPr>
            <a:r>
              <a:rPr lang="en-US" sz="1350" b="1" dirty="0">
                <a:latin typeface="Courier New" panose="02070309020205020404" pitchFamily="49" charset="0"/>
                <a:cs typeface="Courier New" panose="02070309020205020404" pitchFamily="49" charset="0"/>
              </a:rPr>
              <a:t>Should create an array with only numbers </a:t>
            </a:r>
          </a:p>
          <a:p>
            <a:pPr marL="0" indent="0">
              <a:buNone/>
            </a:pPr>
            <a:r>
              <a:rPr lang="en-US" sz="1350" b="1" dirty="0">
                <a:latin typeface="Courier New" panose="02070309020205020404" pitchFamily="49" charset="0"/>
                <a:cs typeface="Courier New" panose="02070309020205020404" pitchFamily="49" charset="0"/>
              </a:rPr>
              <a:t>According the value inserted ask for each value of the array and push it in a new array</a:t>
            </a:r>
          </a:p>
          <a:p>
            <a:pPr marL="0" indent="0">
              <a:buNone/>
            </a:pPr>
            <a:r>
              <a:rPr lang="en-US" sz="1350" b="1" dirty="0">
                <a:latin typeface="Courier New" panose="02070309020205020404" pitchFamily="49" charset="0"/>
                <a:cs typeface="Courier New" panose="02070309020205020404" pitchFamily="49" charset="0"/>
              </a:rPr>
              <a:t>Should create an alphabetical array</a:t>
            </a:r>
          </a:p>
          <a:p>
            <a:pPr marL="0" indent="0">
              <a:buNone/>
            </a:pPr>
            <a:r>
              <a:rPr lang="en-US" sz="1350" b="1" dirty="0">
                <a:latin typeface="Courier New" panose="02070309020205020404" pitchFamily="49" charset="0"/>
                <a:cs typeface="Courier New" panose="02070309020205020404" pitchFamily="49" charset="0"/>
              </a:rPr>
              <a:t>Should create a mixed array (numeral an alphabetical )</a:t>
            </a:r>
          </a:p>
          <a:p>
            <a:pPr marL="0" indent="0">
              <a:buNone/>
            </a:pPr>
            <a:r>
              <a:rPr lang="en-US" sz="1350" b="1" dirty="0">
                <a:latin typeface="Courier New" panose="02070309020205020404" pitchFamily="49" charset="0"/>
                <a:cs typeface="Courier New" panose="02070309020205020404" pitchFamily="49" charset="0"/>
              </a:rPr>
              <a:t>Return the 3 arrays</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method 2</a:t>
            </a:r>
          </a:p>
          <a:p>
            <a:pPr marL="0" indent="0">
              <a:buNone/>
            </a:pPr>
            <a:r>
              <a:rPr lang="en-US" sz="1350" b="1" dirty="0">
                <a:latin typeface="Courier New" panose="02070309020205020404" pitchFamily="49" charset="0"/>
                <a:cs typeface="Courier New" panose="02070309020205020404" pitchFamily="49" charset="0"/>
              </a:rPr>
              <a:t>Should receive 2 arguments (2 arrays)</a:t>
            </a:r>
          </a:p>
          <a:p>
            <a:pPr marL="0" indent="0">
              <a:buNone/>
            </a:pPr>
            <a:r>
              <a:rPr lang="en-US" sz="1350" b="1" dirty="0">
                <a:latin typeface="Courier New" panose="02070309020205020404" pitchFamily="49" charset="0"/>
                <a:cs typeface="Courier New" panose="02070309020205020404" pitchFamily="49" charset="0"/>
              </a:rPr>
              <a:t>should print only the elements in common between the 2 arrays received</a:t>
            </a:r>
          </a:p>
          <a:p>
            <a:pPr marL="0" indent="0">
              <a:buNone/>
            </a:pPr>
            <a:r>
              <a:rPr lang="en-US" sz="1350" b="1" dirty="0">
                <a:latin typeface="Courier New" panose="02070309020205020404" pitchFamily="49" charset="0"/>
                <a:cs typeface="Courier New" panose="02070309020205020404" pitchFamily="49" charset="0"/>
              </a:rPr>
              <a:t>should print the first element of both arrays</a:t>
            </a:r>
          </a:p>
          <a:p>
            <a:pPr marL="0" indent="0">
              <a:buNone/>
            </a:pPr>
            <a:r>
              <a:rPr lang="en-US" sz="1350" b="1" dirty="0">
                <a:latin typeface="Courier New" panose="02070309020205020404" pitchFamily="49" charset="0"/>
                <a:cs typeface="Courier New" panose="02070309020205020404" pitchFamily="49" charset="0"/>
              </a:rPr>
              <a:t>should print the last element of both arrays</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Method 3 </a:t>
            </a:r>
          </a:p>
          <a:p>
            <a:pPr marL="0" indent="0">
              <a:buNone/>
            </a:pPr>
            <a:r>
              <a:rPr lang="en-US" sz="1350" b="1" dirty="0">
                <a:latin typeface="Courier New" panose="02070309020205020404" pitchFamily="49" charset="0"/>
                <a:cs typeface="Courier New" panose="02070309020205020404" pitchFamily="49" charset="0"/>
              </a:rPr>
              <a:t>Should receive 2 arguments (2 arrays)</a:t>
            </a:r>
          </a:p>
          <a:p>
            <a:pPr marL="0" indent="0">
              <a:buNone/>
            </a:pPr>
            <a:r>
              <a:rPr lang="en-US" sz="1350" b="1" dirty="0">
                <a:latin typeface="Courier New" panose="02070309020205020404" pitchFamily="49" charset="0"/>
                <a:cs typeface="Courier New" panose="02070309020205020404" pitchFamily="49" charset="0"/>
              </a:rPr>
              <a:t>Should print the result of join both arrays but before join  need to extract :</a:t>
            </a:r>
          </a:p>
          <a:p>
            <a:pPr marL="0" indent="0">
              <a:buNone/>
            </a:pPr>
            <a:r>
              <a:rPr lang="en-US" sz="1350" b="1" dirty="0">
                <a:latin typeface="Courier New" panose="02070309020205020404" pitchFamily="49" charset="0"/>
                <a:cs typeface="Courier New" panose="02070309020205020404" pitchFamily="49" charset="0"/>
              </a:rPr>
              <a:t>-	the first element of the first array</a:t>
            </a:r>
          </a:p>
          <a:p>
            <a:pPr marL="0" indent="0">
              <a:buNone/>
            </a:pPr>
            <a:r>
              <a:rPr lang="en-US" sz="1350" b="1" dirty="0">
                <a:latin typeface="Courier New" panose="02070309020205020404" pitchFamily="49" charset="0"/>
                <a:cs typeface="Courier New" panose="02070309020205020404" pitchFamily="49" charset="0"/>
              </a:rPr>
              <a:t>-	the last element of the second array</a:t>
            </a:r>
          </a:p>
          <a:p>
            <a:pPr marL="0" indent="0">
              <a:buNone/>
            </a:pPr>
            <a:r>
              <a:rPr lang="en-US" sz="1350" b="1" dirty="0">
                <a:latin typeface="Courier New" panose="02070309020205020404" pitchFamily="49" charset="0"/>
                <a:cs typeface="Courier New" panose="02070309020205020404" pitchFamily="49" charset="0"/>
              </a:rPr>
              <a:t>Create an array with both elements extracted, return this array</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Method 4</a:t>
            </a:r>
          </a:p>
          <a:p>
            <a:pPr marL="0" indent="0">
              <a:buNone/>
            </a:pPr>
            <a:r>
              <a:rPr lang="en-US" sz="1350" b="1" dirty="0">
                <a:latin typeface="Courier New" panose="02070309020205020404" pitchFamily="49" charset="0"/>
                <a:cs typeface="Courier New" panose="02070309020205020404" pitchFamily="49" charset="0"/>
              </a:rPr>
              <a:t>Should receive 1 arguments(the array from method 3)</a:t>
            </a:r>
          </a:p>
          <a:p>
            <a:pPr marL="0" indent="0">
              <a:buNone/>
            </a:pPr>
            <a:r>
              <a:rPr lang="en-US" sz="1350" b="1" dirty="0">
                <a:latin typeface="Courier New" panose="02070309020205020404" pitchFamily="49" charset="0"/>
                <a:cs typeface="Courier New" panose="02070309020205020404" pitchFamily="49" charset="0"/>
              </a:rPr>
              <a:t>Should print the array received</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2. Instance the class and call to each method in order to interact with them. Please don’t use instanced, class or global variables. All actions should be performed calling the class and not inside the class</a:t>
            </a:r>
          </a:p>
        </p:txBody>
      </p:sp>
    </p:spTree>
    <p:extLst>
      <p:ext uri="{BB962C8B-B14F-4D97-AF65-F5344CB8AC3E}">
        <p14:creationId xmlns:p14="http://schemas.microsoft.com/office/powerpoint/2010/main" val="118849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Hashes</a:t>
            </a:r>
            <a:endParaRPr lang="en-US" dirty="0"/>
          </a:p>
        </p:txBody>
      </p:sp>
      <p:sp>
        <p:nvSpPr>
          <p:cNvPr id="3" name="Content Placeholder 2"/>
          <p:cNvSpPr>
            <a:spLocks noGrp="1"/>
          </p:cNvSpPr>
          <p:nvPr>
            <p:ph idx="1"/>
          </p:nvPr>
        </p:nvSpPr>
        <p:spPr/>
        <p:txBody>
          <a:bodyPr>
            <a:normAutofit/>
          </a:bodyPr>
          <a:lstStyle/>
          <a:p>
            <a:pPr marL="0" indent="0">
              <a:buNone/>
            </a:pPr>
            <a:r>
              <a:rPr lang="en-US" sz="1350" dirty="0"/>
              <a:t>Hashes are collections of key-value pairs</a:t>
            </a:r>
          </a:p>
          <a:p>
            <a:pPr marL="0" indent="0">
              <a:buNone/>
            </a:pPr>
            <a:r>
              <a:rPr lang="en-US" sz="1350" b="1" dirty="0">
                <a:latin typeface="Courier New" panose="02070309020205020404" pitchFamily="49" charset="0"/>
                <a:cs typeface="Courier New" panose="02070309020205020404" pitchFamily="49" charset="0"/>
              </a:rPr>
              <a:t>Simple hash of cars and their makers</a:t>
            </a:r>
          </a:p>
          <a:p>
            <a:pPr marL="0" indent="0">
              <a:buNone/>
            </a:pPr>
            <a:r>
              <a:rPr lang="en-US" sz="1350" b="1" dirty="0">
                <a:latin typeface="Courier New" panose="02070309020205020404" pitchFamily="49" charset="0"/>
                <a:cs typeface="Courier New" panose="02070309020205020404" pitchFamily="49" charset="0"/>
              </a:rPr>
              <a:t>cars = {</a:t>
            </a:r>
          </a:p>
          <a:p>
            <a:pPr marL="0" indent="0">
              <a:buNone/>
            </a:pP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altima</a:t>
            </a:r>
            <a:r>
              <a:rPr lang="en-US" sz="1350" b="1" dirty="0">
                <a:latin typeface="Courier New" panose="02070309020205020404" pitchFamily="49" charset="0"/>
                <a:cs typeface="Courier New" panose="02070309020205020404" pitchFamily="49" charset="0"/>
              </a:rPr>
              <a:t>' =&gt; '</a:t>
            </a:r>
            <a:r>
              <a:rPr lang="en-US" sz="1350" b="1" dirty="0" err="1">
                <a:latin typeface="Courier New" panose="02070309020205020404" pitchFamily="49" charset="0"/>
                <a:cs typeface="Courier New" panose="02070309020205020404" pitchFamily="49" charset="0"/>
              </a:rPr>
              <a:t>nissan</a:t>
            </a:r>
            <a:r>
              <a:rPr lang="en-US" sz="1350" b="1" dirty="0">
                <a:latin typeface="Courier New" panose="02070309020205020404" pitchFamily="49" charset="0"/>
                <a:cs typeface="Courier New" panose="02070309020205020404" pitchFamily="49" charset="0"/>
              </a:rPr>
              <a:t>',</a:t>
            </a:r>
          </a:p>
          <a:p>
            <a:pPr marL="0" indent="0">
              <a:buNone/>
            </a:pP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camry</a:t>
            </a:r>
            <a:r>
              <a:rPr lang="en-US" sz="1350" b="1" dirty="0">
                <a:latin typeface="Courier New" panose="02070309020205020404" pitchFamily="49" charset="0"/>
                <a:cs typeface="Courier New" panose="02070309020205020404" pitchFamily="49" charset="0"/>
              </a:rPr>
              <a:t>' =&gt; '</a:t>
            </a:r>
            <a:r>
              <a:rPr lang="en-US" sz="1350" b="1" dirty="0" err="1">
                <a:latin typeface="Courier New" panose="02070309020205020404" pitchFamily="49" charset="0"/>
                <a:cs typeface="Courier New" panose="02070309020205020404" pitchFamily="49" charset="0"/>
              </a:rPr>
              <a:t>toyota</a:t>
            </a:r>
            <a:r>
              <a:rPr lang="en-US" sz="1350" b="1" dirty="0">
                <a:latin typeface="Courier New" panose="02070309020205020404" pitchFamily="49" charset="0"/>
                <a:cs typeface="Courier New" panose="02070309020205020404" pitchFamily="49" charset="0"/>
              </a:rPr>
              <a:t>',</a:t>
            </a:r>
          </a:p>
          <a:p>
            <a:pPr marL="0" indent="0">
              <a:buNone/>
            </a:pPr>
            <a:r>
              <a:rPr lang="en-US" sz="1350" b="1" dirty="0">
                <a:latin typeface="Courier New" panose="02070309020205020404" pitchFamily="49" charset="0"/>
                <a:cs typeface="Courier New" panose="02070309020205020404" pitchFamily="49" charset="0"/>
              </a:rPr>
              <a:t>'rx7' =&gt; '</a:t>
            </a:r>
            <a:r>
              <a:rPr lang="en-US" sz="1350" b="1" dirty="0" err="1">
                <a:latin typeface="Courier New" panose="02070309020205020404" pitchFamily="49" charset="0"/>
                <a:cs typeface="Courier New" panose="02070309020205020404" pitchFamily="49" charset="0"/>
              </a:rPr>
              <a:t>mazda</a:t>
            </a:r>
            <a:r>
              <a:rPr lang="en-US" sz="1350" b="1" dirty="0">
                <a:latin typeface="Courier New" panose="02070309020205020404" pitchFamily="49" charset="0"/>
                <a:cs typeface="Courier New" panose="02070309020205020404" pitchFamily="49" charset="0"/>
              </a:rPr>
              <a:t>'</a:t>
            </a:r>
          </a:p>
          <a:p>
            <a:pPr marL="0" indent="0">
              <a:buNone/>
            </a:pPr>
            <a:r>
              <a:rPr lang="en-US" sz="1350" b="1" dirty="0">
                <a:latin typeface="Courier New" panose="02070309020205020404" pitchFamily="49" charset="0"/>
                <a:cs typeface="Courier New" panose="02070309020205020404" pitchFamily="49" charset="0"/>
              </a:rPr>
              <a:t>}</a:t>
            </a:r>
          </a:p>
          <a:p>
            <a:pPr marL="0" indent="0">
              <a:buNone/>
            </a:pPr>
            <a:r>
              <a:rPr lang="en-US" sz="1350" b="1" dirty="0">
                <a:latin typeface="Courier New" panose="02070309020205020404" pitchFamily="49" charset="0"/>
                <a:cs typeface="Courier New" panose="02070309020205020404" pitchFamily="49" charset="0"/>
              </a:rPr>
              <a:t>puts cars['rx7'] #  =&gt;   </a:t>
            </a:r>
            <a:r>
              <a:rPr lang="en-US" sz="1350" b="1" dirty="0" err="1">
                <a:latin typeface="Courier New" panose="02070309020205020404" pitchFamily="49" charset="0"/>
                <a:cs typeface="Courier New" panose="02070309020205020404" pitchFamily="49" charset="0"/>
              </a:rPr>
              <a:t>mazda</a:t>
            </a:r>
            <a:endParaRPr lang="en-US" sz="1350" b="1" dirty="0">
              <a:latin typeface="Courier New" panose="02070309020205020404" pitchFamily="49" charset="0"/>
              <a:cs typeface="Courier New" panose="02070309020205020404" pitchFamily="49" charset="0"/>
            </a:endParaRP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dirty="0"/>
              <a:t>Create a new hash :</a:t>
            </a:r>
          </a:p>
          <a:p>
            <a:pPr marL="0" indent="0">
              <a:buNone/>
            </a:pPr>
            <a:r>
              <a:rPr lang="en-US" sz="1350" b="1" dirty="0">
                <a:latin typeface="Courier New" panose="02070309020205020404" pitchFamily="49" charset="0"/>
                <a:cs typeface="Courier New" panose="02070309020205020404" pitchFamily="49" charset="0"/>
              </a:rPr>
              <a:t>As an object : </a:t>
            </a:r>
            <a:r>
              <a:rPr lang="en-US" sz="1350" b="1" dirty="0" err="1">
                <a:latin typeface="Courier New" panose="02070309020205020404" pitchFamily="49" charset="0"/>
                <a:cs typeface="Courier New" panose="02070309020205020404" pitchFamily="49" charset="0"/>
              </a:rPr>
              <a:t>Hash.new</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Using braces : {}</a:t>
            </a:r>
          </a:p>
        </p:txBody>
      </p:sp>
    </p:spTree>
    <p:extLst>
      <p:ext uri="{BB962C8B-B14F-4D97-AF65-F5344CB8AC3E}">
        <p14:creationId xmlns:p14="http://schemas.microsoft.com/office/powerpoint/2010/main" val="2949952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Hashes</a:t>
            </a:r>
            <a:endParaRPr lang="en-US" dirty="0"/>
          </a:p>
        </p:txBody>
      </p:sp>
      <p:sp>
        <p:nvSpPr>
          <p:cNvPr id="3" name="Content Placeholder 2"/>
          <p:cNvSpPr>
            <a:spLocks noGrp="1"/>
          </p:cNvSpPr>
          <p:nvPr>
            <p:ph idx="1"/>
          </p:nvPr>
        </p:nvSpPr>
        <p:spPr/>
        <p:txBody>
          <a:bodyPr>
            <a:normAutofit/>
          </a:bodyPr>
          <a:lstStyle/>
          <a:p>
            <a:pPr marL="0" indent="0">
              <a:buNone/>
            </a:pPr>
            <a:r>
              <a:rPr lang="en-US" sz="1350" dirty="0"/>
              <a:t>Creating and interacting with a hash :</a:t>
            </a:r>
          </a:p>
          <a:p>
            <a:pPr marL="0" indent="0">
              <a:buNone/>
            </a:pPr>
            <a:r>
              <a:rPr lang="en-US" sz="1350" b="1" dirty="0">
                <a:latin typeface="Courier New" panose="02070309020205020404" pitchFamily="49" charset="0"/>
                <a:cs typeface="Courier New" panose="02070309020205020404" pitchFamily="49" charset="0"/>
              </a:rPr>
              <a:t>elements = </a:t>
            </a:r>
            <a:r>
              <a:rPr lang="en-US" sz="1350" b="1" dirty="0" err="1">
                <a:latin typeface="Courier New" panose="02070309020205020404" pitchFamily="49" charset="0"/>
                <a:cs typeface="Courier New" panose="02070309020205020404" pitchFamily="49" charset="0"/>
              </a:rPr>
              <a:t>Hash.new</a:t>
            </a:r>
            <a:r>
              <a:rPr lang="en-US" sz="1350" b="1" dirty="0">
                <a:latin typeface="Courier New" panose="02070309020205020404" pitchFamily="49" charset="0"/>
                <a:cs typeface="Courier New" panose="02070309020205020404" pitchFamily="49" charset="0"/>
              </a:rPr>
              <a:t>  # or {}</a:t>
            </a:r>
          </a:p>
          <a:p>
            <a:pPr marL="0" indent="0">
              <a:buNone/>
            </a:pPr>
            <a:r>
              <a:rPr lang="en-US" sz="1350" b="1" dirty="0">
                <a:latin typeface="Courier New" panose="02070309020205020404" pitchFamily="49" charset="0"/>
                <a:cs typeface="Courier New" panose="02070309020205020404" pitchFamily="49" charset="0"/>
              </a:rPr>
              <a:t>elements['H'] = 'Hydrogen' #associate the key 'H' to the value 'Hydrogen'</a:t>
            </a:r>
          </a:p>
          <a:p>
            <a:pPr marL="0" indent="0">
              <a:buNone/>
            </a:pPr>
            <a:r>
              <a:rPr lang="en-US" sz="1350" b="1" dirty="0">
                <a:latin typeface="Courier New" panose="02070309020205020404" pitchFamily="49" charset="0"/>
                <a:cs typeface="Courier New" panose="02070309020205020404" pitchFamily="49" charset="0"/>
              </a:rPr>
              <a:t>elements['He'] = 'Helium'</a:t>
            </a:r>
          </a:p>
          <a:p>
            <a:pPr marL="0" indent="0">
              <a:buNone/>
            </a:pPr>
            <a:r>
              <a:rPr lang="en-US" sz="1350" b="1" dirty="0">
                <a:latin typeface="Courier New" panose="02070309020205020404" pitchFamily="49" charset="0"/>
                <a:cs typeface="Courier New" panose="02070309020205020404" pitchFamily="49" charset="0"/>
              </a:rPr>
              <a:t>elements['Li'] = 'Lithium'</a:t>
            </a:r>
          </a:p>
          <a:p>
            <a:pPr marL="0" indent="0">
              <a:buNone/>
            </a:pPr>
            <a:r>
              <a:rPr lang="en-US" sz="1350" b="1" dirty="0">
                <a:latin typeface="Courier New" panose="02070309020205020404" pitchFamily="49" charset="0"/>
                <a:cs typeface="Courier New" panose="02070309020205020404" pitchFamily="49" charset="0"/>
              </a:rPr>
              <a:t>p elements['H']       # prints "Hydrogen"</a:t>
            </a:r>
          </a:p>
          <a:p>
            <a:pPr marL="0" indent="0">
              <a:buNone/>
            </a:pPr>
            <a:r>
              <a:rPr lang="en-US" sz="1350" b="1" dirty="0">
                <a:latin typeface="Courier New" panose="02070309020205020404" pitchFamily="49" charset="0"/>
                <a:cs typeface="Courier New" panose="02070309020205020404" pitchFamily="49" charset="0"/>
              </a:rPr>
              <a:t>p </a:t>
            </a:r>
            <a:r>
              <a:rPr lang="en-US" sz="1350" b="1" dirty="0" err="1">
                <a:latin typeface="Courier New" panose="02070309020205020404" pitchFamily="49" charset="0"/>
                <a:cs typeface="Courier New" panose="02070309020205020404" pitchFamily="49" charset="0"/>
              </a:rPr>
              <a:t>elements.length</a:t>
            </a:r>
            <a:r>
              <a:rPr lang="en-US" sz="1350" b="1" dirty="0">
                <a:latin typeface="Courier New" panose="02070309020205020404" pitchFamily="49" charset="0"/>
                <a:cs typeface="Courier New" panose="02070309020205020404" pitchFamily="49" charset="0"/>
              </a:rPr>
              <a:t>     # prints 3</a:t>
            </a:r>
          </a:p>
          <a:p>
            <a:pPr marL="0" indent="0">
              <a:buNone/>
            </a:pPr>
            <a:r>
              <a:rPr lang="en-US" sz="1350" b="1" dirty="0">
                <a:latin typeface="Courier New" panose="02070309020205020404" pitchFamily="49" charset="0"/>
                <a:cs typeface="Courier New" panose="02070309020205020404" pitchFamily="49" charset="0"/>
              </a:rPr>
              <a:t>p </a:t>
            </a:r>
            <a:r>
              <a:rPr lang="en-US" sz="1350" b="1" dirty="0" err="1">
                <a:latin typeface="Courier New" panose="02070309020205020404" pitchFamily="49" charset="0"/>
                <a:cs typeface="Courier New" panose="02070309020205020404" pitchFamily="49" charset="0"/>
              </a:rPr>
              <a:t>elements.values</a:t>
            </a:r>
            <a:r>
              <a:rPr lang="en-US" sz="1350" b="1" dirty="0">
                <a:latin typeface="Courier New" panose="02070309020205020404" pitchFamily="49" charset="0"/>
                <a:cs typeface="Courier New" panose="02070309020205020404" pitchFamily="49" charset="0"/>
              </a:rPr>
              <a:t>     # prints ["Lithium", "Helium", "Hydrogen"]</a:t>
            </a:r>
          </a:p>
          <a:p>
            <a:pPr marL="0" indent="0">
              <a:buNone/>
            </a:pPr>
            <a:r>
              <a:rPr lang="en-US" sz="1350" b="1" dirty="0">
                <a:latin typeface="Courier New" panose="02070309020205020404" pitchFamily="49" charset="0"/>
                <a:cs typeface="Courier New" panose="02070309020205020404" pitchFamily="49" charset="0"/>
              </a:rPr>
              <a:t>p </a:t>
            </a:r>
            <a:r>
              <a:rPr lang="en-US" sz="1350" b="1" dirty="0" err="1">
                <a:latin typeface="Courier New" panose="02070309020205020404" pitchFamily="49" charset="0"/>
                <a:cs typeface="Courier New" panose="02070309020205020404" pitchFamily="49" charset="0"/>
              </a:rPr>
              <a:t>elements.keys</a:t>
            </a:r>
            <a:r>
              <a:rPr lang="en-US" sz="1350" b="1" dirty="0">
                <a:latin typeface="Courier New" panose="02070309020205020404" pitchFamily="49" charset="0"/>
                <a:cs typeface="Courier New" panose="02070309020205020404" pitchFamily="49" charset="0"/>
              </a:rPr>
              <a:t>       # prints ["Li", "He", "H"]</a:t>
            </a:r>
          </a:p>
          <a:p>
            <a:pPr marL="0" indent="0">
              <a:buNone/>
            </a:pPr>
            <a:r>
              <a:rPr lang="en-US" sz="1350" b="1" dirty="0">
                <a:latin typeface="Courier New" panose="02070309020205020404" pitchFamily="49" charset="0"/>
                <a:cs typeface="Courier New" panose="02070309020205020404" pitchFamily="49" charset="0"/>
              </a:rPr>
              <a:t>p elements            # prints {"Li"=&gt;"Lithium", "He"=&gt;"Helium", "H"=&gt;"Hydrogen"}</a:t>
            </a:r>
          </a:p>
        </p:txBody>
      </p:sp>
    </p:spTree>
    <p:extLst>
      <p:ext uri="{BB962C8B-B14F-4D97-AF65-F5344CB8AC3E}">
        <p14:creationId xmlns:p14="http://schemas.microsoft.com/office/powerpoint/2010/main" val="217372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Hashes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1350" b="1" dirty="0"/>
              <a:t>Hash[]</a:t>
            </a:r>
          </a:p>
          <a:p>
            <a:pPr marL="0" indent="0">
              <a:buNone/>
            </a:pPr>
            <a:r>
              <a:rPr lang="en-US" sz="1350" dirty="0"/>
              <a:t>You can also create Hashes with square brackets by prefixing with "Hash":</a:t>
            </a:r>
          </a:p>
          <a:p>
            <a:pPr marL="0" indent="0">
              <a:buNone/>
            </a:pPr>
            <a:r>
              <a:rPr lang="en-US" sz="1350" b="1" dirty="0">
                <a:latin typeface="Courier New" panose="02070309020205020404" pitchFamily="49" charset="0"/>
                <a:cs typeface="Courier New" panose="02070309020205020404" pitchFamily="49" charset="0"/>
              </a:rPr>
              <a:t>toppings = Hash["</a:t>
            </a:r>
            <a:r>
              <a:rPr lang="en-US" sz="1350" b="1" dirty="0" err="1">
                <a:latin typeface="Courier New" panose="02070309020205020404" pitchFamily="49" charset="0"/>
                <a:cs typeface="Courier New" panose="02070309020205020404" pitchFamily="49" charset="0"/>
              </a:rPr>
              <a:t>pancakes","syrup","Pizza","Pepper","Cereal","Sugar</a:t>
            </a:r>
            <a:r>
              <a:rPr lang="en-US" sz="1350" b="1" dirty="0">
                <a:latin typeface="Courier New" panose="02070309020205020404" pitchFamily="49" charset="0"/>
                <a:cs typeface="Courier New" panose="02070309020205020404" pitchFamily="49" charset="0"/>
              </a:rPr>
              <a:t>"]</a:t>
            </a:r>
          </a:p>
          <a:p>
            <a:pPr marL="0" indent="0">
              <a:buNone/>
            </a:pPr>
            <a:r>
              <a:rPr lang="en-US" sz="1350" b="1" dirty="0">
                <a:latin typeface="Courier New" panose="02070309020205020404" pitchFamily="49" charset="0"/>
                <a:cs typeface="Courier New" panose="02070309020205020404" pitchFamily="49" charset="0"/>
              </a:rPr>
              <a:t>p toppings</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effectLst>
                  <a:outerShdw blurRad="38100" dist="38100" dir="2700000" algn="tl">
                    <a:srgbClr val="000000">
                      <a:alpha val="43137"/>
                    </a:srgbClr>
                  </a:outerShdw>
                </a:effectLst>
              </a:rPr>
              <a:t>select</a:t>
            </a:r>
          </a:p>
          <a:p>
            <a:pPr marL="0" indent="0">
              <a:buNone/>
            </a:pPr>
            <a:r>
              <a:rPr lang="en-US" sz="1350" dirty="0"/>
              <a:t>The "select" method populates a new hash with members which meet a criteria</a:t>
            </a:r>
          </a:p>
          <a:p>
            <a:pPr marL="0" indent="0">
              <a:buNone/>
            </a:pPr>
            <a:r>
              <a:rPr lang="en-US" sz="1350" b="1" dirty="0">
                <a:latin typeface="Courier New" panose="02070309020205020404" pitchFamily="49" charset="0"/>
                <a:cs typeface="Courier New" panose="02070309020205020404" pitchFamily="49" charset="0"/>
              </a:rPr>
              <a:t>salaries = {"bob" =&gt;10.9,</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larry</a:t>
            </a:r>
            <a:r>
              <a:rPr lang="en-US" sz="1350" b="1" dirty="0">
                <a:latin typeface="Courier New" panose="02070309020205020404" pitchFamily="49" charset="0"/>
                <a:cs typeface="Courier New" panose="02070309020205020404" pitchFamily="49" charset="0"/>
              </a:rPr>
              <a:t>"=&gt;7.5,</a:t>
            </a:r>
          </a:p>
          <a:p>
            <a:pPr marL="0" indent="0">
              <a:buNone/>
            </a:pPr>
            <a:r>
              <a:rPr lang="en-US" sz="1350" b="1" dirty="0">
                <a:latin typeface="Courier New" panose="02070309020205020404" pitchFamily="49" charset="0"/>
                <a:cs typeface="Courier New" panose="02070309020205020404" pitchFamily="49" charset="0"/>
              </a:rPr>
              <a:t>			"jimmy"=&gt;6.0,</a:t>
            </a:r>
          </a:p>
          <a:p>
            <a:pPr marL="0" indent="0">
              <a:buNone/>
            </a:pPr>
            <a:r>
              <a:rPr lang="en-US" sz="1350" b="1" dirty="0">
                <a:latin typeface="Courier New" panose="02070309020205020404" pitchFamily="49" charset="0"/>
                <a:cs typeface="Courier New" panose="02070309020205020404" pitchFamily="49" charset="0"/>
              </a:rPr>
              <a:t>			"jerry"=&gt;6.5}</a:t>
            </a:r>
          </a:p>
          <a:p>
            <a:pPr marL="0" indent="0">
              <a:buNone/>
            </a:pPr>
            <a:r>
              <a:rPr lang="en-US" sz="1350" b="1" dirty="0" err="1">
                <a:latin typeface="Courier New" panose="02070309020205020404" pitchFamily="49" charset="0"/>
                <a:cs typeface="Courier New" panose="02070309020205020404" pitchFamily="49" charset="0"/>
              </a:rPr>
              <a:t>salaries.inspect</a:t>
            </a:r>
            <a:endParaRPr lang="en-US" sz="1350" b="1" dirty="0">
              <a:latin typeface="Courier New" panose="02070309020205020404" pitchFamily="49" charset="0"/>
              <a:cs typeface="Courier New" panose="02070309020205020404" pitchFamily="49" charset="0"/>
            </a:endParaRPr>
          </a:p>
          <a:p>
            <a:pPr marL="0" indent="0">
              <a:buNone/>
            </a:pPr>
            <a:r>
              <a:rPr lang="en-US" sz="1350" b="1" dirty="0" err="1">
                <a:latin typeface="Courier New" panose="02070309020205020404" pitchFamily="49" charset="0"/>
                <a:cs typeface="Courier New" panose="02070309020205020404" pitchFamily="49" charset="0"/>
              </a:rPr>
              <a:t>mySalaryArray</a:t>
            </a: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salaries.select</a:t>
            </a: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name,salary</a:t>
            </a:r>
            <a:r>
              <a:rPr lang="en-US" sz="1350" b="1" dirty="0">
                <a:latin typeface="Courier New" panose="02070309020205020404" pitchFamily="49" charset="0"/>
                <a:cs typeface="Courier New" panose="02070309020205020404" pitchFamily="49" charset="0"/>
              </a:rPr>
              <a:t>| salary &gt; 7.0}</a:t>
            </a:r>
          </a:p>
          <a:p>
            <a:pPr marL="0" indent="0">
              <a:buNone/>
            </a:pPr>
            <a:r>
              <a:rPr lang="en-US" sz="1350" b="1" dirty="0">
                <a:latin typeface="Courier New" panose="02070309020205020404" pitchFamily="49" charset="0"/>
                <a:cs typeface="Courier New" panose="02070309020205020404" pitchFamily="49" charset="0"/>
              </a:rPr>
              <a:t>p </a:t>
            </a:r>
            <a:r>
              <a:rPr lang="en-US" sz="1350" b="1" dirty="0" err="1">
                <a:latin typeface="Courier New" panose="02070309020205020404" pitchFamily="49" charset="0"/>
                <a:cs typeface="Courier New" panose="02070309020205020404" pitchFamily="49" charset="0"/>
              </a:rPr>
              <a:t>mySalaryArray</a:t>
            </a:r>
            <a:r>
              <a:rPr lang="en-US" sz="1350" b="1" dirty="0">
                <a:latin typeface="Courier New" panose="02070309020205020404" pitchFamily="49" charset="0"/>
                <a:cs typeface="Courier New" panose="02070309020205020404" pitchFamily="49" charset="0"/>
              </a:rPr>
              <a:t> #prints  [["</a:t>
            </a:r>
            <a:r>
              <a:rPr lang="en-US" sz="1350" b="1" dirty="0" err="1">
                <a:latin typeface="Courier New" panose="02070309020205020404" pitchFamily="49" charset="0"/>
                <a:cs typeface="Courier New" panose="02070309020205020404" pitchFamily="49" charset="0"/>
              </a:rPr>
              <a:t>larry</a:t>
            </a:r>
            <a:r>
              <a:rPr lang="en-US" sz="1350" b="1" dirty="0">
                <a:latin typeface="Courier New" panose="02070309020205020404" pitchFamily="49" charset="0"/>
                <a:cs typeface="Courier New" panose="02070309020205020404" pitchFamily="49" charset="0"/>
              </a:rPr>
              <a:t>", 7.5], ["bob", 10.9]]</a:t>
            </a:r>
          </a:p>
        </p:txBody>
      </p:sp>
    </p:spTree>
    <p:extLst>
      <p:ext uri="{BB962C8B-B14F-4D97-AF65-F5344CB8AC3E}">
        <p14:creationId xmlns:p14="http://schemas.microsoft.com/office/powerpoint/2010/main" val="1200597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Symbols</a:t>
            </a:r>
            <a:endParaRPr lang="en-US" dirty="0"/>
          </a:p>
        </p:txBody>
      </p:sp>
      <p:sp>
        <p:nvSpPr>
          <p:cNvPr id="3" name="Content Placeholder 2"/>
          <p:cNvSpPr>
            <a:spLocks noGrp="1"/>
          </p:cNvSpPr>
          <p:nvPr>
            <p:ph idx="1"/>
          </p:nvPr>
        </p:nvSpPr>
        <p:spPr>
          <a:xfrm>
            <a:off x="457200" y="2400301"/>
            <a:ext cx="8229600" cy="1074581"/>
          </a:xfrm>
        </p:spPr>
        <p:txBody>
          <a:bodyPr>
            <a:normAutofit fontScale="92500"/>
          </a:bodyPr>
          <a:lstStyle/>
          <a:p>
            <a:pPr marL="0" indent="0">
              <a:buNone/>
            </a:pPr>
            <a:r>
              <a:rPr lang="en-US" sz="1350" dirty="0"/>
              <a:t>Symbols are simply constant names that you don’t have to  </a:t>
            </a:r>
            <a:r>
              <a:rPr lang="en-US" sz="1350" dirty="0" err="1"/>
              <a:t>predeclare</a:t>
            </a:r>
            <a:r>
              <a:rPr lang="en-US" sz="1350" dirty="0"/>
              <a:t> and that are guaranteed to be unique</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dirty="0"/>
              <a:t>Symbols are so frequently used as hash keys </a:t>
            </a:r>
          </a:p>
          <a:p>
            <a:pPr marL="0" indent="0">
              <a:buNone/>
            </a:pPr>
            <a:endParaRPr lang="en-US" sz="1350" b="1"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57199" y="3387949"/>
            <a:ext cx="3164984" cy="2098451"/>
          </a:xfrm>
          <a:prstGeom prst="rect">
            <a:avLst/>
          </a:prstGeom>
        </p:spPr>
        <p:txBody>
          <a:bodyPr vert="horz" lIns="68580" tIns="34290" rIns="68580" bIns="34290" rtlCol="0">
            <a:normAutofit fontScale="850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00" dirty="0" err="1"/>
              <a:t>my_hash</a:t>
            </a:r>
            <a:r>
              <a:rPr lang="en-US" sz="2100" dirty="0"/>
              <a:t> = {</a:t>
            </a:r>
          </a:p>
          <a:p>
            <a:pPr marL="0" indent="0">
              <a:buNone/>
            </a:pPr>
            <a:r>
              <a:rPr lang="en-US" sz="2100" dirty="0"/>
              <a:t>  :a =&gt; "</a:t>
            </a:r>
            <a:r>
              <a:rPr lang="en-US" sz="2100" dirty="0" err="1"/>
              <a:t>Artur</a:t>
            </a:r>
            <a:r>
              <a:rPr lang="en-US" sz="2100" dirty="0"/>
              <a:t>",</a:t>
            </a:r>
          </a:p>
          <a:p>
            <a:pPr marL="0" indent="0">
              <a:buNone/>
            </a:pPr>
            <a:r>
              <a:rPr lang="en-US" sz="2100" dirty="0"/>
              <a:t>  :l =&gt; "Linda",</a:t>
            </a:r>
          </a:p>
          <a:p>
            <a:pPr marL="0" indent="0">
              <a:buNone/>
            </a:pPr>
            <a:r>
              <a:rPr lang="en-US" sz="2100" dirty="0"/>
              <a:t>  :r =&gt; "Ryan",</a:t>
            </a:r>
          </a:p>
          <a:p>
            <a:pPr marL="0" indent="0">
              <a:buNone/>
            </a:pPr>
            <a:r>
              <a:rPr lang="en-US" sz="2100" dirty="0"/>
              <a:t>  :z =&gt; "Zach"</a:t>
            </a:r>
          </a:p>
          <a:p>
            <a:pPr marL="0" indent="0">
              <a:buNone/>
            </a:pPr>
            <a:r>
              <a:rPr lang="en-US" sz="2100" dirty="0"/>
              <a:t>}</a:t>
            </a:r>
          </a:p>
          <a:p>
            <a:pPr marL="0" indent="0">
              <a:buNone/>
            </a:pPr>
            <a:r>
              <a:rPr lang="en-US" sz="2100" dirty="0"/>
              <a:t>p </a:t>
            </a:r>
            <a:r>
              <a:rPr lang="en-US" sz="2100" dirty="0" err="1"/>
              <a:t>my_hash</a:t>
            </a:r>
            <a:endParaRPr lang="en-US" sz="2100" dirty="0"/>
          </a:p>
          <a:p>
            <a:pPr marL="0" indent="0">
              <a:buNone/>
            </a:pPr>
            <a:endParaRPr lang="en-US" sz="1350" dirty="0"/>
          </a:p>
        </p:txBody>
      </p:sp>
      <p:sp>
        <p:nvSpPr>
          <p:cNvPr id="5" name="Rectangle 4"/>
          <p:cNvSpPr/>
          <p:nvPr/>
        </p:nvSpPr>
        <p:spPr>
          <a:xfrm>
            <a:off x="5138671" y="3030561"/>
            <a:ext cx="2697050" cy="2469907"/>
          </a:xfrm>
          <a:prstGeom prst="rect">
            <a:avLst/>
          </a:prstGeom>
        </p:spPr>
        <p:txBody>
          <a:bodyPr wrap="square">
            <a:spAutoFit/>
          </a:bodyPr>
          <a:lstStyle/>
          <a:p>
            <a:r>
              <a:rPr lang="en-US" dirty="0"/>
              <a:t>Hash shortcut :</a:t>
            </a:r>
          </a:p>
          <a:p>
            <a:r>
              <a:rPr lang="en-US" dirty="0" err="1"/>
              <a:t>my_hash</a:t>
            </a:r>
            <a:r>
              <a:rPr lang="en-US" dirty="0"/>
              <a:t> = {</a:t>
            </a:r>
          </a:p>
          <a:p>
            <a:r>
              <a:rPr lang="en-US" dirty="0"/>
              <a:t>  a:  "</a:t>
            </a:r>
            <a:r>
              <a:rPr lang="en-US" dirty="0" err="1"/>
              <a:t>Artur</a:t>
            </a:r>
            <a:r>
              <a:rPr lang="en-US" dirty="0"/>
              <a:t>",</a:t>
            </a:r>
          </a:p>
          <a:p>
            <a:r>
              <a:rPr lang="en-US" dirty="0"/>
              <a:t>  l:  "Linda",</a:t>
            </a:r>
          </a:p>
          <a:p>
            <a:r>
              <a:rPr lang="en-US" dirty="0"/>
              <a:t>  r:  "Ryan",</a:t>
            </a:r>
          </a:p>
          <a:p>
            <a:r>
              <a:rPr lang="en-US" dirty="0"/>
              <a:t>  z:  "Zach"</a:t>
            </a:r>
          </a:p>
          <a:p>
            <a:r>
              <a:rPr lang="en-US" dirty="0"/>
              <a:t>}</a:t>
            </a:r>
          </a:p>
          <a:p>
            <a:r>
              <a:rPr lang="en-US" dirty="0"/>
              <a:t>p </a:t>
            </a:r>
            <a:r>
              <a:rPr lang="en-US" dirty="0" err="1"/>
              <a:t>my_hash</a:t>
            </a:r>
            <a:endParaRPr lang="en-US" dirty="0"/>
          </a:p>
          <a:p>
            <a:endParaRPr lang="en-US" sz="1050" dirty="0"/>
          </a:p>
        </p:txBody>
      </p:sp>
    </p:spTree>
    <p:extLst>
      <p:ext uri="{BB962C8B-B14F-4D97-AF65-F5344CB8AC3E}">
        <p14:creationId xmlns:p14="http://schemas.microsoft.com/office/powerpoint/2010/main" val="80849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Hashes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1350" b="1" dirty="0">
                <a:effectLst>
                  <a:outerShdw blurRad="38100" dist="38100" dir="2700000" algn="tl">
                    <a:srgbClr val="000000">
                      <a:alpha val="43137"/>
                    </a:srgbClr>
                  </a:outerShdw>
                </a:effectLst>
              </a:rPr>
              <a:t>store</a:t>
            </a:r>
          </a:p>
          <a:p>
            <a:pPr marL="0" indent="0">
              <a:buNone/>
            </a:pPr>
            <a:r>
              <a:rPr lang="en-US" sz="1350" dirty="0"/>
              <a:t>Will add a pair key, value to the hash:</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hash.store</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element,value</a:t>
            </a:r>
            <a:endParaRPr lang="en-US" sz="1350" b="1" dirty="0">
              <a:latin typeface="Courier New" panose="02070309020205020404" pitchFamily="49" charset="0"/>
              <a:cs typeface="Courier New" panose="02070309020205020404" pitchFamily="49" charset="0"/>
            </a:endParaRP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err="1">
                <a:effectLst>
                  <a:outerShdw blurRad="38100" dist="38100" dir="2700000" algn="tl">
                    <a:srgbClr val="000000">
                      <a:alpha val="43137"/>
                    </a:srgbClr>
                  </a:outerShdw>
                </a:effectLst>
              </a:rPr>
              <a:t>has_key</a:t>
            </a:r>
            <a:r>
              <a:rPr lang="en-US" sz="1350" b="1" dirty="0">
                <a:effectLst>
                  <a:outerShdw blurRad="38100" dist="38100" dir="2700000" algn="tl">
                    <a:srgbClr val="000000">
                      <a:alpha val="43137"/>
                    </a:srgbClr>
                  </a:outerShdw>
                </a:effectLst>
              </a:rPr>
              <a:t>?</a:t>
            </a:r>
          </a:p>
          <a:p>
            <a:pPr marL="0" indent="0">
              <a:buNone/>
            </a:pPr>
            <a:r>
              <a:rPr lang="en-US" sz="1350" dirty="0"/>
              <a:t>Returns true if the given key is present</a:t>
            </a:r>
          </a:p>
          <a:p>
            <a:pPr marL="0" indent="0">
              <a:buNone/>
            </a:pPr>
            <a:r>
              <a:rPr lang="en-US" sz="1350" b="1" dirty="0">
                <a:latin typeface="Courier New" panose="02070309020205020404" pitchFamily="49" charset="0"/>
                <a:cs typeface="Courier New" panose="02070309020205020404" pitchFamily="49" charset="0"/>
              </a:rPr>
              <a:t>	h = {"a"=&gt;"10", "2"=&gt;"e"}</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h.has_key</a:t>
            </a:r>
            <a:r>
              <a:rPr lang="en-US" sz="1350" b="1" dirty="0">
                <a:latin typeface="Courier New" panose="02070309020205020404" pitchFamily="49" charset="0"/>
                <a:cs typeface="Courier New" panose="02070309020205020404" pitchFamily="49" charset="0"/>
              </a:rPr>
              <a:t>?("2")</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h.has_key</a:t>
            </a:r>
            <a:r>
              <a:rPr lang="en-US" sz="1350" b="1" dirty="0">
                <a:latin typeface="Courier New" panose="02070309020205020404" pitchFamily="49" charset="0"/>
                <a:cs typeface="Courier New" panose="02070309020205020404" pitchFamily="49" charset="0"/>
              </a:rPr>
              <a:t>?(“5")</a:t>
            </a:r>
          </a:p>
          <a:p>
            <a:pPr marL="0" indent="0">
              <a:buNone/>
            </a:pPr>
            <a:r>
              <a:rPr lang="en-US" sz="1350" b="1" dirty="0" err="1">
                <a:effectLst>
                  <a:outerShdw blurRad="38100" dist="38100" dir="2700000" algn="tl">
                    <a:srgbClr val="000000">
                      <a:alpha val="43137"/>
                    </a:srgbClr>
                  </a:outerShdw>
                </a:effectLst>
              </a:rPr>
              <a:t>has_value</a:t>
            </a:r>
            <a:r>
              <a:rPr lang="en-US" sz="1350" b="1" dirty="0">
                <a:effectLst>
                  <a:outerShdw blurRad="38100" dist="38100" dir="2700000" algn="tl">
                    <a:srgbClr val="000000">
                      <a:alpha val="43137"/>
                    </a:srgbClr>
                  </a:outerShdw>
                </a:effectLst>
              </a:rPr>
              <a:t>?</a:t>
            </a:r>
            <a:endParaRPr lang="en-US" sz="1350" dirty="0"/>
          </a:p>
          <a:p>
            <a:pPr marL="0" indent="0">
              <a:buNone/>
            </a:pPr>
            <a:r>
              <a:rPr lang="en-US" sz="1350" dirty="0"/>
              <a:t>Returns true if the given key is present</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h.has_value</a:t>
            </a:r>
            <a:r>
              <a:rPr lang="en-US" sz="1350" b="1" dirty="0">
                <a:latin typeface="Courier New" panose="02070309020205020404" pitchFamily="49" charset="0"/>
                <a:cs typeface="Courier New" panose="02070309020205020404" pitchFamily="49" charset="0"/>
              </a:rPr>
              <a:t>?(“10")</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h.has_value</a:t>
            </a:r>
            <a:r>
              <a:rPr lang="en-US" sz="1350" b="1" dirty="0">
                <a:latin typeface="Courier New" panose="02070309020205020404" pitchFamily="49" charset="0"/>
                <a:cs typeface="Courier New" panose="02070309020205020404" pitchFamily="49" charset="0"/>
              </a:rPr>
              <a:t>?(“5")</a:t>
            </a:r>
          </a:p>
          <a:p>
            <a:pPr marL="0" indent="0">
              <a:buNone/>
            </a:pPr>
            <a:endParaRPr lang="en-US" sz="135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012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pPr marL="0" indent="0">
              <a:buNone/>
            </a:pPr>
            <a:r>
              <a:rPr lang="en-US" sz="1350" b="1" dirty="0">
                <a:latin typeface="Courier New" panose="02070309020205020404" pitchFamily="49" charset="0"/>
                <a:cs typeface="Courier New" panose="02070309020205020404" pitchFamily="49" charset="0"/>
              </a:rPr>
              <a:t>Create a class with :</a:t>
            </a:r>
          </a:p>
          <a:p>
            <a:pPr>
              <a:buFont typeface="+mj-lt"/>
              <a:buAutoNum type="arabicPeriod"/>
            </a:pPr>
            <a:r>
              <a:rPr lang="en-US" sz="1350" b="1" dirty="0">
                <a:latin typeface="Courier New" panose="02070309020205020404" pitchFamily="49" charset="0"/>
                <a:cs typeface="Courier New" panose="02070309020205020404" pitchFamily="49" charset="0"/>
              </a:rPr>
              <a:t>method to create the hash, the method should ask for the length of the hash</a:t>
            </a:r>
          </a:p>
          <a:p>
            <a:pPr marL="0" indent="0">
              <a:buNone/>
            </a:pPr>
            <a:r>
              <a:rPr lang="en-US" sz="1350" b="1" dirty="0">
                <a:latin typeface="Courier New" panose="02070309020205020404" pitchFamily="49" charset="0"/>
                <a:cs typeface="Courier New" panose="02070309020205020404" pitchFamily="49" charset="0"/>
              </a:rPr>
              <a:t>	According the length defined should ask to the user for the key and for 	the value.</a:t>
            </a:r>
          </a:p>
          <a:p>
            <a:pPr lvl="2" indent="-257175">
              <a:buFont typeface="+mj-lt"/>
              <a:buAutoNum type="arabicPeriod"/>
            </a:pPr>
            <a:r>
              <a:rPr lang="en-US" sz="1050" b="1" dirty="0">
                <a:latin typeface="Courier New" panose="02070309020205020404" pitchFamily="49" charset="0"/>
                <a:cs typeface="Courier New" panose="02070309020205020404" pitchFamily="49" charset="0"/>
              </a:rPr>
              <a:t> Use a getter to obtain the hash created in the method</a:t>
            </a:r>
          </a:p>
          <a:p>
            <a:pPr>
              <a:buFont typeface="+mj-lt"/>
              <a:buAutoNum type="arabicPeriod" startAt="2"/>
            </a:pPr>
            <a:r>
              <a:rPr lang="en-US" sz="1350" b="1" dirty="0">
                <a:latin typeface="Courier New" panose="02070309020205020404" pitchFamily="49" charset="0"/>
                <a:cs typeface="Courier New" panose="02070309020205020404" pitchFamily="49" charset="0"/>
              </a:rPr>
              <a:t>Method to print the hash key</a:t>
            </a:r>
          </a:p>
          <a:p>
            <a:pPr>
              <a:buFont typeface="+mj-lt"/>
              <a:buAutoNum type="arabicPeriod" startAt="2"/>
            </a:pPr>
            <a:r>
              <a:rPr lang="en-US" sz="1350" b="1" dirty="0">
                <a:latin typeface="Courier New" panose="02070309020205020404" pitchFamily="49" charset="0"/>
                <a:cs typeface="Courier New" panose="02070309020205020404" pitchFamily="49" charset="0"/>
              </a:rPr>
              <a:t> Method to print the hash values</a:t>
            </a:r>
          </a:p>
          <a:p>
            <a:pPr>
              <a:buFont typeface="+mj-lt"/>
              <a:buAutoNum type="arabicPeriod" startAt="2"/>
            </a:pPr>
            <a:r>
              <a:rPr lang="en-US" sz="1350" b="1" dirty="0">
                <a:latin typeface="Courier New" panose="02070309020205020404" pitchFamily="49" charset="0"/>
                <a:cs typeface="Courier New" panose="02070309020205020404" pitchFamily="49" charset="0"/>
              </a:rPr>
              <a:t>Method to print the hash</a:t>
            </a:r>
          </a:p>
          <a:p>
            <a:pPr>
              <a:buFont typeface="+mj-lt"/>
              <a:buAutoNum type="arabicPeriod" startAt="2"/>
            </a:pPr>
            <a:r>
              <a:rPr lang="en-US" sz="1350" b="1" dirty="0">
                <a:latin typeface="Courier New" panose="02070309020205020404" pitchFamily="49" charset="0"/>
                <a:cs typeface="Courier New" panose="02070309020205020404" pitchFamily="49" charset="0"/>
              </a:rPr>
              <a:t>Method to define is a key inserted by the user, exists on the hash.</a:t>
            </a:r>
          </a:p>
          <a:p>
            <a:pPr>
              <a:buFont typeface="+mj-lt"/>
              <a:buAutoNum type="arabicPeriod" startAt="2"/>
            </a:pPr>
            <a:r>
              <a:rPr lang="en-US" sz="1350" b="1" dirty="0">
                <a:latin typeface="Courier New" panose="02070309020205020404" pitchFamily="49" charset="0"/>
                <a:cs typeface="Courier New" panose="02070309020205020404" pitchFamily="49" charset="0"/>
              </a:rPr>
              <a:t>Method to define is a value inserted by the user, exists on the hash.</a:t>
            </a:r>
          </a:p>
          <a:p>
            <a:pPr>
              <a:buFont typeface="+mj-lt"/>
              <a:buAutoNum type="arabicPeriod" startAt="2"/>
            </a:pPr>
            <a:r>
              <a:rPr lang="en-US" sz="1350" b="1" dirty="0">
                <a:latin typeface="Courier New" panose="02070309020205020404" pitchFamily="49" charset="0"/>
                <a:cs typeface="Courier New" panose="02070309020205020404" pitchFamily="49" charset="0"/>
              </a:rPr>
              <a:t>Instance the class and call to the method to create the hash</a:t>
            </a:r>
          </a:p>
          <a:p>
            <a:pPr marL="0" indent="0">
              <a:buNone/>
            </a:pPr>
            <a:r>
              <a:rPr lang="en-US" sz="1350" b="1" dirty="0">
                <a:latin typeface="Courier New" panose="02070309020205020404" pitchFamily="49" charset="0"/>
                <a:cs typeface="Courier New" panose="02070309020205020404" pitchFamily="49" charset="0"/>
              </a:rPr>
              <a:t>Using the returned hash,  call to the other methods with this argument.</a:t>
            </a:r>
          </a:p>
        </p:txBody>
      </p:sp>
    </p:spTree>
    <p:extLst>
      <p:ext uri="{BB962C8B-B14F-4D97-AF65-F5344CB8AC3E}">
        <p14:creationId xmlns:p14="http://schemas.microsoft.com/office/powerpoint/2010/main" val="4061143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Iterators</a:t>
            </a:r>
            <a:endParaRPr lang="en-US" dirty="0"/>
          </a:p>
        </p:txBody>
      </p:sp>
      <p:sp>
        <p:nvSpPr>
          <p:cNvPr id="3" name="Content Placeholder 2"/>
          <p:cNvSpPr>
            <a:spLocks noGrp="1"/>
          </p:cNvSpPr>
          <p:nvPr>
            <p:ph idx="1"/>
          </p:nvPr>
        </p:nvSpPr>
        <p:spPr/>
        <p:txBody>
          <a:bodyPr>
            <a:normAutofit/>
          </a:bodyPr>
          <a:lstStyle/>
          <a:p>
            <a:pPr marL="0" indent="0">
              <a:buNone/>
            </a:pPr>
            <a:r>
              <a:rPr lang="en-US" sz="1350" b="1" dirty="0"/>
              <a:t>each</a:t>
            </a:r>
          </a:p>
          <a:p>
            <a:pPr marL="0" indent="0">
              <a:buNone/>
            </a:pPr>
            <a:r>
              <a:rPr lang="en-US" sz="1350" dirty="0"/>
              <a:t>is an iterator method you've seen plenty of times before now that comes pre-packaged with the Array and Hash and Range classes and it basically just goes through each item in the object you called it on and passes it to the block that you specified. It will return the original collection that it was called on:</a:t>
            </a:r>
          </a:p>
          <a:p>
            <a:pPr marL="0" indent="0">
              <a:buNone/>
            </a:pPr>
            <a:endParaRPr lang="en-US" sz="1350" dirty="0"/>
          </a:p>
          <a:p>
            <a:pPr marL="0" indent="0">
              <a:buNone/>
            </a:pPr>
            <a:r>
              <a:rPr lang="en-US" sz="1350" b="1" dirty="0">
                <a:latin typeface="Courier New" panose="02070309020205020404" pitchFamily="49" charset="0"/>
                <a:cs typeface="Courier New" panose="02070309020205020404" pitchFamily="49" charset="0"/>
              </a:rPr>
              <a:t>[1,2,3,4].each {|n| puts n*2}</a:t>
            </a:r>
          </a:p>
          <a:p>
            <a:pPr marL="0" indent="0">
              <a:buNone/>
            </a:pPr>
            <a:endParaRPr lang="en-US" sz="1350" dirty="0"/>
          </a:p>
          <a:p>
            <a:pPr marL="0" indent="0">
              <a:buNone/>
            </a:pPr>
            <a:r>
              <a:rPr lang="en-US" sz="1350" dirty="0"/>
              <a:t>The "each" method is a wonderful way to iterate over the keys</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toppings = Hash["</a:t>
            </a:r>
            <a:r>
              <a:rPr lang="en-US" sz="1350" b="1" dirty="0" err="1">
                <a:latin typeface="Courier New" panose="02070309020205020404" pitchFamily="49" charset="0"/>
                <a:cs typeface="Courier New" panose="02070309020205020404" pitchFamily="49" charset="0"/>
              </a:rPr>
              <a:t>pancakes","syrup","Pizza","Pepper","Cereal","Sugar</a:t>
            </a:r>
            <a:r>
              <a:rPr lang="en-US" sz="1350" b="1" dirty="0">
                <a:latin typeface="Courier New" panose="02070309020205020404" pitchFamily="49" charset="0"/>
                <a:cs typeface="Courier New" panose="02070309020205020404" pitchFamily="49" charset="0"/>
              </a:rPr>
              <a:t>"]</a:t>
            </a:r>
          </a:p>
          <a:p>
            <a:pPr marL="0" indent="0">
              <a:buNone/>
            </a:pPr>
            <a:r>
              <a:rPr lang="en-US" sz="1350" b="1" dirty="0" err="1">
                <a:latin typeface="Courier New" panose="02070309020205020404" pitchFamily="49" charset="0"/>
                <a:cs typeface="Courier New" panose="02070309020205020404" pitchFamily="49" charset="0"/>
              </a:rPr>
              <a:t>toppings.each</a:t>
            </a:r>
            <a:r>
              <a:rPr lang="en-US" sz="1350" b="1" dirty="0">
                <a:latin typeface="Courier New" panose="02070309020205020404" pitchFamily="49" charset="0"/>
                <a:cs typeface="Courier New" panose="02070309020205020404" pitchFamily="49" charset="0"/>
              </a:rPr>
              <a:t>{|key, value| puts "#{key} points to #{value}"}</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endParaRPr lang="en-US" sz="1350" b="1" dirty="0"/>
          </a:p>
        </p:txBody>
      </p:sp>
    </p:spTree>
    <p:extLst>
      <p:ext uri="{BB962C8B-B14F-4D97-AF65-F5344CB8AC3E}">
        <p14:creationId xmlns:p14="http://schemas.microsoft.com/office/powerpoint/2010/main" val="359248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Iterators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350" b="1" dirty="0" err="1"/>
              <a:t>each_with_index</a:t>
            </a:r>
            <a:endParaRPr lang="en-US" sz="1350" dirty="0"/>
          </a:p>
          <a:p>
            <a:pPr marL="0" indent="0">
              <a:buNone/>
            </a:pPr>
            <a:r>
              <a:rPr lang="en-US" sz="1350" dirty="0"/>
              <a:t>Sometimes you also want to know what position in the array you are. </a:t>
            </a:r>
            <a:r>
              <a:rPr lang="en-US" sz="1350" dirty="0" err="1"/>
              <a:t>each_with_index</a:t>
            </a:r>
            <a:r>
              <a:rPr lang="en-US" sz="1350" dirty="0"/>
              <a:t>, will pass that position into the block as well:</a:t>
            </a:r>
          </a:p>
          <a:p>
            <a:pPr marL="0" indent="0">
              <a:buNone/>
            </a:pPr>
            <a:r>
              <a:rPr lang="en-US" sz="1350" dirty="0"/>
              <a:t> </a:t>
            </a:r>
          </a:p>
          <a:p>
            <a:pPr marL="300038" lvl="1" indent="0">
              <a:buNone/>
            </a:pPr>
            <a:r>
              <a:rPr lang="en-US" sz="1200" dirty="0"/>
              <a:t>['</a:t>
            </a:r>
            <a:r>
              <a:rPr lang="en-US" sz="1200" dirty="0" err="1"/>
              <a:t>a','b','c</a:t>
            </a:r>
            <a:r>
              <a:rPr lang="en-US" sz="1200" dirty="0"/>
              <a:t>'].</a:t>
            </a:r>
            <a:r>
              <a:rPr lang="en-US" sz="1200" dirty="0" err="1"/>
              <a:t>each_with_index</a:t>
            </a:r>
            <a:r>
              <a:rPr lang="en-US" sz="1200" dirty="0"/>
              <a:t> {|</a:t>
            </a:r>
            <a:r>
              <a:rPr lang="en-US" sz="1200" dirty="0" err="1"/>
              <a:t>a,index</a:t>
            </a:r>
            <a:r>
              <a:rPr lang="en-US" sz="1200" dirty="0"/>
              <a:t>| puts index}</a:t>
            </a:r>
          </a:p>
          <a:p>
            <a:pPr marL="300038" lvl="1" indent="0">
              <a:buNone/>
            </a:pPr>
            <a:endParaRPr lang="en-US" sz="1200" dirty="0"/>
          </a:p>
          <a:p>
            <a:pPr marL="300038" lvl="1" indent="0">
              <a:buNone/>
            </a:pPr>
            <a:r>
              <a:rPr lang="en-US" sz="1200" dirty="0" err="1"/>
              <a:t>hash.each_with_index</a:t>
            </a:r>
            <a:r>
              <a:rPr lang="en-US" sz="1200" dirty="0"/>
              <a:t> do |(key, value), index|</a:t>
            </a:r>
          </a:p>
          <a:p>
            <a:pPr marL="300038" lvl="1" indent="0">
              <a:buNone/>
            </a:pPr>
            <a:r>
              <a:rPr lang="en-US" sz="1200" dirty="0"/>
              <a:t>	#some code</a:t>
            </a:r>
          </a:p>
          <a:p>
            <a:pPr marL="300038" lvl="1" indent="0">
              <a:buNone/>
            </a:pPr>
            <a:r>
              <a:rPr lang="en-US" sz="1200" dirty="0"/>
              <a:t>end</a:t>
            </a:r>
          </a:p>
          <a:p>
            <a:pPr marL="0" indent="0">
              <a:buNone/>
            </a:pPr>
            <a:r>
              <a:rPr lang="en-US" sz="1350" b="1" dirty="0"/>
              <a:t>map and collect</a:t>
            </a:r>
          </a:p>
          <a:p>
            <a:pPr marL="0" indent="0">
              <a:buNone/>
            </a:pPr>
            <a:r>
              <a:rPr lang="en-US" sz="1350" dirty="0"/>
              <a:t>produce a new Array containing the results of the block applied to each element of the receiver:</a:t>
            </a:r>
          </a:p>
          <a:p>
            <a:pPr marL="0" indent="0">
              <a:buNone/>
            </a:pPr>
            <a:endParaRPr lang="en-US" sz="1350" dirty="0"/>
          </a:p>
          <a:p>
            <a:pPr marL="0" indent="0">
              <a:buNone/>
            </a:pPr>
            <a:r>
              <a:rPr lang="pt-BR" sz="1350" dirty="0"/>
              <a:t>p [1,2,3,4].map {|n| n*2} #  [2, 4, 6, 8]</a:t>
            </a:r>
          </a:p>
          <a:p>
            <a:pPr marL="0" indent="0">
              <a:buNone/>
            </a:pPr>
            <a:endParaRPr lang="pt-BR" sz="1350" dirty="0"/>
          </a:p>
          <a:p>
            <a:pPr marL="0" indent="0">
              <a:buNone/>
            </a:pPr>
            <a:r>
              <a:rPr lang="en-US" sz="1350" dirty="0"/>
              <a:t>The full list is available of enumerable is </a:t>
            </a:r>
            <a:r>
              <a:rPr lang="en-US" sz="1350" dirty="0">
                <a:hlinkClick r:id="rId2"/>
              </a:rPr>
              <a:t>in the docs here</a:t>
            </a:r>
            <a:endParaRPr lang="pt-BR" sz="1350" dirty="0"/>
          </a:p>
        </p:txBody>
      </p:sp>
    </p:spTree>
    <p:extLst>
      <p:ext uri="{BB962C8B-B14F-4D97-AF65-F5344CB8AC3E}">
        <p14:creationId xmlns:p14="http://schemas.microsoft.com/office/powerpoint/2010/main" val="673849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Iterators</a:t>
            </a:r>
            <a:endParaRPr lang="en-US" dirty="0"/>
          </a:p>
        </p:txBody>
      </p:sp>
      <p:sp>
        <p:nvSpPr>
          <p:cNvPr id="3" name="Content Placeholder 2"/>
          <p:cNvSpPr>
            <a:spLocks noGrp="1"/>
          </p:cNvSpPr>
          <p:nvPr>
            <p:ph idx="1"/>
          </p:nvPr>
        </p:nvSpPr>
        <p:spPr>
          <a:xfrm>
            <a:off x="4660900" y="2343151"/>
            <a:ext cx="3581400" cy="3052233"/>
          </a:xfrm>
        </p:spPr>
        <p:txBody>
          <a:bodyPr>
            <a:normAutofit fontScale="62500" lnSpcReduction="20000"/>
          </a:bodyPr>
          <a:lstStyle/>
          <a:p>
            <a:pPr marL="0" indent="0">
              <a:buNone/>
            </a:pPr>
            <a:r>
              <a:rPr lang="en-US" sz="1350" b="1" i="1" dirty="0"/>
              <a:t>Ruby modifier</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code while condition</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OR</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begin </a:t>
            </a:r>
          </a:p>
          <a:p>
            <a:pPr marL="0" indent="0">
              <a:buNone/>
            </a:pPr>
            <a:r>
              <a:rPr lang="en-US" sz="1350" b="1" dirty="0">
                <a:latin typeface="Courier New" panose="02070309020205020404" pitchFamily="49" charset="0"/>
                <a:cs typeface="Courier New" panose="02070309020205020404" pitchFamily="49" charset="0"/>
              </a:rPr>
              <a:t>  code </a:t>
            </a:r>
          </a:p>
          <a:p>
            <a:pPr marL="0" indent="0">
              <a:buNone/>
            </a:pPr>
            <a:r>
              <a:rPr lang="en-US" sz="1350" b="1" dirty="0">
                <a:latin typeface="Courier New" panose="02070309020205020404" pitchFamily="49" charset="0"/>
                <a:cs typeface="Courier New" panose="02070309020205020404" pitchFamily="49" charset="0"/>
              </a:rPr>
              <a:t>end while conditional</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 0</a:t>
            </a:r>
          </a:p>
          <a:p>
            <a:pPr marL="0" indent="0">
              <a:buNone/>
            </a:pP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num</a:t>
            </a:r>
            <a:r>
              <a:rPr lang="en-US" sz="1350" b="1" dirty="0">
                <a:latin typeface="Courier New" panose="02070309020205020404" pitchFamily="49" charset="0"/>
                <a:cs typeface="Courier New" panose="02070309020205020404" pitchFamily="49" charset="0"/>
              </a:rPr>
              <a:t> = 5</a:t>
            </a:r>
          </a:p>
          <a:p>
            <a:pPr marL="0" indent="0">
              <a:buNone/>
            </a:pPr>
            <a:r>
              <a:rPr lang="en-US" sz="1350" b="1" dirty="0">
                <a:latin typeface="Courier New" panose="02070309020205020404" pitchFamily="49" charset="0"/>
                <a:cs typeface="Courier New" panose="02070309020205020404" pitchFamily="49" charset="0"/>
              </a:rPr>
              <a:t>begin</a:t>
            </a:r>
          </a:p>
          <a:p>
            <a:pPr marL="0" indent="0">
              <a:buNone/>
            </a:pPr>
            <a:r>
              <a:rPr lang="en-US" sz="1350" b="1" dirty="0">
                <a:latin typeface="Courier New" panose="02070309020205020404" pitchFamily="49" charset="0"/>
                <a:cs typeface="Courier New" panose="02070309020205020404" pitchFamily="49" charset="0"/>
              </a:rPr>
              <a:t>   puts("Inside the loop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+=1</a:t>
            </a:r>
          </a:p>
          <a:p>
            <a:pPr marL="0" indent="0">
              <a:buNone/>
            </a:pPr>
            <a:r>
              <a:rPr lang="en-US" sz="1350" b="1" dirty="0">
                <a:latin typeface="Courier New" panose="02070309020205020404" pitchFamily="49" charset="0"/>
                <a:cs typeface="Courier New" panose="02070309020205020404" pitchFamily="49" charset="0"/>
              </a:rPr>
              <a:t>end while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&lt; $</a:t>
            </a:r>
            <a:r>
              <a:rPr lang="en-US" sz="1350" b="1" dirty="0" err="1">
                <a:latin typeface="Courier New" panose="02070309020205020404" pitchFamily="49" charset="0"/>
                <a:cs typeface="Courier New" panose="02070309020205020404" pitchFamily="49" charset="0"/>
              </a:rPr>
              <a:t>num</a:t>
            </a:r>
            <a:endParaRPr lang="en-US" sz="1350" b="1"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571500" y="2514600"/>
            <a:ext cx="3581400" cy="3086100"/>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50" b="1" dirty="0"/>
              <a:t>while</a:t>
            </a:r>
          </a:p>
          <a:p>
            <a:pPr marL="0" indent="0">
              <a:buNone/>
            </a:pPr>
            <a:r>
              <a:rPr lang="en-US" sz="1350" dirty="0"/>
              <a:t>Executes </a:t>
            </a:r>
            <a:r>
              <a:rPr lang="en-US" sz="1350" i="1" dirty="0"/>
              <a:t>code</a:t>
            </a:r>
            <a:r>
              <a:rPr lang="en-US" sz="1350" dirty="0"/>
              <a:t> while </a:t>
            </a:r>
            <a:r>
              <a:rPr lang="en-US" sz="1350" i="1" dirty="0"/>
              <a:t>conditional</a:t>
            </a:r>
            <a:r>
              <a:rPr lang="en-US" sz="1350" dirty="0"/>
              <a:t> is true</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 0</a:t>
            </a:r>
          </a:p>
          <a:p>
            <a:pPr marL="0" indent="0">
              <a:buNone/>
            </a:pP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num</a:t>
            </a:r>
            <a:r>
              <a:rPr lang="en-US" sz="1350" b="1" dirty="0">
                <a:latin typeface="Courier New" panose="02070309020205020404" pitchFamily="49" charset="0"/>
                <a:cs typeface="Courier New" panose="02070309020205020404" pitchFamily="49" charset="0"/>
              </a:rPr>
              <a:t> = 5</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while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&lt; $</a:t>
            </a:r>
            <a:r>
              <a:rPr lang="en-US" sz="1350" b="1" dirty="0" err="1">
                <a:latin typeface="Courier New" panose="02070309020205020404" pitchFamily="49" charset="0"/>
                <a:cs typeface="Courier New" panose="02070309020205020404" pitchFamily="49" charset="0"/>
              </a:rPr>
              <a:t>num</a:t>
            </a:r>
            <a:r>
              <a:rPr lang="en-US" sz="1350" b="1" dirty="0">
                <a:latin typeface="Courier New" panose="02070309020205020404" pitchFamily="49" charset="0"/>
                <a:cs typeface="Courier New" panose="02070309020205020404" pitchFamily="49" charset="0"/>
              </a:rPr>
              <a:t>  do</a:t>
            </a:r>
          </a:p>
          <a:p>
            <a:pPr marL="0" indent="0">
              <a:buNone/>
            </a:pPr>
            <a:r>
              <a:rPr lang="en-US" sz="1350" b="1" dirty="0">
                <a:latin typeface="Courier New" panose="02070309020205020404" pitchFamily="49" charset="0"/>
                <a:cs typeface="Courier New" panose="02070309020205020404" pitchFamily="49" charset="0"/>
              </a:rPr>
              <a:t>   puts("Inside the loop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a:t>
            </a:r>
          </a:p>
          <a:p>
            <a:pPr marL="0" indent="0">
              <a:buNone/>
            </a:pP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i</a:t>
            </a:r>
            <a:r>
              <a:rPr lang="en-US" sz="1350" b="1" dirty="0">
                <a:latin typeface="Courier New" panose="02070309020205020404" pitchFamily="49" charset="0"/>
                <a:cs typeface="Courier New" panose="02070309020205020404" pitchFamily="49" charset="0"/>
              </a:rPr>
              <a:t> +=1</a:t>
            </a:r>
          </a:p>
          <a:p>
            <a:pPr marL="0" indent="0">
              <a:buNone/>
            </a:pPr>
            <a:r>
              <a:rPr lang="en-US" sz="1350" b="1"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99391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dirty="0"/>
              <a:t>An array of known objects can be created by enclosing them in square brackets.</a:t>
            </a:r>
          </a:p>
          <a:p>
            <a:pPr marL="0" indent="0">
              <a:buNone/>
            </a:pPr>
            <a:r>
              <a:rPr lang="en-US" sz="1350" b="1" dirty="0" err="1">
                <a:latin typeface="Courier New" panose="02070309020205020404" pitchFamily="49" charset="0"/>
                <a:cs typeface="Courier New" panose="02070309020205020404" pitchFamily="49" charset="0"/>
              </a:rPr>
              <a:t>nums</a:t>
            </a:r>
            <a:r>
              <a:rPr lang="en-US" sz="1350" b="1" dirty="0">
                <a:latin typeface="Courier New" panose="02070309020205020404" pitchFamily="49" charset="0"/>
                <a:cs typeface="Courier New" panose="02070309020205020404" pitchFamily="49" charset="0"/>
              </a:rPr>
              <a:t> = [1, 3.0, "something"]</a:t>
            </a:r>
          </a:p>
          <a:p>
            <a:pPr marL="0" indent="0">
              <a:buNone/>
            </a:pPr>
            <a:r>
              <a:rPr lang="en-US" sz="1350" b="1" dirty="0">
                <a:latin typeface="Courier New" panose="02070309020205020404" pitchFamily="49" charset="0"/>
                <a:cs typeface="Courier New" panose="02070309020205020404" pitchFamily="49" charset="0"/>
              </a:rPr>
              <a:t>puts </a:t>
            </a:r>
            <a:r>
              <a:rPr lang="en-US" sz="1350" b="1" dirty="0" err="1">
                <a:latin typeface="Courier New" panose="02070309020205020404" pitchFamily="49" charset="0"/>
                <a:cs typeface="Courier New" panose="02070309020205020404" pitchFamily="49" charset="0"/>
              </a:rPr>
              <a:t>nums</a:t>
            </a:r>
            <a:r>
              <a:rPr lang="en-US" sz="1350" b="1" dirty="0">
                <a:latin typeface="Courier New" panose="02070309020205020404" pitchFamily="49" charset="0"/>
                <a:cs typeface="Courier New" panose="02070309020205020404" pitchFamily="49" charset="0"/>
              </a:rPr>
              <a:t>[2] # =&gt; something</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dirty="0"/>
              <a:t>You can use negative indexes to start from the end of the array</a:t>
            </a:r>
          </a:p>
          <a:p>
            <a:pPr marL="0" indent="0">
              <a:buNone/>
            </a:pPr>
            <a:r>
              <a:rPr lang="en-US" sz="1350" b="1" dirty="0" err="1">
                <a:latin typeface="Courier New" panose="02070309020205020404" pitchFamily="49" charset="0"/>
                <a:cs typeface="Courier New" panose="02070309020205020404" pitchFamily="49" charset="0"/>
              </a:rPr>
              <a:t>nums</a:t>
            </a:r>
            <a:r>
              <a:rPr lang="en-US" sz="1350" b="1" dirty="0">
                <a:latin typeface="Courier New" panose="02070309020205020404" pitchFamily="49" charset="0"/>
                <a:cs typeface="Courier New" panose="02070309020205020404" pitchFamily="49" charset="0"/>
              </a:rPr>
              <a:t> = [1, 3.0, "something", "something else"]</a:t>
            </a:r>
          </a:p>
          <a:p>
            <a:pPr marL="0" indent="0">
              <a:buNone/>
            </a:pPr>
            <a:r>
              <a:rPr lang="en-US" sz="1350" b="1" dirty="0">
                <a:latin typeface="Courier New" panose="02070309020205020404" pitchFamily="49" charset="0"/>
                <a:cs typeface="Courier New" panose="02070309020205020404" pitchFamily="49" charset="0"/>
              </a:rPr>
              <a:t>puts </a:t>
            </a:r>
            <a:r>
              <a:rPr lang="en-US" sz="1350" b="1" dirty="0" err="1">
                <a:latin typeface="Courier New" panose="02070309020205020404" pitchFamily="49" charset="0"/>
                <a:cs typeface="Courier New" panose="02070309020205020404" pitchFamily="49" charset="0"/>
              </a:rPr>
              <a:t>nums</a:t>
            </a:r>
            <a:r>
              <a:rPr lang="en-US" sz="1350" b="1" dirty="0">
                <a:latin typeface="Courier New" panose="02070309020205020404" pitchFamily="49" charset="0"/>
                <a:cs typeface="Courier New" panose="02070309020205020404" pitchFamily="49" charset="0"/>
              </a:rPr>
              <a:t>[-1]  # =&gt; something else</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dirty="0"/>
              <a:t>You can even use the handy "first" and "last" methods.</a:t>
            </a:r>
          </a:p>
          <a:p>
            <a:pPr marL="0" indent="0">
              <a:buNone/>
            </a:pPr>
            <a:r>
              <a:rPr lang="en-US" sz="1350" b="1" dirty="0">
                <a:latin typeface="Courier New" panose="02070309020205020404" pitchFamily="49" charset="0"/>
                <a:cs typeface="Courier New" panose="02070309020205020404" pitchFamily="49" charset="0"/>
              </a:rPr>
              <a:t>puts [1, 3.0, "something", "something else"].last  # =&gt; something else</a:t>
            </a:r>
          </a:p>
          <a:p>
            <a:pPr marL="0" indent="0">
              <a:buNone/>
            </a:pPr>
            <a:r>
              <a:rPr lang="en-US" sz="1350" b="1" dirty="0">
                <a:latin typeface="Courier New" panose="02070309020205020404" pitchFamily="49" charset="0"/>
                <a:cs typeface="Courier New" panose="02070309020205020404" pitchFamily="49" charset="0"/>
              </a:rPr>
              <a:t>puts [1, 3.0, "something", "something else"].first # =&gt; 1</a:t>
            </a:r>
          </a:p>
        </p:txBody>
      </p:sp>
    </p:spTree>
    <p:extLst>
      <p:ext uri="{BB962C8B-B14F-4D97-AF65-F5344CB8AC3E}">
        <p14:creationId xmlns:p14="http://schemas.microsoft.com/office/powerpoint/2010/main" val="1941266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Ruby </a:t>
            </a:r>
            <a:r>
              <a:rPr lang="en-US" dirty="0"/>
              <a:t>Control </a:t>
            </a:r>
            <a:r>
              <a:rPr lang="en-US" dirty="0" smtClean="0"/>
              <a:t>Statements</a:t>
            </a:r>
            <a:br>
              <a:rPr lang="en-US" dirty="0" smtClean="0"/>
            </a:br>
            <a:r>
              <a:rPr lang="en-US" dirty="0" smtClean="0"/>
              <a:t>Practice</a:t>
            </a:r>
            <a:r>
              <a:rPr lang="en-US" dirty="0"/>
              <a:t/>
            </a:r>
            <a:br>
              <a:rPr lang="en-US" dirty="0"/>
            </a:br>
            <a:endParaRPr lang="en-US" dirty="0"/>
          </a:p>
        </p:txBody>
      </p:sp>
      <p:sp>
        <p:nvSpPr>
          <p:cNvPr id="3" name="Content Placeholder 2"/>
          <p:cNvSpPr>
            <a:spLocks noGrp="1"/>
          </p:cNvSpPr>
          <p:nvPr>
            <p:ph idx="1"/>
          </p:nvPr>
        </p:nvSpPr>
        <p:spPr>
          <a:xfrm>
            <a:off x="544132" y="2623668"/>
            <a:ext cx="7791719" cy="2705771"/>
          </a:xfrm>
        </p:spPr>
        <p:txBody>
          <a:bodyPr>
            <a:normAutofit fontScale="70000" lnSpcReduction="20000"/>
          </a:bodyPr>
          <a:lstStyle/>
          <a:p>
            <a:pPr marL="0" indent="0">
              <a:buNone/>
            </a:pPr>
            <a:r>
              <a:rPr lang="en-US" sz="1800" b="1" dirty="0">
                <a:latin typeface="Courier New" panose="02070309020205020404" pitchFamily="49" charset="0"/>
                <a:cs typeface="Courier New" panose="02070309020205020404" pitchFamily="49" charset="0"/>
              </a:rPr>
              <a:t>Create a class that is going to receive :</a:t>
            </a:r>
          </a:p>
          <a:p>
            <a:pPr>
              <a:buFont typeface="+mj-lt"/>
              <a:buAutoNum type="arabicPeriod"/>
            </a:pPr>
            <a:r>
              <a:rPr lang="en-US" sz="1800" b="1" dirty="0">
                <a:latin typeface="Courier New" panose="02070309020205020404" pitchFamily="49" charset="0"/>
                <a:cs typeface="Courier New" panose="02070309020205020404" pitchFamily="49" charset="0"/>
              </a:rPr>
              <a:t>The amount of persons to register</a:t>
            </a:r>
          </a:p>
          <a:p>
            <a:pPr>
              <a:buFont typeface="+mj-lt"/>
              <a:buAutoNum type="arabicPeriod"/>
            </a:pPr>
            <a:r>
              <a:rPr lang="en-US" sz="1800" b="1" dirty="0">
                <a:latin typeface="Courier New" panose="02070309020205020404" pitchFamily="49" charset="0"/>
                <a:cs typeface="Courier New" panose="02070309020205020404" pitchFamily="49" charset="0"/>
              </a:rPr>
              <a:t>One method to get the Name and ID for all the persons registered</a:t>
            </a:r>
          </a:p>
          <a:p>
            <a:pPr>
              <a:buFont typeface="+mj-lt"/>
              <a:buAutoNum type="arabicPeriod"/>
            </a:pPr>
            <a:r>
              <a:rPr lang="en-US" sz="1800" b="1" dirty="0">
                <a:latin typeface="Courier New" panose="02070309020205020404" pitchFamily="49" charset="0"/>
                <a:cs typeface="Courier New" panose="02070309020205020404" pitchFamily="49" charset="0"/>
              </a:rPr>
              <a:t>One method that consider:</a:t>
            </a:r>
          </a:p>
          <a:p>
            <a:pPr marL="642938" lvl="1" indent="-342900">
              <a:buFont typeface="+mj-lt"/>
              <a:buAutoNum type="arabicPeriod"/>
            </a:pPr>
            <a:r>
              <a:rPr lang="en-US" sz="1650" b="1" dirty="0">
                <a:latin typeface="Courier New" panose="02070309020205020404" pitchFamily="49" charset="0"/>
                <a:cs typeface="Courier New" panose="02070309020205020404" pitchFamily="49" charset="0"/>
              </a:rPr>
              <a:t> for each one of the Names, change them to upper case</a:t>
            </a:r>
          </a:p>
          <a:p>
            <a:pPr marL="642938" lvl="1" indent="-342900">
              <a:buFont typeface="+mj-lt"/>
              <a:buAutoNum type="arabicPeriod"/>
            </a:pPr>
            <a:r>
              <a:rPr lang="en-US" sz="1650" b="1" dirty="0">
                <a:latin typeface="Courier New" panose="02070309020205020404" pitchFamily="49" charset="0"/>
                <a:cs typeface="Courier New" panose="02070309020205020404" pitchFamily="49" charset="0"/>
              </a:rPr>
              <a:t> print the position and the Name of each person registered </a:t>
            </a:r>
          </a:p>
          <a:p>
            <a:pPr marL="642938" lvl="1" indent="-342900">
              <a:buFont typeface="+mj-lt"/>
              <a:buAutoNum type="arabicPeriod"/>
            </a:pPr>
            <a:r>
              <a:rPr lang="en-US" sz="1650" b="1" dirty="0">
                <a:latin typeface="Courier New" panose="02070309020205020404" pitchFamily="49" charset="0"/>
                <a:cs typeface="Courier New" panose="02070309020205020404" pitchFamily="49" charset="0"/>
              </a:rPr>
              <a:t>Save the name in upper case into an array, return the array</a:t>
            </a:r>
          </a:p>
          <a:p>
            <a:pPr>
              <a:buFont typeface="+mj-lt"/>
              <a:buAutoNum type="arabicPeriod"/>
            </a:pPr>
            <a:r>
              <a:rPr lang="en-US" sz="1800" b="1" dirty="0">
                <a:latin typeface="Courier New" panose="02070309020205020404" pitchFamily="49" charset="0"/>
                <a:cs typeface="Courier New" panose="02070309020205020404" pitchFamily="49" charset="0"/>
              </a:rPr>
              <a:t>One method that According the amount of persons registered say “good bye &lt;name&gt;” to each one until all persons are gone.</a:t>
            </a:r>
            <a:endParaRPr lang="en-US" sz="1500" b="1" dirty="0">
              <a:latin typeface="Courier New" panose="02070309020205020404" pitchFamily="49" charset="0"/>
              <a:cs typeface="Courier New" panose="02070309020205020404" pitchFamily="49" charset="0"/>
            </a:endParaRPr>
          </a:p>
          <a:p>
            <a:pPr marL="0" indent="0">
              <a:buNone/>
            </a:pPr>
            <a:endParaRPr lang="en-US" sz="15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9090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regular expressions</a:t>
            </a:r>
            <a:endParaRPr lang="en-US" dirty="0"/>
          </a:p>
        </p:txBody>
      </p:sp>
      <p:sp>
        <p:nvSpPr>
          <p:cNvPr id="3" name="Content Placeholder 2"/>
          <p:cNvSpPr>
            <a:spLocks noGrp="1"/>
          </p:cNvSpPr>
          <p:nvPr>
            <p:ph idx="1"/>
          </p:nvPr>
        </p:nvSpPr>
        <p:spPr/>
        <p:txBody>
          <a:bodyPr>
            <a:normAutofit/>
          </a:bodyPr>
          <a:lstStyle/>
          <a:p>
            <a:pPr marL="0" indent="0">
              <a:buNone/>
            </a:pPr>
            <a:r>
              <a:rPr lang="en-US" sz="1350" b="1" dirty="0">
                <a:latin typeface="Courier New" panose="02070309020205020404" pitchFamily="49" charset="0"/>
                <a:cs typeface="Courier New" panose="02070309020205020404" pitchFamily="49" charset="0"/>
              </a:rPr>
              <a:t>A regular expression is a pattern that can be matched against a string. It can be a simple</a:t>
            </a:r>
          </a:p>
          <a:p>
            <a:pPr marL="0" indent="0">
              <a:buNone/>
            </a:pPr>
            <a:r>
              <a:rPr lang="en-US" sz="1350" b="1" dirty="0">
                <a:latin typeface="Courier New" panose="02070309020205020404" pitchFamily="49" charset="0"/>
                <a:cs typeface="Courier New" panose="02070309020205020404" pitchFamily="49" charset="0"/>
              </a:rPr>
              <a:t>pattern, such as the string must contain the sequence of letters “cat”, or the pattern can be </a:t>
            </a:r>
            <a:r>
              <a:rPr lang="en-US" sz="1350" b="1" dirty="0" err="1">
                <a:latin typeface="Courier New" panose="02070309020205020404" pitchFamily="49" charset="0"/>
                <a:cs typeface="Courier New" panose="02070309020205020404" pitchFamily="49" charset="0"/>
              </a:rPr>
              <a:t>complex,such</a:t>
            </a:r>
            <a:r>
              <a:rPr lang="en-US" sz="1350" b="1" dirty="0">
                <a:latin typeface="Courier New" panose="02070309020205020404" pitchFamily="49" charset="0"/>
                <a:cs typeface="Courier New" panose="02070309020205020404" pitchFamily="49" charset="0"/>
              </a:rPr>
              <a:t> as the string must start with a protocol identifier, followed by two literal forward slashes, followed by..., and so on.</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endParaRPr lang="en-US" sz="1350" dirty="0"/>
          </a:p>
        </p:txBody>
      </p:sp>
      <p:pic>
        <p:nvPicPr>
          <p:cNvPr id="5" name="Content Placeholder 3"/>
          <p:cNvPicPr>
            <a:picLocks/>
          </p:cNvPicPr>
          <p:nvPr/>
        </p:nvPicPr>
        <p:blipFill>
          <a:blip r:embed="rId2"/>
          <a:stretch>
            <a:fillRect/>
          </a:stretch>
        </p:blipFill>
        <p:spPr>
          <a:xfrm>
            <a:off x="1834308" y="3451723"/>
            <a:ext cx="5065005" cy="1941723"/>
          </a:xfrm>
          <a:prstGeom prst="rect">
            <a:avLst/>
          </a:prstGeom>
        </p:spPr>
      </p:pic>
    </p:spTree>
    <p:extLst>
      <p:ext uri="{BB962C8B-B14F-4D97-AF65-F5344CB8AC3E}">
        <p14:creationId xmlns:p14="http://schemas.microsoft.com/office/powerpoint/2010/main" val="104732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regular expressions</a:t>
            </a:r>
            <a:endParaRPr lang="en-US" dirty="0"/>
          </a:p>
        </p:txBody>
      </p:sp>
      <p:sp>
        <p:nvSpPr>
          <p:cNvPr id="3" name="Content Placeholder 2"/>
          <p:cNvSpPr>
            <a:spLocks noGrp="1"/>
          </p:cNvSpPr>
          <p:nvPr>
            <p:ph idx="1"/>
          </p:nvPr>
        </p:nvSpPr>
        <p:spPr/>
        <p:txBody>
          <a:bodyPr>
            <a:normAutofit/>
          </a:bodyPr>
          <a:lstStyle/>
          <a:p>
            <a:pPr marL="0" indent="0">
              <a:buNone/>
            </a:pP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aeiou</a:t>
            </a:r>
            <a:r>
              <a:rPr lang="en-US" sz="1350" b="1" dirty="0">
                <a:latin typeface="Courier New" panose="02070309020205020404" pitchFamily="49" charset="0"/>
                <a:cs typeface="Courier New" panose="02070309020205020404" pitchFamily="49" charset="0"/>
              </a:rPr>
              <a:t>]/	Match any one lowercase vowel</a:t>
            </a:r>
          </a:p>
          <a:p>
            <a:pPr marL="0" indent="0">
              <a:buNone/>
            </a:pPr>
            <a:r>
              <a:rPr lang="en-US" sz="1350" b="1" dirty="0">
                <a:latin typeface="Courier New" panose="02070309020205020404" pitchFamily="49" charset="0"/>
                <a:cs typeface="Courier New" panose="02070309020205020404" pitchFamily="49" charset="0"/>
              </a:rPr>
              <a:t>/[0-9]/	Match any digit; same as /[0123456789]/</a:t>
            </a:r>
          </a:p>
          <a:p>
            <a:pPr marL="0" indent="0">
              <a:buNone/>
            </a:pPr>
            <a:r>
              <a:rPr lang="en-US" sz="1350" b="1" dirty="0">
                <a:latin typeface="Courier New" panose="02070309020205020404" pitchFamily="49" charset="0"/>
                <a:cs typeface="Courier New" panose="02070309020205020404" pitchFamily="49" charset="0"/>
              </a:rPr>
              <a:t>/[a-z]/	Match any lowercase ASCII letter</a:t>
            </a:r>
          </a:p>
          <a:p>
            <a:pPr marL="0" indent="0">
              <a:buNone/>
            </a:pPr>
            <a:r>
              <a:rPr lang="en-US" sz="1350" b="1" dirty="0">
                <a:latin typeface="Courier New" panose="02070309020205020404" pitchFamily="49" charset="0"/>
                <a:cs typeface="Courier New" panose="02070309020205020404" pitchFamily="49" charset="0"/>
              </a:rPr>
              <a:t>/[A-Z]/	Match any uppercase ASCII letter</a:t>
            </a:r>
          </a:p>
          <a:p>
            <a:pPr marL="0" indent="0">
              <a:buNone/>
            </a:pPr>
            <a:r>
              <a:rPr lang="en-US" sz="1350" b="1" dirty="0">
                <a:latin typeface="Courier New" panose="02070309020205020404" pitchFamily="49" charset="0"/>
                <a:cs typeface="Courier New" panose="02070309020205020404" pitchFamily="49" charset="0"/>
              </a:rPr>
              <a:t>/</a:t>
            </a:r>
            <a:r>
              <a:rPr lang="en-US" sz="1350" b="1" dirty="0" err="1">
                <a:latin typeface="Courier New" panose="02070309020205020404" pitchFamily="49" charset="0"/>
                <a:cs typeface="Courier New" panose="02070309020205020404" pitchFamily="49" charset="0"/>
              </a:rPr>
              <a:t>option_a|option_b</a:t>
            </a:r>
            <a:r>
              <a:rPr lang="en-US" sz="1350" b="1" dirty="0">
                <a:latin typeface="Courier New" panose="02070309020205020404" pitchFamily="49" charset="0"/>
                <a:cs typeface="Courier New" panose="02070309020205020404" pitchFamily="49" charset="0"/>
              </a:rPr>
              <a:t>/  Match with </a:t>
            </a:r>
            <a:r>
              <a:rPr lang="en-US" sz="1350" b="1" dirty="0" err="1">
                <a:latin typeface="Courier New" panose="02070309020205020404" pitchFamily="49" charset="0"/>
                <a:cs typeface="Courier New" panose="02070309020205020404" pitchFamily="49" charset="0"/>
              </a:rPr>
              <a:t>option_a</a:t>
            </a:r>
            <a:r>
              <a:rPr lang="en-US" sz="1350" b="1" dirty="0">
                <a:latin typeface="Courier New" panose="02070309020205020404" pitchFamily="49" charset="0"/>
                <a:cs typeface="Courier New" panose="02070309020205020404" pitchFamily="49" charset="0"/>
              </a:rPr>
              <a:t> or </a:t>
            </a:r>
            <a:r>
              <a:rPr lang="en-US" sz="1350" b="1" dirty="0" err="1">
                <a:latin typeface="Courier New" panose="02070309020205020404" pitchFamily="49" charset="0"/>
                <a:cs typeface="Courier New" panose="02070309020205020404" pitchFamily="49" charset="0"/>
              </a:rPr>
              <a:t>option_b</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/option_(</a:t>
            </a:r>
            <a:r>
              <a:rPr lang="en-US" sz="1350" b="1" dirty="0" err="1">
                <a:latin typeface="Courier New" panose="02070309020205020404" pitchFamily="49" charset="0"/>
                <a:cs typeface="Courier New" panose="02070309020205020404" pitchFamily="49" charset="0"/>
              </a:rPr>
              <a:t>a|b</a:t>
            </a:r>
            <a:r>
              <a:rPr lang="en-US" sz="1350" b="1" dirty="0">
                <a:latin typeface="Courier New" panose="02070309020205020404" pitchFamily="49" charset="0"/>
                <a:cs typeface="Courier New" panose="02070309020205020404" pitchFamily="49" charset="0"/>
              </a:rPr>
              <a:t>)/       Match with </a:t>
            </a:r>
            <a:r>
              <a:rPr lang="en-US" sz="1350" b="1" dirty="0" err="1">
                <a:latin typeface="Courier New" panose="02070309020205020404" pitchFamily="49" charset="0"/>
                <a:cs typeface="Courier New" panose="02070309020205020404" pitchFamily="49" charset="0"/>
              </a:rPr>
              <a:t>option_a</a:t>
            </a:r>
            <a:r>
              <a:rPr lang="en-US" sz="1350" b="1" dirty="0">
                <a:latin typeface="Courier New" panose="02070309020205020404" pitchFamily="49" charset="0"/>
                <a:cs typeface="Courier New" panose="02070309020205020404" pitchFamily="49" charset="0"/>
              </a:rPr>
              <a:t> or </a:t>
            </a:r>
            <a:r>
              <a:rPr lang="en-US" sz="1350" b="1" dirty="0" err="1">
                <a:latin typeface="Courier New" panose="02070309020205020404" pitchFamily="49" charset="0"/>
                <a:cs typeface="Courier New" panose="02070309020205020404" pitchFamily="49" charset="0"/>
              </a:rPr>
              <a:t>option_b</a:t>
            </a:r>
            <a:endParaRPr lang="en-US" sz="1350" b="1" dirty="0">
              <a:latin typeface="Courier New" panose="02070309020205020404" pitchFamily="49" charset="0"/>
              <a:cs typeface="Courier New" panose="02070309020205020404" pitchFamily="49" charset="0"/>
            </a:endParaRPr>
          </a:p>
          <a:p>
            <a:pPr marL="0" indent="0">
              <a:buNone/>
            </a:pPr>
            <a:r>
              <a:rPr lang="en-US" sz="1350" b="1" dirty="0" err="1">
                <a:latin typeface="Courier New" panose="02070309020205020404" pitchFamily="49" charset="0"/>
                <a:cs typeface="Courier New" panose="02070309020205020404" pitchFamily="49" charset="0"/>
              </a:rPr>
              <a:t>colou?r</a:t>
            </a:r>
            <a:r>
              <a:rPr lang="en-US" sz="1350" b="1" dirty="0">
                <a:latin typeface="Courier New" panose="02070309020205020404" pitchFamily="49" charset="0"/>
                <a:cs typeface="Courier New" panose="02070309020205020404" pitchFamily="49" charset="0"/>
              </a:rPr>
              <a:t>              Match with color or </a:t>
            </a:r>
            <a:r>
              <a:rPr lang="en-US" sz="1350" b="1" dirty="0" err="1">
                <a:latin typeface="Courier New" panose="02070309020205020404" pitchFamily="49" charset="0"/>
                <a:cs typeface="Courier New" panose="02070309020205020404" pitchFamily="49" charset="0"/>
              </a:rPr>
              <a:t>colour</a:t>
            </a: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 Beginning of the line</a:t>
            </a:r>
          </a:p>
          <a:p>
            <a:pPr marL="0" indent="0">
              <a:buNone/>
            </a:pPr>
            <a:r>
              <a:rPr lang="en-US" sz="1350" b="1" dirty="0">
                <a:latin typeface="Courier New" panose="02070309020205020404" pitchFamily="49" charset="0"/>
                <a:cs typeface="Courier New" panose="02070309020205020404" pitchFamily="49" charset="0"/>
              </a:rPr>
              <a:t>$ End of the line</a:t>
            </a:r>
          </a:p>
          <a:p>
            <a:pPr marL="0" indent="0">
              <a:buNone/>
            </a:pPr>
            <a:r>
              <a:rPr lang="en-US" sz="1350" b="1" dirty="0">
                <a:latin typeface="Courier New" panose="02070309020205020404" pitchFamily="49" charset="0"/>
                <a:cs typeface="Courier New" panose="02070309020205020404" pitchFamily="49" charset="0"/>
              </a:rPr>
              <a:t>[condition match]</a:t>
            </a:r>
          </a:p>
          <a:p>
            <a:pPr marL="0" indent="0">
              <a:buNone/>
            </a:pPr>
            <a:r>
              <a:rPr lang="en-US" sz="1350" b="1" dirty="0">
                <a:latin typeface="Courier New" panose="02070309020205020404" pitchFamily="49" charset="0"/>
                <a:cs typeface="Courier New" panose="02070309020205020404" pitchFamily="49" charset="0"/>
              </a:rPr>
              <a:t>{Exact Size}</a:t>
            </a:r>
          </a:p>
          <a:p>
            <a:pPr marL="0" indent="0">
              <a:buNone/>
            </a:pPr>
            <a:r>
              <a:rPr lang="en-US" sz="1350" dirty="0"/>
              <a:t>/^[a-z0-9_-]{3,16}$/</a:t>
            </a:r>
            <a:endParaRPr lang="en-US" sz="135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5773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a:t>
            </a:r>
            <a:endParaRPr lang="en-US" dirty="0"/>
          </a:p>
        </p:txBody>
      </p:sp>
      <p:sp>
        <p:nvSpPr>
          <p:cNvPr id="3" name="Content Placeholder 2"/>
          <p:cNvSpPr>
            <a:spLocks noGrp="1"/>
          </p:cNvSpPr>
          <p:nvPr>
            <p:ph idx="1"/>
          </p:nvPr>
        </p:nvSpPr>
        <p:spPr>
          <a:xfrm>
            <a:off x="457200" y="1861169"/>
            <a:ext cx="8229600" cy="3625232"/>
          </a:xfrm>
        </p:spPr>
        <p:txBody>
          <a:bodyPr>
            <a:normAutofit/>
          </a:bodyPr>
          <a:lstStyle/>
          <a:p>
            <a:r>
              <a:rPr lang="en-US" dirty="0"/>
              <a:t>The match method returns a </a:t>
            </a:r>
            <a:r>
              <a:rPr lang="en-US" dirty="0" err="1"/>
              <a:t>MatchData</a:t>
            </a:r>
            <a:r>
              <a:rPr lang="en-US" dirty="0"/>
              <a:t> object</a:t>
            </a:r>
            <a:r>
              <a:rPr lang="en-US" dirty="0" smtClean="0"/>
              <a:t>:</a:t>
            </a:r>
          </a:p>
          <a:p>
            <a:pPr marL="0" indent="0">
              <a:buNone/>
            </a:pPr>
            <a:r>
              <a:rPr lang="en-US" dirty="0" smtClean="0"/>
              <a:t>/something</a:t>
            </a:r>
            <a:r>
              <a:rPr lang="en-US" dirty="0"/>
              <a:t>/.match('something else there') </a:t>
            </a:r>
            <a:endParaRPr lang="en-US" dirty="0" smtClean="0"/>
          </a:p>
          <a:p>
            <a:pPr marL="0" indent="0">
              <a:buNone/>
            </a:pPr>
            <a:r>
              <a:rPr lang="en-US" dirty="0" smtClean="0"/>
              <a:t>#=&gt; </a:t>
            </a:r>
            <a:r>
              <a:rPr lang="en-US" dirty="0"/>
              <a:t>#&lt;</a:t>
            </a:r>
            <a:r>
              <a:rPr lang="en-US" dirty="0" err="1"/>
              <a:t>MatchData</a:t>
            </a:r>
            <a:r>
              <a:rPr lang="en-US" dirty="0"/>
              <a:t> </a:t>
            </a:r>
            <a:r>
              <a:rPr lang="en-US" dirty="0" smtClean="0"/>
              <a:t>"</a:t>
            </a:r>
            <a:r>
              <a:rPr lang="en-US" dirty="0"/>
              <a:t> something </a:t>
            </a:r>
            <a:r>
              <a:rPr lang="en-US" dirty="0" smtClean="0"/>
              <a:t>"&gt;</a:t>
            </a:r>
            <a:endParaRPr lang="en-US" dirty="0"/>
          </a:p>
        </p:txBody>
      </p:sp>
    </p:spTree>
    <p:extLst>
      <p:ext uri="{BB962C8B-B14F-4D97-AF65-F5344CB8AC3E}">
        <p14:creationId xmlns:p14="http://schemas.microsoft.com/office/powerpoint/2010/main" val="625913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rxp</a:t>
            </a:r>
            <a:r>
              <a:rPr lang="en-US" dirty="0"/>
              <a:t> === </a:t>
            </a:r>
            <a:r>
              <a:rPr lang="en-US" dirty="0" err="1"/>
              <a:t>str</a:t>
            </a:r>
            <a:endParaRPr lang="en-US" dirty="0"/>
          </a:p>
        </p:txBody>
      </p:sp>
      <p:sp>
        <p:nvSpPr>
          <p:cNvPr id="3" name="Content Placeholder 2"/>
          <p:cNvSpPr>
            <a:spLocks noGrp="1"/>
          </p:cNvSpPr>
          <p:nvPr>
            <p:ph idx="1"/>
          </p:nvPr>
        </p:nvSpPr>
        <p:spPr>
          <a:xfrm>
            <a:off x="457200" y="1861169"/>
            <a:ext cx="8229600" cy="4418250"/>
          </a:xfrm>
        </p:spPr>
        <p:txBody>
          <a:bodyPr>
            <a:normAutofit fontScale="85000" lnSpcReduction="20000"/>
          </a:bodyPr>
          <a:lstStyle/>
          <a:p>
            <a:pPr marL="0" indent="0">
              <a:buNone/>
            </a:pPr>
            <a:r>
              <a:rPr lang="en-US" dirty="0"/>
              <a:t>Case Equality—Used in case statements..</a:t>
            </a:r>
            <a:endParaRPr lang="en-US" dirty="0" smtClean="0"/>
          </a:p>
          <a:p>
            <a:pPr marL="0" indent="0">
              <a:buNone/>
            </a:pPr>
            <a:r>
              <a:rPr lang="en-US" dirty="0"/>
              <a:t>a = "HELLO" </a:t>
            </a:r>
            <a:endParaRPr lang="en-US" dirty="0" smtClean="0"/>
          </a:p>
          <a:p>
            <a:pPr marL="0" indent="0">
              <a:buNone/>
            </a:pPr>
            <a:r>
              <a:rPr lang="en-US" dirty="0" smtClean="0"/>
              <a:t>case </a:t>
            </a:r>
            <a:r>
              <a:rPr lang="en-US" dirty="0"/>
              <a:t>a </a:t>
            </a:r>
            <a:endParaRPr lang="en-US" dirty="0" smtClean="0"/>
          </a:p>
          <a:p>
            <a:pPr marL="0" indent="0">
              <a:buNone/>
            </a:pPr>
            <a:r>
              <a:rPr lang="en-US" dirty="0" smtClean="0"/>
              <a:t>when </a:t>
            </a:r>
            <a:r>
              <a:rPr lang="en-US" dirty="0"/>
              <a:t>/^[a-z]*$/; print "Lower case\n" </a:t>
            </a:r>
            <a:endParaRPr lang="en-US" dirty="0" smtClean="0"/>
          </a:p>
          <a:p>
            <a:pPr marL="0" indent="0">
              <a:buNone/>
            </a:pPr>
            <a:r>
              <a:rPr lang="en-US" dirty="0" smtClean="0"/>
              <a:t>when </a:t>
            </a:r>
            <a:r>
              <a:rPr lang="en-US" dirty="0"/>
              <a:t>/^[A-Z]*$/; print "Upper case\n" </a:t>
            </a:r>
            <a:endParaRPr lang="en-US" dirty="0" smtClean="0"/>
          </a:p>
          <a:p>
            <a:pPr marL="0" indent="0">
              <a:buNone/>
            </a:pPr>
            <a:r>
              <a:rPr lang="en-US" dirty="0" smtClean="0"/>
              <a:t>else</a:t>
            </a:r>
            <a:r>
              <a:rPr lang="en-US" dirty="0"/>
              <a:t>; print "Mixed case\n" </a:t>
            </a:r>
            <a:endParaRPr lang="en-US" dirty="0" smtClean="0"/>
          </a:p>
          <a:p>
            <a:pPr marL="0" indent="0">
              <a:buNone/>
            </a:pPr>
            <a:r>
              <a:rPr lang="en-US" dirty="0" smtClean="0"/>
              <a:t>end</a:t>
            </a:r>
            <a:endParaRPr lang="en-US" dirty="0"/>
          </a:p>
        </p:txBody>
      </p:sp>
    </p:spTree>
    <p:extLst>
      <p:ext uri="{BB962C8B-B14F-4D97-AF65-F5344CB8AC3E}">
        <p14:creationId xmlns:p14="http://schemas.microsoft.com/office/powerpoint/2010/main" val="3568629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operator</a:t>
            </a:r>
            <a:endParaRPr lang="en-US" dirty="0"/>
          </a:p>
        </p:txBody>
      </p:sp>
      <p:sp>
        <p:nvSpPr>
          <p:cNvPr id="3" name="Content Placeholder 2"/>
          <p:cNvSpPr>
            <a:spLocks noGrp="1"/>
          </p:cNvSpPr>
          <p:nvPr>
            <p:ph idx="1"/>
          </p:nvPr>
        </p:nvSpPr>
        <p:spPr>
          <a:xfrm>
            <a:off x="457200" y="1861169"/>
            <a:ext cx="8229600" cy="4418250"/>
          </a:xfrm>
        </p:spPr>
        <p:txBody>
          <a:bodyPr>
            <a:normAutofit fontScale="47500" lnSpcReduction="20000"/>
          </a:bodyPr>
          <a:lstStyle/>
          <a:p>
            <a:pPr marL="0" indent="0">
              <a:buNone/>
            </a:pPr>
            <a:r>
              <a:rPr lang="en-US" dirty="0"/>
              <a:t>If a match is found, the operator returns index of first match in string, otherwise it returns nil</a:t>
            </a:r>
            <a:r>
              <a:rPr lang="en-US" dirty="0" smtClean="0"/>
              <a:t>.</a:t>
            </a:r>
          </a:p>
          <a:p>
            <a:pPr marL="0" indent="0">
              <a:buNone/>
            </a:pPr>
            <a:r>
              <a:rPr lang="en-US" dirty="0" smtClean="0"/>
              <a:t>/any/ </a:t>
            </a:r>
            <a:r>
              <a:rPr lang="en-US" dirty="0"/>
              <a:t>=~ ' </a:t>
            </a:r>
            <a:r>
              <a:rPr lang="en-US" dirty="0" smtClean="0"/>
              <a:t>anything' </a:t>
            </a:r>
            <a:r>
              <a:rPr lang="en-US" dirty="0"/>
              <a:t>#=&gt; 0 </a:t>
            </a:r>
            <a:endParaRPr lang="en-US" dirty="0" smtClean="0"/>
          </a:p>
          <a:p>
            <a:pPr marL="0" indent="0">
              <a:buNone/>
            </a:pPr>
            <a:r>
              <a:rPr lang="en-US" dirty="0" smtClean="0"/>
              <a:t>‘anything' </a:t>
            </a:r>
            <a:r>
              <a:rPr lang="en-US" dirty="0"/>
              <a:t>=~ </a:t>
            </a:r>
            <a:r>
              <a:rPr lang="en-US" dirty="0" smtClean="0"/>
              <a:t>/any/ </a:t>
            </a:r>
            <a:r>
              <a:rPr lang="en-US" dirty="0"/>
              <a:t>#=&gt; 0 </a:t>
            </a:r>
            <a:endParaRPr lang="en-US" dirty="0" smtClean="0"/>
          </a:p>
          <a:p>
            <a:pPr marL="0" indent="0">
              <a:buNone/>
            </a:pPr>
            <a:r>
              <a:rPr lang="en-US" dirty="0" smtClean="0"/>
              <a:t>/n/ </a:t>
            </a:r>
            <a:r>
              <a:rPr lang="en-US" dirty="0"/>
              <a:t>=~ ' </a:t>
            </a:r>
            <a:r>
              <a:rPr lang="en-US" dirty="0" smtClean="0"/>
              <a:t>anything' </a:t>
            </a:r>
            <a:r>
              <a:rPr lang="en-US" dirty="0"/>
              <a:t>#=&gt; 1 </a:t>
            </a:r>
            <a:endParaRPr lang="en-US" dirty="0" smtClean="0"/>
          </a:p>
          <a:p>
            <a:pPr marL="0" indent="0">
              <a:buNone/>
            </a:pPr>
            <a:r>
              <a:rPr lang="en-US" dirty="0" smtClean="0"/>
              <a:t>/</a:t>
            </a:r>
            <a:r>
              <a:rPr lang="en-US" dirty="0"/>
              <a:t>u/ =~ </a:t>
            </a:r>
            <a:r>
              <a:rPr lang="en-US" dirty="0" smtClean="0"/>
              <a:t>‘anything' </a:t>
            </a:r>
            <a:r>
              <a:rPr lang="en-US" dirty="0"/>
              <a:t>#=&gt; </a:t>
            </a:r>
            <a:r>
              <a:rPr lang="en-US" dirty="0" smtClean="0"/>
              <a:t>nil</a:t>
            </a:r>
          </a:p>
          <a:p>
            <a:pPr marL="0" indent="0">
              <a:buNone/>
            </a:pPr>
            <a:endParaRPr lang="en-US" dirty="0" smtClean="0"/>
          </a:p>
          <a:p>
            <a:pPr marL="0" indent="0">
              <a:buNone/>
            </a:pPr>
            <a:r>
              <a:rPr lang="en-US" dirty="0" smtClean="0"/>
              <a:t>Example :</a:t>
            </a:r>
          </a:p>
          <a:p>
            <a:pPr marL="0" indent="0">
              <a:buNone/>
            </a:pPr>
            <a:r>
              <a:rPr lang="en-US" dirty="0" err="1" smtClean="0"/>
              <a:t>str</a:t>
            </a:r>
            <a:r>
              <a:rPr lang="en-US" dirty="0" smtClean="0"/>
              <a:t> </a:t>
            </a:r>
            <a:r>
              <a:rPr lang="en-US" dirty="0"/>
              <a:t>= "cat and dog"</a:t>
            </a:r>
          </a:p>
          <a:p>
            <a:pPr marL="0" indent="0">
              <a:buNone/>
            </a:pPr>
            <a:r>
              <a:rPr lang="en-US" dirty="0"/>
              <a:t>if </a:t>
            </a:r>
            <a:r>
              <a:rPr lang="en-US" dirty="0" err="1"/>
              <a:t>str</a:t>
            </a:r>
            <a:r>
              <a:rPr lang="en-US" dirty="0"/>
              <a:t> =~ /cat/</a:t>
            </a:r>
          </a:p>
          <a:p>
            <a:pPr marL="0" indent="0">
              <a:buNone/>
            </a:pPr>
            <a:r>
              <a:rPr lang="en-US" dirty="0"/>
              <a:t>puts "There's a cat here somewhere"</a:t>
            </a:r>
          </a:p>
          <a:p>
            <a:pPr marL="0" indent="0">
              <a:buNone/>
            </a:pPr>
            <a:r>
              <a:rPr lang="en-US" dirty="0" smtClean="0"/>
              <a:t>end</a:t>
            </a:r>
            <a:endParaRPr lang="en-US" dirty="0"/>
          </a:p>
        </p:txBody>
      </p:sp>
    </p:spTree>
    <p:extLst>
      <p:ext uri="{BB962C8B-B14F-4D97-AF65-F5344CB8AC3E}">
        <p14:creationId xmlns:p14="http://schemas.microsoft.com/office/powerpoint/2010/main" val="189264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pPr>
              <a:buAutoNum type="arabicPeriod"/>
            </a:pPr>
            <a:r>
              <a:rPr lang="en-US" sz="1350" b="1" dirty="0">
                <a:latin typeface="Courier New" panose="02070309020205020404" pitchFamily="49" charset="0"/>
                <a:cs typeface="Courier New" panose="02070309020205020404" pitchFamily="49" charset="0"/>
              </a:rPr>
              <a:t>Add a method that is going to ask for a username :</a:t>
            </a:r>
          </a:p>
          <a:p>
            <a:pPr lvl="1">
              <a:buAutoNum type="arabicPeriod"/>
            </a:pPr>
            <a:r>
              <a:rPr lang="en-US" sz="1200" b="1" dirty="0">
                <a:latin typeface="Courier New" panose="02070309020205020404" pitchFamily="49" charset="0"/>
                <a:cs typeface="Courier New" panose="02070309020205020404" pitchFamily="49" charset="0"/>
              </a:rPr>
              <a:t>Need to be write with lowercase letter (a-z), number (0-9), an underscore</a:t>
            </a:r>
          </a:p>
          <a:p>
            <a:pPr>
              <a:buAutoNum type="arabicPeriod"/>
            </a:pPr>
            <a:r>
              <a:rPr lang="en-US" sz="1350" b="1" dirty="0">
                <a:latin typeface="Courier New" panose="02070309020205020404" pitchFamily="49" charset="0"/>
                <a:cs typeface="Courier New" panose="02070309020205020404" pitchFamily="49" charset="0"/>
              </a:rPr>
              <a:t>Add a method that is going to ask for a password:</a:t>
            </a:r>
          </a:p>
          <a:p>
            <a:pPr lvl="1">
              <a:buAutoNum type="arabicPeriod"/>
            </a:pPr>
            <a:r>
              <a:rPr lang="en-US" sz="1200" b="1" dirty="0">
                <a:latin typeface="Courier New" panose="02070309020205020404" pitchFamily="49" charset="0"/>
                <a:cs typeface="Courier New" panose="02070309020205020404" pitchFamily="49" charset="0"/>
              </a:rPr>
              <a:t>Need to be write with lowercase letter (a-z), number (0-9), letter (A-Z) and the length have to be between 8 and 16 </a:t>
            </a:r>
            <a:r>
              <a:rPr lang="en-US" sz="1200" b="1" dirty="0" smtClean="0">
                <a:latin typeface="Courier New" panose="02070309020205020404" pitchFamily="49" charset="0"/>
                <a:cs typeface="Courier New" panose="02070309020205020404" pitchFamily="49" charset="0"/>
              </a:rPr>
              <a:t>characters</a:t>
            </a:r>
            <a:endParaRPr lang="en-US" sz="1200" b="1" dirty="0">
              <a:latin typeface="Courier New" panose="02070309020205020404" pitchFamily="49" charset="0"/>
              <a:cs typeface="Courier New" panose="02070309020205020404" pitchFamily="49" charset="0"/>
            </a:endParaRPr>
          </a:p>
          <a:p>
            <a:pPr>
              <a:buAutoNum type="arabicPeriod"/>
            </a:pPr>
            <a:r>
              <a:rPr lang="en-US" sz="1350" b="1" dirty="0">
                <a:latin typeface="Courier New" panose="02070309020205020404" pitchFamily="49" charset="0"/>
                <a:cs typeface="Courier New" panose="02070309020205020404" pitchFamily="49" charset="0"/>
              </a:rPr>
              <a:t>Add a method that is going to ask for email</a:t>
            </a:r>
          </a:p>
          <a:p>
            <a:pPr lvl="1">
              <a:buFont typeface="Arial" pitchFamily="34" charset="0"/>
              <a:buAutoNum type="arabicPeriod"/>
            </a:pPr>
            <a:r>
              <a:rPr lang="en-US" sz="1200" b="1" dirty="0">
                <a:latin typeface="Courier New" panose="02070309020205020404" pitchFamily="49" charset="0"/>
                <a:cs typeface="Courier New" panose="02070309020205020404" pitchFamily="49" charset="0"/>
              </a:rPr>
              <a:t>Need to have the format </a:t>
            </a:r>
            <a:r>
              <a:rPr lang="en-US" sz="1200" b="1" dirty="0">
                <a:latin typeface="Courier New" panose="02070309020205020404" pitchFamily="49" charset="0"/>
                <a:cs typeface="Courier New" panose="02070309020205020404" pitchFamily="49" charset="0"/>
                <a:hlinkClick r:id="rId2"/>
              </a:rPr>
              <a:t>anything@domain.com</a:t>
            </a:r>
            <a:r>
              <a:rPr lang="en-US" sz="1200" b="1" dirty="0">
                <a:latin typeface="Courier New" panose="02070309020205020404" pitchFamily="49" charset="0"/>
                <a:cs typeface="Courier New" panose="02070309020205020404" pitchFamily="49" charset="0"/>
              </a:rPr>
              <a:t> (could accept also country e.g. anything@domain.com.bo)</a:t>
            </a:r>
          </a:p>
          <a:p>
            <a:pPr lvl="1">
              <a:buAutoNum type="arabicPeriod"/>
            </a:pPr>
            <a:endParaRPr lang="en-US" sz="1200" b="1" dirty="0">
              <a:latin typeface="Courier New" panose="02070309020205020404" pitchFamily="49" charset="0"/>
              <a:cs typeface="Courier New" panose="02070309020205020404" pitchFamily="49" charset="0"/>
            </a:endParaRPr>
          </a:p>
          <a:p>
            <a:pPr lvl="1">
              <a:buAutoNum type="arabicPeriod"/>
            </a:pPr>
            <a:endParaRPr lang="en-US" sz="1200" b="1" dirty="0">
              <a:latin typeface="Courier New" panose="02070309020205020404" pitchFamily="49" charset="0"/>
              <a:cs typeface="Courier New" panose="02070309020205020404" pitchFamily="49" charset="0"/>
            </a:endParaRPr>
          </a:p>
          <a:p>
            <a:pPr lvl="1">
              <a:buAutoNum type="arabicPeriod"/>
            </a:pPr>
            <a:endParaRPr lang="en-US" sz="1200" b="1" dirty="0">
              <a:latin typeface="Courier New" panose="02070309020205020404" pitchFamily="49" charset="0"/>
              <a:cs typeface="Courier New" panose="02070309020205020404" pitchFamily="49" charset="0"/>
            </a:endParaRPr>
          </a:p>
          <a:p>
            <a:pPr marL="342900" lvl="1" indent="0">
              <a:buNone/>
            </a:pPr>
            <a:r>
              <a:rPr lang="en-US" sz="1200" b="1" dirty="0">
                <a:latin typeface="Courier New" panose="02070309020205020404" pitchFamily="49" charset="0"/>
                <a:cs typeface="Courier New" panose="02070309020205020404" pitchFamily="49" charset="0"/>
              </a:rPr>
              <a:t>Reference of </a:t>
            </a:r>
            <a:r>
              <a:rPr lang="en-US" sz="1200" b="1" dirty="0" err="1">
                <a:latin typeface="Courier New" panose="02070309020205020404" pitchFamily="49" charset="0"/>
                <a:cs typeface="Courier New" panose="02070309020205020404" pitchFamily="49" charset="0"/>
              </a:rPr>
              <a:t>reg</a:t>
            </a:r>
            <a:r>
              <a:rPr lang="en-US" sz="1200" b="1" dirty="0">
                <a:latin typeface="Courier New" panose="02070309020205020404" pitchFamily="49" charset="0"/>
                <a:cs typeface="Courier New" panose="02070309020205020404" pitchFamily="49" charset="0"/>
              </a:rPr>
              <a:t> editor online: http://www.regexr.com/</a:t>
            </a:r>
          </a:p>
        </p:txBody>
      </p:sp>
    </p:spTree>
    <p:extLst>
      <p:ext uri="{BB962C8B-B14F-4D97-AF65-F5344CB8AC3E}">
        <p14:creationId xmlns:p14="http://schemas.microsoft.com/office/powerpoint/2010/main" val="3969277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457200" y="1351370"/>
            <a:ext cx="8229600" cy="4774793"/>
          </a:xfrm>
        </p:spPr>
        <p:txBody>
          <a:bodyPr>
            <a:normAutofit fontScale="85000" lnSpcReduction="20000"/>
          </a:bodyPr>
          <a:lstStyle/>
          <a:p>
            <a:pPr lvl="1">
              <a:buAutoNum type="arabicPeriod"/>
            </a:pPr>
            <a:r>
              <a:rPr lang="en-US" sz="1600" b="1" dirty="0" smtClean="0">
                <a:latin typeface="Courier New" panose="02070309020205020404" pitchFamily="49" charset="0"/>
                <a:cs typeface="Courier New" panose="02070309020205020404" pitchFamily="49" charset="0"/>
              </a:rPr>
              <a:t>Create 1 Class considering :</a:t>
            </a:r>
          </a:p>
          <a:p>
            <a:pPr lvl="2">
              <a:buAutoNum type="arabicPeriod"/>
            </a:pPr>
            <a:r>
              <a:rPr lang="en-US" sz="1100" b="1" dirty="0" smtClean="0">
                <a:latin typeface="Courier New" panose="02070309020205020404" pitchFamily="49" charset="0"/>
                <a:cs typeface="Courier New" panose="02070309020205020404" pitchFamily="49" charset="0"/>
              </a:rPr>
              <a:t>Method that will create a hash with a list of </a:t>
            </a:r>
            <a:r>
              <a:rPr lang="en-US" sz="1100" b="1" dirty="0" err="1" smtClean="0">
                <a:latin typeface="Courier New" panose="02070309020205020404" pitchFamily="49" charset="0"/>
                <a:cs typeface="Courier New" panose="02070309020205020404" pitchFamily="49" charset="0"/>
              </a:rPr>
              <a:t>userID</a:t>
            </a:r>
            <a:r>
              <a:rPr lang="en-US" sz="1100" b="1" dirty="0" smtClean="0">
                <a:latin typeface="Courier New" panose="02070309020205020404" pitchFamily="49" charset="0"/>
                <a:cs typeface="Courier New" panose="02070309020205020404" pitchFamily="49" charset="0"/>
              </a:rPr>
              <a:t> and </a:t>
            </a:r>
            <a:r>
              <a:rPr lang="en-US" sz="1100" b="1" dirty="0" err="1" smtClean="0">
                <a:latin typeface="Courier New" panose="02070309020205020404" pitchFamily="49" charset="0"/>
                <a:cs typeface="Courier New" panose="02070309020205020404" pitchFamily="49" charset="0"/>
              </a:rPr>
              <a:t>userName,the</a:t>
            </a:r>
            <a:r>
              <a:rPr lang="en-US" sz="1100" b="1" dirty="0" smtClean="0">
                <a:latin typeface="Courier New" panose="02070309020205020404" pitchFamily="49" charset="0"/>
                <a:cs typeface="Courier New" panose="02070309020205020404" pitchFamily="49" charset="0"/>
              </a:rPr>
              <a:t> </a:t>
            </a:r>
            <a:r>
              <a:rPr lang="en-US" sz="1100" b="1" dirty="0" err="1" smtClean="0">
                <a:latin typeface="Courier New" panose="02070309020205020404" pitchFamily="49" charset="0"/>
                <a:cs typeface="Courier New" panose="02070309020205020404" pitchFamily="49" charset="0"/>
              </a:rPr>
              <a:t>userID</a:t>
            </a:r>
            <a:r>
              <a:rPr lang="en-US" sz="1100" b="1" dirty="0" smtClean="0">
                <a:latin typeface="Courier New" panose="02070309020205020404" pitchFamily="49" charset="0"/>
                <a:cs typeface="Courier New" panose="02070309020205020404" pitchFamily="49" charset="0"/>
              </a:rPr>
              <a:t> should be only numbers between 1 to 100. Username should be only lowercase (nor more than 8 digits)</a:t>
            </a:r>
          </a:p>
          <a:p>
            <a:pPr lvl="2">
              <a:buAutoNum type="arabicPeriod"/>
            </a:pPr>
            <a:r>
              <a:rPr lang="en-US" sz="1100" b="1" dirty="0" smtClean="0">
                <a:latin typeface="Courier New" panose="02070309020205020404" pitchFamily="49" charset="0"/>
                <a:cs typeface="Courier New" panose="02070309020205020404" pitchFamily="49" charset="0"/>
              </a:rPr>
              <a:t>Method that is going to request to the user for a number (only 1 number) and need to return the amount of users that have their user ID starting with the number inserted (E.g. if user inserted 1, then could count all users with 1, 10,11,12,13..19 or 100), return and array with the </a:t>
            </a:r>
            <a:r>
              <a:rPr lang="en-US" sz="1100" b="1" dirty="0" err="1" smtClean="0">
                <a:latin typeface="Courier New" panose="02070309020205020404" pitchFamily="49" charset="0"/>
                <a:cs typeface="Courier New" panose="02070309020205020404" pitchFamily="49" charset="0"/>
              </a:rPr>
              <a:t>user_ID</a:t>
            </a:r>
            <a:r>
              <a:rPr lang="en-US" sz="1100" b="1" dirty="0" smtClean="0">
                <a:latin typeface="Courier New" panose="02070309020205020404" pitchFamily="49" charset="0"/>
                <a:cs typeface="Courier New" panose="02070309020205020404" pitchFamily="49" charset="0"/>
              </a:rPr>
              <a:t> that fulfilled this condition</a:t>
            </a:r>
          </a:p>
          <a:p>
            <a:pPr lvl="2">
              <a:buFont typeface="Arial"/>
              <a:buAutoNum type="arabicPeriod"/>
            </a:pPr>
            <a:r>
              <a:rPr lang="en-US" sz="1100" b="1" dirty="0" smtClean="0">
                <a:latin typeface="Courier New" panose="02070309020205020404" pitchFamily="49" charset="0"/>
                <a:cs typeface="Courier New" panose="02070309020205020404" pitchFamily="49" charset="0"/>
              </a:rPr>
              <a:t>Method that is going </a:t>
            </a:r>
            <a:r>
              <a:rPr lang="en-US" sz="1100" b="1" dirty="0">
                <a:latin typeface="Courier New" panose="02070309020205020404" pitchFamily="49" charset="0"/>
                <a:cs typeface="Courier New" panose="02070309020205020404" pitchFamily="49" charset="0"/>
              </a:rPr>
              <a:t>to </a:t>
            </a:r>
            <a:r>
              <a:rPr lang="en-US" sz="1100" b="1" dirty="0" smtClean="0">
                <a:latin typeface="Courier New" panose="02070309020205020404" pitchFamily="49" charset="0"/>
                <a:cs typeface="Courier New" panose="02070309020205020404" pitchFamily="49" charset="0"/>
              </a:rPr>
              <a:t>request </a:t>
            </a:r>
            <a:r>
              <a:rPr lang="en-US" sz="1100" b="1" dirty="0">
                <a:latin typeface="Courier New" panose="02070309020205020404" pitchFamily="49" charset="0"/>
                <a:cs typeface="Courier New" panose="02070309020205020404" pitchFamily="49" charset="0"/>
              </a:rPr>
              <a:t>to the user for a </a:t>
            </a:r>
            <a:r>
              <a:rPr lang="en-US" sz="1100" b="1" dirty="0" smtClean="0">
                <a:latin typeface="Courier New" panose="02070309020205020404" pitchFamily="49" charset="0"/>
                <a:cs typeface="Courier New" panose="02070309020205020404" pitchFamily="49" charset="0"/>
              </a:rPr>
              <a:t>character </a:t>
            </a:r>
            <a:r>
              <a:rPr lang="en-US" sz="1100" b="1" dirty="0">
                <a:latin typeface="Courier New" panose="02070309020205020404" pitchFamily="49" charset="0"/>
                <a:cs typeface="Courier New" panose="02070309020205020404" pitchFamily="49" charset="0"/>
              </a:rPr>
              <a:t>(only </a:t>
            </a:r>
            <a:r>
              <a:rPr lang="en-US" sz="1100" b="1" dirty="0" smtClean="0">
                <a:latin typeface="Courier New" panose="02070309020205020404" pitchFamily="49" charset="0"/>
                <a:cs typeface="Courier New" panose="02070309020205020404" pitchFamily="49" charset="0"/>
              </a:rPr>
              <a:t>1 char) </a:t>
            </a:r>
            <a:r>
              <a:rPr lang="en-US" sz="1100" b="1" dirty="0">
                <a:latin typeface="Courier New" panose="02070309020205020404" pitchFamily="49" charset="0"/>
                <a:cs typeface="Courier New" panose="02070309020205020404" pitchFamily="49" charset="0"/>
              </a:rPr>
              <a:t>and need to return the amount of users that have their </a:t>
            </a:r>
            <a:r>
              <a:rPr lang="en-US" sz="1100" b="1" dirty="0" smtClean="0">
                <a:latin typeface="Courier New" panose="02070309020205020404" pitchFamily="49" charset="0"/>
                <a:cs typeface="Courier New" panose="02070309020205020404" pitchFamily="49" charset="0"/>
              </a:rPr>
              <a:t> </a:t>
            </a:r>
            <a:r>
              <a:rPr lang="en-US" sz="1100" b="1" dirty="0" err="1" smtClean="0">
                <a:latin typeface="Courier New" panose="02070309020205020404" pitchFamily="49" charset="0"/>
                <a:cs typeface="Courier New" panose="02070309020205020404" pitchFamily="49" charset="0"/>
              </a:rPr>
              <a:t>userName</a:t>
            </a:r>
            <a:r>
              <a:rPr lang="en-US" sz="1100" b="1" dirty="0" smtClean="0">
                <a:latin typeface="Courier New" panose="02070309020205020404" pitchFamily="49" charset="0"/>
                <a:cs typeface="Courier New" panose="02070309020205020404" pitchFamily="49" charset="0"/>
              </a:rPr>
              <a:t> starting </a:t>
            </a:r>
            <a:r>
              <a:rPr lang="en-US" sz="1100" b="1" dirty="0">
                <a:latin typeface="Courier New" panose="02070309020205020404" pitchFamily="49" charset="0"/>
                <a:cs typeface="Courier New" panose="02070309020205020404" pitchFamily="49" charset="0"/>
              </a:rPr>
              <a:t>with the </a:t>
            </a:r>
            <a:r>
              <a:rPr lang="en-US" sz="1100" b="1" dirty="0" smtClean="0">
                <a:latin typeface="Courier New" panose="02070309020205020404" pitchFamily="49" charset="0"/>
                <a:cs typeface="Courier New" panose="02070309020205020404" pitchFamily="49" charset="0"/>
              </a:rPr>
              <a:t>character </a:t>
            </a:r>
            <a:r>
              <a:rPr lang="en-US" sz="1100" b="1" dirty="0">
                <a:latin typeface="Courier New" panose="02070309020205020404" pitchFamily="49" charset="0"/>
                <a:cs typeface="Courier New" panose="02070309020205020404" pitchFamily="49" charset="0"/>
              </a:rPr>
              <a:t>inserted (E.g. if user inserted a</a:t>
            </a:r>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then could count all users </a:t>
            </a:r>
            <a:r>
              <a:rPr lang="en-US" sz="1100" b="1" dirty="0" smtClean="0">
                <a:latin typeface="Courier New" panose="02070309020205020404" pitchFamily="49" charset="0"/>
                <a:cs typeface="Courier New" panose="02070309020205020404" pitchFamily="49" charset="0"/>
              </a:rPr>
              <a:t>that start with a), </a:t>
            </a:r>
            <a:r>
              <a:rPr lang="en-US" sz="1100" b="1" dirty="0">
                <a:latin typeface="Courier New" panose="02070309020205020404" pitchFamily="49" charset="0"/>
                <a:cs typeface="Courier New" panose="02070309020205020404" pitchFamily="49" charset="0"/>
              </a:rPr>
              <a:t>return and array with the </a:t>
            </a:r>
            <a:r>
              <a:rPr lang="en-US" sz="1100" b="1" dirty="0" smtClean="0">
                <a:latin typeface="Courier New" panose="02070309020205020404" pitchFamily="49" charset="0"/>
                <a:cs typeface="Courier New" panose="02070309020205020404" pitchFamily="49" charset="0"/>
              </a:rPr>
              <a:t>list of </a:t>
            </a:r>
            <a:r>
              <a:rPr lang="en-US" sz="1100" b="1" dirty="0" err="1" smtClean="0">
                <a:latin typeface="Courier New" panose="02070309020205020404" pitchFamily="49" charset="0"/>
                <a:cs typeface="Courier New" panose="02070309020205020404" pitchFamily="49" charset="0"/>
              </a:rPr>
              <a:t>userName</a:t>
            </a:r>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that fulfilled this </a:t>
            </a:r>
            <a:r>
              <a:rPr lang="en-US" sz="1100" b="1" dirty="0" smtClean="0">
                <a:latin typeface="Courier New" panose="02070309020205020404" pitchFamily="49" charset="0"/>
                <a:cs typeface="Courier New" panose="02070309020205020404" pitchFamily="49" charset="0"/>
              </a:rPr>
              <a:t>condition</a:t>
            </a:r>
          </a:p>
          <a:p>
            <a:pPr lvl="2">
              <a:buFont typeface="Arial"/>
              <a:buAutoNum type="arabicPeriod"/>
            </a:pPr>
            <a:r>
              <a:rPr lang="en-US" sz="1100" b="1" dirty="0" smtClean="0">
                <a:latin typeface="Courier New" panose="02070309020205020404" pitchFamily="49" charset="0"/>
                <a:cs typeface="Courier New" panose="02070309020205020404" pitchFamily="49" charset="0"/>
              </a:rPr>
              <a:t>Method to display a message considering :</a:t>
            </a:r>
          </a:p>
          <a:p>
            <a:pPr lvl="3">
              <a:buFont typeface="Arial"/>
              <a:buAutoNum type="arabicPeriod"/>
            </a:pPr>
            <a:r>
              <a:rPr lang="en-US" sz="1000" b="1" dirty="0" err="1" smtClean="0">
                <a:latin typeface="Courier New" panose="02070309020205020404" pitchFamily="49" charset="0"/>
                <a:cs typeface="Courier New" panose="02070309020205020404" pitchFamily="49" charset="0"/>
              </a:rPr>
              <a:t>UseID</a:t>
            </a:r>
            <a:r>
              <a:rPr lang="en-US" sz="1000" b="1" dirty="0" smtClean="0">
                <a:latin typeface="Courier New" panose="02070309020205020404" pitchFamily="49" charset="0"/>
                <a:cs typeface="Courier New" panose="02070309020205020404" pitchFamily="49" charset="0"/>
              </a:rPr>
              <a:t> between 1-25 “User belong Group 1”</a:t>
            </a:r>
          </a:p>
          <a:p>
            <a:pPr lvl="3">
              <a:buFont typeface="Arial"/>
              <a:buAutoNum type="arabicPeriod"/>
            </a:pPr>
            <a:r>
              <a:rPr lang="en-US" sz="1000" b="1" dirty="0" err="1">
                <a:latin typeface="Courier New" panose="02070309020205020404" pitchFamily="49" charset="0"/>
                <a:cs typeface="Courier New" panose="02070309020205020404" pitchFamily="49" charset="0"/>
              </a:rPr>
              <a:t>UseID</a:t>
            </a:r>
            <a:r>
              <a:rPr lang="en-US" sz="1000" b="1" dirty="0">
                <a:latin typeface="Courier New" panose="02070309020205020404" pitchFamily="49" charset="0"/>
                <a:cs typeface="Courier New" panose="02070309020205020404" pitchFamily="49" charset="0"/>
              </a:rPr>
              <a:t> between </a:t>
            </a:r>
            <a:r>
              <a:rPr lang="en-US" sz="1000" b="1" dirty="0" smtClean="0">
                <a:latin typeface="Courier New" panose="02070309020205020404" pitchFamily="49" charset="0"/>
                <a:cs typeface="Courier New" panose="02070309020205020404" pitchFamily="49" charset="0"/>
              </a:rPr>
              <a:t>26-50 </a:t>
            </a:r>
            <a:r>
              <a:rPr lang="en-US" sz="1000" b="1" dirty="0">
                <a:latin typeface="Courier New" panose="02070309020205020404" pitchFamily="49" charset="0"/>
                <a:cs typeface="Courier New" panose="02070309020205020404" pitchFamily="49" charset="0"/>
              </a:rPr>
              <a:t>“User belong Group </a:t>
            </a:r>
            <a:r>
              <a:rPr lang="en-US" sz="1000" b="1" dirty="0" smtClean="0">
                <a:latin typeface="Courier New" panose="02070309020205020404" pitchFamily="49" charset="0"/>
                <a:cs typeface="Courier New" panose="02070309020205020404" pitchFamily="49" charset="0"/>
              </a:rPr>
              <a:t>2”</a:t>
            </a:r>
            <a:endParaRPr lang="en-US" sz="1000" b="1" dirty="0">
              <a:latin typeface="Courier New" panose="02070309020205020404" pitchFamily="49" charset="0"/>
              <a:cs typeface="Courier New" panose="02070309020205020404" pitchFamily="49" charset="0"/>
            </a:endParaRPr>
          </a:p>
          <a:p>
            <a:pPr lvl="3">
              <a:buFont typeface="Arial"/>
              <a:buAutoNum type="arabicPeriod"/>
            </a:pPr>
            <a:r>
              <a:rPr lang="en-US" sz="1000" b="1" dirty="0" err="1">
                <a:latin typeface="Courier New" panose="02070309020205020404" pitchFamily="49" charset="0"/>
                <a:cs typeface="Courier New" panose="02070309020205020404" pitchFamily="49" charset="0"/>
              </a:rPr>
              <a:t>UseID</a:t>
            </a:r>
            <a:r>
              <a:rPr lang="en-US" sz="1000" b="1" dirty="0">
                <a:latin typeface="Courier New" panose="02070309020205020404" pitchFamily="49" charset="0"/>
                <a:cs typeface="Courier New" panose="02070309020205020404" pitchFamily="49" charset="0"/>
              </a:rPr>
              <a:t> between </a:t>
            </a:r>
            <a:r>
              <a:rPr lang="en-US" sz="1000" b="1" dirty="0" smtClean="0">
                <a:latin typeface="Courier New" panose="02070309020205020404" pitchFamily="49" charset="0"/>
                <a:cs typeface="Courier New" panose="02070309020205020404" pitchFamily="49" charset="0"/>
              </a:rPr>
              <a:t>51-75 </a:t>
            </a:r>
            <a:r>
              <a:rPr lang="en-US" sz="1000" b="1" dirty="0">
                <a:latin typeface="Courier New" panose="02070309020205020404" pitchFamily="49" charset="0"/>
                <a:cs typeface="Courier New" panose="02070309020205020404" pitchFamily="49" charset="0"/>
              </a:rPr>
              <a:t>“User belong Group </a:t>
            </a:r>
            <a:r>
              <a:rPr lang="en-US" sz="1000" b="1" dirty="0" smtClean="0">
                <a:latin typeface="Courier New" panose="02070309020205020404" pitchFamily="49" charset="0"/>
                <a:cs typeface="Courier New" panose="02070309020205020404" pitchFamily="49" charset="0"/>
              </a:rPr>
              <a:t>3”</a:t>
            </a:r>
            <a:endParaRPr lang="en-US" sz="1000" b="1" dirty="0">
              <a:latin typeface="Courier New" panose="02070309020205020404" pitchFamily="49" charset="0"/>
              <a:cs typeface="Courier New" panose="02070309020205020404" pitchFamily="49" charset="0"/>
            </a:endParaRPr>
          </a:p>
          <a:p>
            <a:pPr lvl="3">
              <a:buFont typeface="Arial"/>
              <a:buAutoNum type="arabicPeriod"/>
            </a:pPr>
            <a:r>
              <a:rPr lang="en-US" sz="1000" b="1" dirty="0" err="1">
                <a:latin typeface="Courier New" panose="02070309020205020404" pitchFamily="49" charset="0"/>
                <a:cs typeface="Courier New" panose="02070309020205020404" pitchFamily="49" charset="0"/>
              </a:rPr>
              <a:t>UseID</a:t>
            </a:r>
            <a:r>
              <a:rPr lang="en-US" sz="1000" b="1" dirty="0">
                <a:latin typeface="Courier New" panose="02070309020205020404" pitchFamily="49" charset="0"/>
                <a:cs typeface="Courier New" panose="02070309020205020404" pitchFamily="49" charset="0"/>
              </a:rPr>
              <a:t> between </a:t>
            </a:r>
            <a:r>
              <a:rPr lang="en-US" sz="1000" b="1" dirty="0" smtClean="0">
                <a:latin typeface="Courier New" panose="02070309020205020404" pitchFamily="49" charset="0"/>
                <a:cs typeface="Courier New" panose="02070309020205020404" pitchFamily="49" charset="0"/>
              </a:rPr>
              <a:t>76-100 </a:t>
            </a:r>
            <a:r>
              <a:rPr lang="en-US" sz="1000" b="1" dirty="0">
                <a:latin typeface="Courier New" panose="02070309020205020404" pitchFamily="49" charset="0"/>
                <a:cs typeface="Courier New" panose="02070309020205020404" pitchFamily="49" charset="0"/>
              </a:rPr>
              <a:t>“User belong Group </a:t>
            </a:r>
            <a:r>
              <a:rPr lang="en-US" sz="1000" b="1" dirty="0" smtClean="0">
                <a:latin typeface="Courier New" panose="02070309020205020404" pitchFamily="49" charset="0"/>
                <a:cs typeface="Courier New" panose="02070309020205020404" pitchFamily="49" charset="0"/>
              </a:rPr>
              <a:t>4”</a:t>
            </a:r>
          </a:p>
          <a:p>
            <a:pPr marL="1371600" lvl="3" indent="0">
              <a:buNone/>
            </a:pPr>
            <a:r>
              <a:rPr lang="en-US" sz="1000" b="1" dirty="0" smtClean="0">
                <a:latin typeface="Courier New" panose="02070309020205020404" pitchFamily="49" charset="0"/>
                <a:cs typeface="Courier New" panose="02070309020205020404" pitchFamily="49" charset="0"/>
              </a:rPr>
              <a:t>Consider to use Case Equality </a:t>
            </a:r>
          </a:p>
          <a:p>
            <a:pPr lvl="2">
              <a:buFont typeface="Arial"/>
              <a:buAutoNum type="arabicPeriod"/>
            </a:pPr>
            <a:r>
              <a:rPr lang="en-US" sz="1200" b="1" dirty="0" smtClean="0">
                <a:latin typeface="Courier New" panose="02070309020205020404" pitchFamily="49" charset="0"/>
                <a:cs typeface="Courier New" panose="02070309020205020404" pitchFamily="49" charset="0"/>
              </a:rPr>
              <a:t>Method to print the array received</a:t>
            </a:r>
          </a:p>
          <a:p>
            <a:pPr marL="914400" lvl="2" indent="0">
              <a:buNone/>
            </a:pPr>
            <a:endParaRPr lang="en-US" sz="1000" b="1" dirty="0">
              <a:latin typeface="Courier New" panose="02070309020205020404" pitchFamily="49" charset="0"/>
              <a:cs typeface="Courier New" panose="02070309020205020404" pitchFamily="49" charset="0"/>
            </a:endParaRPr>
          </a:p>
          <a:p>
            <a:pPr marL="514350" lvl="1" indent="0">
              <a:buNone/>
            </a:pPr>
            <a:r>
              <a:rPr lang="en-US" sz="1400" b="1" dirty="0" smtClean="0">
                <a:latin typeface="Courier New" panose="02070309020205020404" pitchFamily="49" charset="0"/>
                <a:cs typeface="Courier New" panose="02070309020205020404" pitchFamily="49" charset="0"/>
              </a:rPr>
              <a:t>Please consider to use a control statement to get only the expected information, if something invalid data is inserted need to request it again.</a:t>
            </a:r>
            <a:endParaRPr lang="en-US" sz="2000" b="1" dirty="0">
              <a:latin typeface="Courier New" panose="02070309020205020404" pitchFamily="49" charset="0"/>
              <a:cs typeface="Courier New" panose="02070309020205020404" pitchFamily="49" charset="0"/>
            </a:endParaRPr>
          </a:p>
          <a:p>
            <a:pPr marL="342900" lvl="1" indent="0">
              <a:buNone/>
            </a:pPr>
            <a:r>
              <a:rPr lang="en-US" sz="1300" b="1" dirty="0">
                <a:latin typeface="Courier New" panose="02070309020205020404" pitchFamily="49" charset="0"/>
                <a:cs typeface="Courier New" panose="02070309020205020404" pitchFamily="49" charset="0"/>
              </a:rPr>
              <a:t>Reference of </a:t>
            </a:r>
            <a:r>
              <a:rPr lang="en-US" sz="1300" b="1" dirty="0" err="1">
                <a:latin typeface="Courier New" panose="02070309020205020404" pitchFamily="49" charset="0"/>
                <a:cs typeface="Courier New" panose="02070309020205020404" pitchFamily="49" charset="0"/>
              </a:rPr>
              <a:t>reg</a:t>
            </a:r>
            <a:r>
              <a:rPr lang="en-US" sz="1300" b="1" dirty="0">
                <a:latin typeface="Courier New" panose="02070309020205020404" pitchFamily="49" charset="0"/>
                <a:cs typeface="Courier New" panose="02070309020205020404" pitchFamily="49" charset="0"/>
              </a:rPr>
              <a:t> editor online: http://www.regexr.com/</a:t>
            </a:r>
          </a:p>
        </p:txBody>
      </p:sp>
    </p:spTree>
    <p:extLst>
      <p:ext uri="{BB962C8B-B14F-4D97-AF65-F5344CB8AC3E}">
        <p14:creationId xmlns:p14="http://schemas.microsoft.com/office/powerpoint/2010/main" val="1013631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jorge gironas\Downloads\Google Image Result for http---www.juventudportugalete.org-image.axd%3Fpicture%3D2011%252F10%252FpreguntaAlcalde.jp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0882" y="1258349"/>
            <a:ext cx="2867073" cy="31498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405719" y="4408227"/>
            <a:ext cx="6177401" cy="1200329"/>
          </a:xfrm>
          <a:prstGeom prst="rect">
            <a:avLst/>
          </a:prstGeom>
        </p:spPr>
        <p:txBody>
          <a:bodyPr wrap="square">
            <a:spAutoFit/>
          </a:bodyPr>
          <a:lstStyle/>
          <a:p>
            <a:pPr lvl="0" algn="ctr"/>
            <a:r>
              <a:rPr lang="es-BO" sz="7200" dirty="0" smtClean="0">
                <a:solidFill>
                  <a:srgbClr val="00B0F0"/>
                </a:solidFill>
                <a:latin typeface="Verdana" pitchFamily="34" charset="0"/>
                <a:ea typeface="Verdana" pitchFamily="34" charset="0"/>
                <a:cs typeface="Verdana" pitchFamily="34" charset="0"/>
              </a:rPr>
              <a:t>Questions?</a:t>
            </a:r>
            <a:endParaRPr lang="en-US" sz="7200" dirty="0">
              <a:solidFill>
                <a:srgbClr val="00B0F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913698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437" y="3143560"/>
            <a:ext cx="7281289" cy="918897"/>
          </a:xfrm>
        </p:spPr>
        <p:txBody>
          <a:bodyPr/>
          <a:lstStyle/>
          <a:p>
            <a:pPr algn="ctr"/>
            <a:r>
              <a:rPr lang="en-US" sz="8800" dirty="0" smtClean="0"/>
              <a:t>Thanks</a:t>
            </a:r>
            <a:r>
              <a:rPr lang="en-US" sz="13800" dirty="0" smtClean="0"/>
              <a:t>!</a:t>
            </a:r>
            <a:endParaRPr lang="en-US" sz="13800" dirty="0"/>
          </a:p>
        </p:txBody>
      </p:sp>
    </p:spTree>
    <p:extLst>
      <p:ext uri="{BB962C8B-B14F-4D97-AF65-F5344CB8AC3E}">
        <p14:creationId xmlns:p14="http://schemas.microsoft.com/office/powerpoint/2010/main" val="3617457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dirty="0"/>
              <a:t>To get the count, or size, of an array, use the "length" method.	</a:t>
            </a:r>
          </a:p>
          <a:p>
            <a:pPr marL="0" indent="0">
              <a:buNone/>
            </a:pPr>
            <a:r>
              <a:rPr lang="en-US" sz="1350" dirty="0" err="1"/>
              <a:t>mystuff</a:t>
            </a:r>
            <a:r>
              <a:rPr lang="en-US" sz="1350" dirty="0"/>
              <a:t> = ["</a:t>
            </a:r>
            <a:r>
              <a:rPr lang="en-US" sz="1350" dirty="0" err="1"/>
              <a:t>samsung</a:t>
            </a:r>
            <a:r>
              <a:rPr lang="en-US" sz="1350" dirty="0"/>
              <a:t>","</a:t>
            </a:r>
            <a:r>
              <a:rPr lang="en-US" sz="1350" dirty="0" err="1"/>
              <a:t>nokia</a:t>
            </a:r>
            <a:r>
              <a:rPr lang="en-US" sz="1350" dirty="0"/>
              <a:t>", "</a:t>
            </a:r>
            <a:r>
              <a:rPr lang="en-US" sz="1350" dirty="0" err="1"/>
              <a:t>iphone</a:t>
            </a:r>
            <a:r>
              <a:rPr lang="en-US" sz="1350" dirty="0"/>
              <a:t>"]</a:t>
            </a:r>
          </a:p>
          <a:p>
            <a:pPr marL="0" indent="0">
              <a:buNone/>
            </a:pPr>
            <a:r>
              <a:rPr lang="en-US" sz="1350" dirty="0"/>
              <a:t>puts </a:t>
            </a:r>
            <a:r>
              <a:rPr lang="en-US" sz="1350" dirty="0" err="1"/>
              <a:t>mystuff.length</a:t>
            </a:r>
            <a:r>
              <a:rPr lang="en-US" sz="1350" dirty="0"/>
              <a:t> # =&gt; 3</a:t>
            </a:r>
          </a:p>
          <a:p>
            <a:pPr marL="0" indent="0">
              <a:buNone/>
            </a:pPr>
            <a:endParaRPr lang="en-US" sz="1350" dirty="0"/>
          </a:p>
          <a:p>
            <a:pPr marL="0" indent="0">
              <a:buNone/>
            </a:pPr>
            <a:r>
              <a:rPr lang="en-US" sz="1350" dirty="0"/>
              <a:t>%w shortcut</a:t>
            </a:r>
          </a:p>
          <a:p>
            <a:pPr marL="0" indent="0">
              <a:buNone/>
            </a:pPr>
            <a:r>
              <a:rPr lang="en-US" sz="1350" dirty="0"/>
              <a:t>Since many arrays are composed of single words and all those commas and quote marks are troublesome, Ruby provides a handy shortcut</a:t>
            </a:r>
          </a:p>
          <a:p>
            <a:pPr marL="0" indent="0">
              <a:buNone/>
            </a:pPr>
            <a:r>
              <a:rPr lang="en-US" sz="1350" dirty="0" err="1"/>
              <a:t>mystuff</a:t>
            </a:r>
            <a:r>
              <a:rPr lang="en-US" sz="1350" dirty="0"/>
              <a:t> = %w{</a:t>
            </a:r>
            <a:r>
              <a:rPr lang="en-US" sz="1350" dirty="0" err="1"/>
              <a:t>samsung</a:t>
            </a:r>
            <a:r>
              <a:rPr lang="en-US" sz="1350" dirty="0"/>
              <a:t> </a:t>
            </a:r>
            <a:r>
              <a:rPr lang="en-US" sz="1350" dirty="0" err="1"/>
              <a:t>nokia</a:t>
            </a:r>
            <a:r>
              <a:rPr lang="en-US" sz="1350" dirty="0"/>
              <a:t> </a:t>
            </a:r>
            <a:r>
              <a:rPr lang="en-US" sz="1350" dirty="0" err="1"/>
              <a:t>iphone</a:t>
            </a:r>
            <a:r>
              <a:rPr lang="en-US" sz="1350" dirty="0"/>
              <a:t>}</a:t>
            </a:r>
          </a:p>
          <a:p>
            <a:pPr marL="0" indent="0">
              <a:buNone/>
            </a:pPr>
            <a:endParaRPr lang="en-US" sz="1350" dirty="0"/>
          </a:p>
        </p:txBody>
      </p:sp>
    </p:spTree>
    <p:extLst>
      <p:ext uri="{BB962C8B-B14F-4D97-AF65-F5344CB8AC3E}">
        <p14:creationId xmlns:p14="http://schemas.microsoft.com/office/powerpoint/2010/main" val="260548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350" b="1" dirty="0"/>
              <a:t>inspect</a:t>
            </a:r>
          </a:p>
          <a:p>
            <a:pPr marL="0" indent="0">
              <a:buNone/>
            </a:pPr>
            <a:r>
              <a:rPr lang="en-US" sz="1350" dirty="0"/>
              <a:t>To look at contents of an object use the "inspect" method. Even more convenient is to use "p" as a shorthand for "puts </a:t>
            </a:r>
            <a:r>
              <a:rPr lang="en-US" sz="1350" dirty="0" err="1"/>
              <a:t>obj.inspect</a:t>
            </a:r>
            <a:r>
              <a:rPr lang="en-US" sz="1350" dirty="0"/>
              <a:t>".	</a:t>
            </a:r>
          </a:p>
          <a:p>
            <a:pPr marL="0" indent="0">
              <a:buNone/>
            </a:pPr>
            <a:r>
              <a:rPr lang="en-US" sz="1350" dirty="0" err="1"/>
              <a:t>my_array</a:t>
            </a:r>
            <a:r>
              <a:rPr lang="en-US" sz="1350" dirty="0"/>
              <a:t> = [1,2,5,7,11]</a:t>
            </a:r>
          </a:p>
          <a:p>
            <a:pPr marL="0" indent="0">
              <a:buNone/>
            </a:pPr>
            <a:r>
              <a:rPr lang="en-US" sz="1350" dirty="0"/>
              <a:t>puts </a:t>
            </a:r>
            <a:r>
              <a:rPr lang="en-US" sz="1350" dirty="0" err="1"/>
              <a:t>my_array</a:t>
            </a:r>
            <a:r>
              <a:rPr lang="en-US" sz="1350" dirty="0"/>
              <a:t> </a:t>
            </a:r>
          </a:p>
          <a:p>
            <a:pPr marL="0" indent="0">
              <a:buNone/>
            </a:pPr>
            <a:r>
              <a:rPr lang="en-US" sz="1350" dirty="0"/>
              <a:t>puts </a:t>
            </a:r>
            <a:r>
              <a:rPr lang="en-US" sz="1350" dirty="0" err="1"/>
              <a:t>my_array.inspect</a:t>
            </a:r>
            <a:endParaRPr lang="en-US" sz="1350" dirty="0"/>
          </a:p>
          <a:p>
            <a:pPr marL="0" indent="0">
              <a:buNone/>
            </a:pPr>
            <a:r>
              <a:rPr lang="en-US" sz="1350" b="1" dirty="0">
                <a:effectLst>
                  <a:outerShdw blurRad="38100" dist="38100" dir="2700000" algn="tl">
                    <a:srgbClr val="000000">
                      <a:alpha val="43137"/>
                    </a:srgbClr>
                  </a:outerShdw>
                </a:effectLst>
              </a:rPr>
              <a:t>p </a:t>
            </a:r>
            <a:r>
              <a:rPr lang="en-US" sz="1350" b="1" dirty="0" err="1">
                <a:effectLst>
                  <a:outerShdw blurRad="38100" dist="38100" dir="2700000" algn="tl">
                    <a:srgbClr val="000000">
                      <a:alpha val="43137"/>
                    </a:srgbClr>
                  </a:outerShdw>
                </a:effectLst>
              </a:rPr>
              <a:t>my_array</a:t>
            </a:r>
            <a:r>
              <a:rPr lang="en-US" sz="1350" b="1" dirty="0">
                <a:effectLst>
                  <a:outerShdw blurRad="38100" dist="38100" dir="2700000" algn="tl">
                    <a:srgbClr val="000000">
                      <a:alpha val="43137"/>
                    </a:srgbClr>
                  </a:outerShdw>
                </a:effectLst>
              </a:rPr>
              <a:t> </a:t>
            </a:r>
          </a:p>
          <a:p>
            <a:pPr marL="0" indent="0">
              <a:buNone/>
            </a:pPr>
            <a:endParaRPr lang="en-US" sz="1350" dirty="0"/>
          </a:p>
          <a:p>
            <a:pPr marL="0" indent="0">
              <a:buNone/>
            </a:pPr>
            <a:r>
              <a:rPr lang="en-US" sz="1350" b="1" dirty="0"/>
              <a:t>intersection operator &amp;</a:t>
            </a:r>
          </a:p>
          <a:p>
            <a:pPr marL="0" indent="0">
              <a:buNone/>
            </a:pPr>
            <a:r>
              <a:rPr lang="en-US" sz="1350" dirty="0"/>
              <a:t>puts [1,2,3] &amp; [3,4,5]  #  prints 3</a:t>
            </a:r>
          </a:p>
          <a:p>
            <a:pPr marL="0" indent="0">
              <a:buNone/>
            </a:pPr>
            <a:endParaRPr lang="en-US" sz="1350" dirty="0"/>
          </a:p>
          <a:p>
            <a:pPr marL="0" indent="0">
              <a:buNone/>
            </a:pPr>
            <a:r>
              <a:rPr lang="en-US" sz="1350" b="1" dirty="0"/>
              <a:t>addition operator +</a:t>
            </a:r>
          </a:p>
          <a:p>
            <a:pPr marL="0" indent="0">
              <a:buNone/>
            </a:pPr>
            <a:r>
              <a:rPr lang="en-US" sz="1350" dirty="0"/>
              <a:t>puts [1,2,3]+ [3,4,5]  #  prints 1,2,3,3,4,5</a:t>
            </a:r>
          </a:p>
          <a:p>
            <a:pPr marL="0" indent="0">
              <a:buNone/>
            </a:pPr>
            <a:endParaRPr lang="en-US" sz="1350" dirty="0"/>
          </a:p>
          <a:p>
            <a:pPr marL="0" indent="0">
              <a:buNone/>
            </a:pPr>
            <a:r>
              <a:rPr lang="en-US" sz="1350" b="1" dirty="0"/>
              <a:t>substation operator – </a:t>
            </a:r>
          </a:p>
          <a:p>
            <a:pPr marL="0" indent="0">
              <a:buNone/>
            </a:pPr>
            <a:r>
              <a:rPr lang="en-US" sz="1350" dirty="0"/>
              <a:t>removes items from the first array that appear in the second</a:t>
            </a:r>
          </a:p>
          <a:p>
            <a:pPr marL="0" indent="0">
              <a:buNone/>
            </a:pPr>
            <a:r>
              <a:rPr lang="en-US" sz="1350" dirty="0"/>
              <a:t>puts [1,2,3] - [3,4,5]  #  prints 1,2</a:t>
            </a:r>
          </a:p>
        </p:txBody>
      </p:sp>
    </p:spTree>
    <p:extLst>
      <p:ext uri="{BB962C8B-B14F-4D97-AF65-F5344CB8AC3E}">
        <p14:creationId xmlns:p14="http://schemas.microsoft.com/office/powerpoint/2010/main" val="3628035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pPr marL="457200" indent="-457200">
              <a:lnSpc>
                <a:spcPct val="130000"/>
              </a:lnSpc>
              <a:buFont typeface="+mj-lt"/>
              <a:buAutoNum type="arabicPeriod"/>
            </a:pPr>
            <a:r>
              <a:rPr lang="en-US" sz="2000" b="1" dirty="0">
                <a:latin typeface="Courier New" panose="02070309020205020404" pitchFamily="49" charset="0"/>
                <a:cs typeface="Courier New" panose="02070309020205020404" pitchFamily="49" charset="0"/>
              </a:rPr>
              <a:t>Create 1 method that is going to return an array</a:t>
            </a:r>
          </a:p>
          <a:p>
            <a:pPr marL="457200" indent="-457200">
              <a:lnSpc>
                <a:spcPct val="130000"/>
              </a:lnSpc>
              <a:buFont typeface="+mj-lt"/>
              <a:buAutoNum type="arabicPeriod"/>
            </a:pPr>
            <a:r>
              <a:rPr lang="en-US" sz="2000" b="1" dirty="0">
                <a:latin typeface="Courier New" panose="02070309020205020404" pitchFamily="49" charset="0"/>
                <a:cs typeface="Courier New" panose="02070309020205020404" pitchFamily="49" charset="0"/>
              </a:rPr>
              <a:t>Create 1 method that is going to print the first element of an array received as argument</a:t>
            </a:r>
          </a:p>
          <a:p>
            <a:pPr marL="457200" indent="-457200">
              <a:lnSpc>
                <a:spcPct val="130000"/>
              </a:lnSpc>
              <a:buFont typeface="+mj-lt"/>
              <a:buAutoNum type="arabicPeriod"/>
            </a:pPr>
            <a:r>
              <a:rPr lang="en-US" sz="2000" b="1" dirty="0">
                <a:latin typeface="Courier New" panose="02070309020205020404" pitchFamily="49" charset="0"/>
                <a:cs typeface="Courier New" panose="02070309020205020404" pitchFamily="49" charset="0"/>
              </a:rPr>
              <a:t>Create 1 method that is going to print the last element of an array received as argument</a:t>
            </a:r>
          </a:p>
          <a:p>
            <a:pPr marL="457200" indent="-457200">
              <a:lnSpc>
                <a:spcPct val="130000"/>
              </a:lnSpc>
              <a:buFont typeface="+mj-lt"/>
              <a:buAutoNum type="arabicPeriod"/>
            </a:pPr>
            <a:r>
              <a:rPr lang="en-US" sz="2000" b="1" dirty="0">
                <a:latin typeface="Courier New" panose="02070309020205020404" pitchFamily="49" charset="0"/>
                <a:cs typeface="Courier New" panose="02070309020205020404" pitchFamily="49" charset="0"/>
              </a:rPr>
              <a:t>Create 1 method that is going to receive two different arrays , and will print the common elements between both arrays</a:t>
            </a:r>
          </a:p>
          <a:p>
            <a:pPr>
              <a:buAutoNum type="arabicPeriod"/>
            </a:pPr>
            <a:endParaRPr lang="en-US" sz="1350" dirty="0"/>
          </a:p>
        </p:txBody>
      </p:sp>
    </p:spTree>
    <p:extLst>
      <p:ext uri="{BB962C8B-B14F-4D97-AF65-F5344CB8AC3E}">
        <p14:creationId xmlns:p14="http://schemas.microsoft.com/office/powerpoint/2010/main" val="35995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b="1" dirty="0"/>
              <a:t>pop </a:t>
            </a:r>
          </a:p>
          <a:p>
            <a:pPr marL="0" indent="0">
              <a:buNone/>
            </a:pPr>
            <a:r>
              <a:rPr lang="en-US" sz="1350" dirty="0"/>
              <a:t>returns the last element and removes it from the array</a:t>
            </a:r>
          </a:p>
          <a:p>
            <a:pPr marL="0" indent="0">
              <a:buNone/>
            </a:pPr>
            <a:r>
              <a:rPr lang="en-US" sz="1350" dirty="0"/>
              <a:t>alpha = ["</a:t>
            </a:r>
            <a:r>
              <a:rPr lang="en-US" sz="1350" dirty="0" err="1"/>
              <a:t>a","b","c","d","e","f</a:t>
            </a:r>
            <a:r>
              <a:rPr lang="en-US" sz="1350" dirty="0"/>
              <a:t>"]</a:t>
            </a:r>
          </a:p>
          <a:p>
            <a:pPr marL="0" indent="0">
              <a:buNone/>
            </a:pPr>
            <a:r>
              <a:rPr lang="en-US" sz="1350" dirty="0"/>
              <a:t>puts "pop element="+</a:t>
            </a:r>
            <a:r>
              <a:rPr lang="en-US" sz="1350" dirty="0" err="1"/>
              <a:t>alpha.pop</a:t>
            </a:r>
            <a:r>
              <a:rPr lang="en-US" sz="1350" dirty="0"/>
              <a:t>   </a:t>
            </a:r>
          </a:p>
          <a:p>
            <a:pPr marL="0" indent="0">
              <a:buNone/>
            </a:pPr>
            <a:r>
              <a:rPr lang="en-US" sz="1350" dirty="0"/>
              <a:t>puts </a:t>
            </a:r>
            <a:r>
              <a:rPr lang="en-US" sz="1350" dirty="0" err="1"/>
              <a:t>alpha.inspect</a:t>
            </a:r>
            <a:r>
              <a:rPr lang="en-US" sz="1350" dirty="0"/>
              <a:t>       # ["a"," b", "c", "d", "e"]</a:t>
            </a:r>
          </a:p>
          <a:p>
            <a:pPr marL="0" indent="0">
              <a:buNone/>
            </a:pPr>
            <a:endParaRPr lang="en-US" sz="1350" dirty="0"/>
          </a:p>
          <a:p>
            <a:pPr marL="0" indent="0">
              <a:buNone/>
            </a:pPr>
            <a:r>
              <a:rPr lang="en-US" sz="1350" b="1" dirty="0"/>
              <a:t>push</a:t>
            </a:r>
            <a:r>
              <a:rPr lang="en-US" sz="1350" dirty="0"/>
              <a:t> </a:t>
            </a:r>
          </a:p>
          <a:p>
            <a:pPr marL="0" indent="0">
              <a:buNone/>
            </a:pPr>
            <a:r>
              <a:rPr lang="en-US" sz="1350" dirty="0"/>
              <a:t>appends elements to the end of an array</a:t>
            </a:r>
          </a:p>
          <a:p>
            <a:pPr marL="0" indent="0">
              <a:buNone/>
            </a:pPr>
            <a:r>
              <a:rPr lang="en-US" sz="1350" dirty="0"/>
              <a:t>alpha = ["</a:t>
            </a:r>
            <a:r>
              <a:rPr lang="en-US" sz="1350" dirty="0" err="1"/>
              <a:t>a","b","c</a:t>
            </a:r>
            <a:r>
              <a:rPr lang="en-US" sz="1350" dirty="0"/>
              <a:t>"]   </a:t>
            </a:r>
          </a:p>
          <a:p>
            <a:pPr marL="0" indent="0">
              <a:buNone/>
            </a:pPr>
            <a:r>
              <a:rPr lang="en-US" sz="1350" dirty="0" err="1"/>
              <a:t>alpha.push</a:t>
            </a:r>
            <a:r>
              <a:rPr lang="en-US" sz="1350" dirty="0"/>
              <a:t>("</a:t>
            </a:r>
            <a:r>
              <a:rPr lang="en-US" sz="1350" dirty="0" err="1"/>
              <a:t>x","y","z</a:t>
            </a:r>
            <a:r>
              <a:rPr lang="en-US" sz="1350" dirty="0"/>
              <a:t>")</a:t>
            </a:r>
          </a:p>
          <a:p>
            <a:pPr marL="0" indent="0">
              <a:buNone/>
            </a:pPr>
            <a:r>
              <a:rPr lang="en-US" sz="1350" dirty="0"/>
              <a:t>puts </a:t>
            </a:r>
            <a:r>
              <a:rPr lang="en-US" sz="1350" dirty="0" err="1"/>
              <a:t>alpha.inspect</a:t>
            </a:r>
            <a:r>
              <a:rPr lang="en-US" sz="1350" dirty="0"/>
              <a:t>      # ["a", "b", "c", "x", "y", "z"]</a:t>
            </a:r>
          </a:p>
        </p:txBody>
      </p:sp>
    </p:spTree>
    <p:extLst>
      <p:ext uri="{BB962C8B-B14F-4D97-AF65-F5344CB8AC3E}">
        <p14:creationId xmlns:p14="http://schemas.microsoft.com/office/powerpoint/2010/main" val="3027870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b="1" dirty="0"/>
              <a:t>shift </a:t>
            </a:r>
          </a:p>
          <a:p>
            <a:pPr marL="0" indent="0">
              <a:buNone/>
            </a:pPr>
            <a:r>
              <a:rPr lang="en-US" sz="1350" dirty="0"/>
              <a:t>returns the first element and removes it from the array</a:t>
            </a:r>
          </a:p>
          <a:p>
            <a:pPr marL="0" indent="0">
              <a:buNone/>
            </a:pPr>
            <a:r>
              <a:rPr lang="en-US" sz="1350" dirty="0"/>
              <a:t>alpha = ["</a:t>
            </a:r>
            <a:r>
              <a:rPr lang="en-US" sz="1350" dirty="0" err="1"/>
              <a:t>a","b","c","d","e","f</a:t>
            </a:r>
            <a:r>
              <a:rPr lang="en-US" sz="1350" dirty="0"/>
              <a:t>"]</a:t>
            </a:r>
          </a:p>
          <a:p>
            <a:pPr marL="0" indent="0">
              <a:buNone/>
            </a:pPr>
            <a:r>
              <a:rPr lang="en-US" sz="1350" dirty="0"/>
              <a:t>puts "shift element="+</a:t>
            </a:r>
            <a:r>
              <a:rPr lang="en-US" sz="1350" dirty="0" err="1"/>
              <a:t>alpha.shift</a:t>
            </a:r>
            <a:endParaRPr lang="en-US" sz="1350" dirty="0"/>
          </a:p>
          <a:p>
            <a:pPr marL="0" indent="0">
              <a:buNone/>
            </a:pPr>
            <a:r>
              <a:rPr lang="en-US" sz="1350" dirty="0"/>
              <a:t>p alpha     # ["b", "c", "d", "e", "f"]</a:t>
            </a:r>
          </a:p>
          <a:p>
            <a:pPr marL="0" indent="0">
              <a:buNone/>
            </a:pPr>
            <a:endParaRPr lang="en-US" sz="1350" b="1" dirty="0"/>
          </a:p>
          <a:p>
            <a:pPr marL="0" indent="0">
              <a:buNone/>
            </a:pPr>
            <a:r>
              <a:rPr lang="en-US" sz="1350" b="1" dirty="0" err="1"/>
              <a:t>unshift</a:t>
            </a:r>
            <a:r>
              <a:rPr lang="en-US" sz="1350" b="1" dirty="0"/>
              <a:t> </a:t>
            </a:r>
          </a:p>
          <a:p>
            <a:pPr marL="0" indent="0">
              <a:buNone/>
            </a:pPr>
            <a:r>
              <a:rPr lang="en-US" sz="1350" dirty="0"/>
              <a:t>appends elements to the beginning of an array</a:t>
            </a:r>
          </a:p>
          <a:p>
            <a:pPr marL="0" indent="0">
              <a:buNone/>
            </a:pPr>
            <a:r>
              <a:rPr lang="en-US" sz="1350" dirty="0"/>
              <a:t>alpha = ["</a:t>
            </a:r>
            <a:r>
              <a:rPr lang="en-US" sz="1350" dirty="0" err="1"/>
              <a:t>a","b","c</a:t>
            </a:r>
            <a:r>
              <a:rPr lang="en-US" sz="1350" dirty="0"/>
              <a:t>"]</a:t>
            </a:r>
          </a:p>
          <a:p>
            <a:pPr marL="0" indent="0">
              <a:buNone/>
            </a:pPr>
            <a:r>
              <a:rPr lang="en-US" sz="1350" dirty="0" err="1"/>
              <a:t>alpha.unshift</a:t>
            </a:r>
            <a:r>
              <a:rPr lang="en-US" sz="1350" dirty="0"/>
              <a:t>("</a:t>
            </a:r>
            <a:r>
              <a:rPr lang="en-US" sz="1350" dirty="0" err="1"/>
              <a:t>x","y","z</a:t>
            </a:r>
            <a:r>
              <a:rPr lang="en-US" sz="1350" dirty="0"/>
              <a:t>")</a:t>
            </a:r>
          </a:p>
          <a:p>
            <a:pPr marL="0" indent="0">
              <a:buNone/>
            </a:pPr>
            <a:r>
              <a:rPr lang="en-US" sz="1350" dirty="0"/>
              <a:t>p alpha      # ["x", "y", "z", "a", "b", "c"]</a:t>
            </a:r>
          </a:p>
        </p:txBody>
      </p:sp>
    </p:spTree>
    <p:extLst>
      <p:ext uri="{BB962C8B-B14F-4D97-AF65-F5344CB8AC3E}">
        <p14:creationId xmlns:p14="http://schemas.microsoft.com/office/powerpoint/2010/main" val="968344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Arrays</a:t>
            </a:r>
            <a:endParaRPr lang="en-US" dirty="0"/>
          </a:p>
        </p:txBody>
      </p:sp>
      <p:sp>
        <p:nvSpPr>
          <p:cNvPr id="3" name="Content Placeholder 2"/>
          <p:cNvSpPr>
            <a:spLocks noGrp="1"/>
          </p:cNvSpPr>
          <p:nvPr>
            <p:ph idx="1"/>
          </p:nvPr>
        </p:nvSpPr>
        <p:spPr/>
        <p:txBody>
          <a:bodyPr>
            <a:normAutofit/>
          </a:bodyPr>
          <a:lstStyle/>
          <a:p>
            <a:pPr marL="0" indent="0">
              <a:buNone/>
            </a:pPr>
            <a:r>
              <a:rPr lang="en-US" sz="1350" dirty="0"/>
              <a:t>Also Array is recognized as object and could be instanced when we want to create an array from scratch and dynamically loaded =&gt;  </a:t>
            </a:r>
          </a:p>
          <a:p>
            <a:pPr marL="0" indent="0">
              <a:buNone/>
            </a:pPr>
            <a:r>
              <a:rPr lang="en-US" sz="1350" dirty="0" err="1"/>
              <a:t>Sintax</a:t>
            </a:r>
            <a:r>
              <a:rPr lang="en-US" sz="1350" dirty="0"/>
              <a:t> :</a:t>
            </a:r>
          </a:p>
          <a:p>
            <a:pPr marL="0" indent="0">
              <a:buNone/>
            </a:pPr>
            <a:r>
              <a:rPr lang="en-US" sz="1350" dirty="0"/>
              <a:t> </a:t>
            </a:r>
            <a:r>
              <a:rPr lang="en-US" sz="1350" dirty="0" err="1"/>
              <a:t>Array.new</a:t>
            </a:r>
            <a:endParaRPr lang="en-US" sz="1350" dirty="0"/>
          </a:p>
          <a:p>
            <a:pPr marL="0" indent="0">
              <a:buNone/>
            </a:pPr>
            <a:endParaRPr lang="en-US" sz="1350" dirty="0"/>
          </a:p>
          <a:p>
            <a:pPr marL="0" indent="0">
              <a:buNone/>
            </a:pPr>
            <a:r>
              <a:rPr lang="en-US" sz="1350" dirty="0"/>
              <a:t>For example :</a:t>
            </a:r>
          </a:p>
          <a:p>
            <a:pPr marL="0" indent="0">
              <a:buNone/>
            </a:pPr>
            <a:r>
              <a:rPr lang="en-US" sz="1350" dirty="0"/>
              <a:t>alpha = </a:t>
            </a:r>
            <a:r>
              <a:rPr lang="en-US" sz="1350" dirty="0" err="1"/>
              <a:t>Array.new</a:t>
            </a:r>
            <a:r>
              <a:rPr lang="en-US" sz="1350" dirty="0"/>
              <a:t>  </a:t>
            </a:r>
          </a:p>
          <a:p>
            <a:pPr marL="0" indent="0">
              <a:buNone/>
            </a:pPr>
            <a:r>
              <a:rPr lang="en-US" sz="1350" dirty="0" err="1"/>
              <a:t>alpha.push</a:t>
            </a:r>
            <a:r>
              <a:rPr lang="en-US" sz="1350" dirty="0"/>
              <a:t>("</a:t>
            </a:r>
            <a:r>
              <a:rPr lang="en-US" sz="1350" dirty="0" err="1"/>
              <a:t>x","y","z</a:t>
            </a:r>
            <a:r>
              <a:rPr lang="en-US" sz="1350" dirty="0"/>
              <a:t>")</a:t>
            </a:r>
          </a:p>
          <a:p>
            <a:pPr marL="0" indent="0">
              <a:buNone/>
            </a:pPr>
            <a:r>
              <a:rPr lang="en-US" sz="1350" dirty="0"/>
              <a:t>puts </a:t>
            </a:r>
            <a:r>
              <a:rPr lang="en-US" sz="1350" dirty="0" err="1"/>
              <a:t>alpha.inspect</a:t>
            </a:r>
            <a:r>
              <a:rPr lang="en-US" sz="1350" dirty="0"/>
              <a:t>      # ["x", "y", "z"]</a:t>
            </a:r>
          </a:p>
          <a:p>
            <a:pPr marL="0" indent="0">
              <a:buNone/>
            </a:pPr>
            <a:endParaRPr lang="en-US" sz="1350" dirty="0"/>
          </a:p>
        </p:txBody>
      </p:sp>
    </p:spTree>
    <p:extLst>
      <p:ext uri="{BB962C8B-B14F-4D97-AF65-F5344CB8AC3E}">
        <p14:creationId xmlns:p14="http://schemas.microsoft.com/office/powerpoint/2010/main" val="123328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1350" b="1" dirty="0">
                <a:latin typeface="Courier New" panose="02070309020205020404" pitchFamily="49" charset="0"/>
                <a:cs typeface="Courier New" panose="02070309020205020404" pitchFamily="49" charset="0"/>
              </a:rPr>
              <a:t>1. Create a class with two methods</a:t>
            </a:r>
          </a:p>
          <a:p>
            <a:pPr marL="0" indent="0">
              <a:buNone/>
            </a:pPr>
            <a:r>
              <a:rPr lang="en-US" sz="1350" b="1" dirty="0">
                <a:latin typeface="Courier New" panose="02070309020205020404" pitchFamily="49" charset="0"/>
                <a:cs typeface="Courier New" panose="02070309020205020404" pitchFamily="49" charset="0"/>
              </a:rPr>
              <a:t>method 1:</a:t>
            </a:r>
          </a:p>
          <a:p>
            <a:r>
              <a:rPr lang="en-US" sz="1350" b="1" dirty="0">
                <a:latin typeface="Courier New" panose="02070309020205020404" pitchFamily="49" charset="0"/>
                <a:cs typeface="Courier New" panose="02070309020205020404" pitchFamily="49" charset="0"/>
              </a:rPr>
              <a:t>No arguments defined</a:t>
            </a:r>
          </a:p>
          <a:p>
            <a:r>
              <a:rPr lang="en-US" sz="1350" b="1" dirty="0">
                <a:latin typeface="Courier New" panose="02070309020205020404" pitchFamily="49" charset="0"/>
                <a:cs typeface="Courier New" panose="02070309020205020404" pitchFamily="49" charset="0"/>
              </a:rPr>
              <a:t>Should ask to the user the number of elements in the array</a:t>
            </a:r>
          </a:p>
          <a:p>
            <a:r>
              <a:rPr lang="en-US" sz="1350" b="1" dirty="0">
                <a:latin typeface="Courier New" panose="02070309020205020404" pitchFamily="49" charset="0"/>
                <a:cs typeface="Courier New" panose="02070309020205020404" pitchFamily="49" charset="0"/>
              </a:rPr>
              <a:t>According the value inserted ask for each value of the array and push it in a new array</a:t>
            </a:r>
          </a:p>
          <a:p>
            <a:r>
              <a:rPr lang="en-US" sz="1350" b="1" dirty="0">
                <a:latin typeface="Courier New" panose="02070309020205020404" pitchFamily="49" charset="0"/>
                <a:cs typeface="Courier New" panose="02070309020205020404" pitchFamily="49" charset="0"/>
              </a:rPr>
              <a:t>Return the array</a:t>
            </a:r>
          </a:p>
          <a:p>
            <a:pPr marL="0" indent="0">
              <a:buNone/>
            </a:pPr>
            <a:r>
              <a:rPr lang="en-US" sz="1350" b="1" dirty="0">
                <a:latin typeface="Courier New" panose="02070309020205020404" pitchFamily="49" charset="0"/>
                <a:cs typeface="Courier New" panose="02070309020205020404" pitchFamily="49" charset="0"/>
              </a:rPr>
              <a:t>method 2</a:t>
            </a:r>
          </a:p>
          <a:p>
            <a:r>
              <a:rPr lang="en-US" sz="1350" b="1" dirty="0">
                <a:latin typeface="Courier New" panose="02070309020205020404" pitchFamily="49" charset="0"/>
                <a:cs typeface="Courier New" panose="02070309020205020404" pitchFamily="49" charset="0"/>
              </a:rPr>
              <a:t>Should receive 1 argument (the array returned in method 1)</a:t>
            </a:r>
          </a:p>
          <a:p>
            <a:r>
              <a:rPr lang="en-US" sz="1350" b="1" dirty="0">
                <a:latin typeface="Courier New" panose="02070309020205020404" pitchFamily="49" charset="0"/>
                <a:cs typeface="Courier New" panose="02070309020205020404" pitchFamily="49" charset="0"/>
              </a:rPr>
              <a:t>should print the array</a:t>
            </a:r>
          </a:p>
          <a:p>
            <a:pPr marL="0" indent="0">
              <a:buNone/>
            </a:pPr>
            <a:endParaRPr lang="en-US" sz="1350" b="1" dirty="0">
              <a:latin typeface="Courier New" panose="02070309020205020404" pitchFamily="49" charset="0"/>
              <a:cs typeface="Courier New" panose="02070309020205020404" pitchFamily="49" charset="0"/>
            </a:endParaRPr>
          </a:p>
          <a:p>
            <a:pPr marL="0" indent="0">
              <a:buNone/>
            </a:pPr>
            <a:r>
              <a:rPr lang="en-US" sz="1350" b="1" dirty="0">
                <a:latin typeface="Courier New" panose="02070309020205020404" pitchFamily="49" charset="0"/>
                <a:cs typeface="Courier New" panose="02070309020205020404" pitchFamily="49" charset="0"/>
              </a:rPr>
              <a:t>2. Instance the class and call to each method in order to interact with them. Consider that method one </a:t>
            </a:r>
            <a:r>
              <a:rPr lang="en-US" sz="1350" b="1" dirty="0" err="1">
                <a:latin typeface="Courier New" panose="02070309020205020404" pitchFamily="49" charset="0"/>
                <a:cs typeface="Courier New" panose="02070309020205020404" pitchFamily="49" charset="0"/>
              </a:rPr>
              <a:t>shodul</a:t>
            </a:r>
            <a:r>
              <a:rPr lang="en-US" sz="1350" b="1" dirty="0">
                <a:latin typeface="Courier New" panose="02070309020205020404" pitchFamily="49" charset="0"/>
                <a:cs typeface="Courier New" panose="02070309020205020404" pitchFamily="49" charset="0"/>
              </a:rPr>
              <a:t> return the value that need to be used in second method.</a:t>
            </a:r>
          </a:p>
          <a:p>
            <a:pPr marL="0" indent="0">
              <a:buNone/>
            </a:pPr>
            <a:endParaRPr lang="en-US" sz="135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7028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466496"/>
      </a:dk2>
      <a:lt2>
        <a:srgbClr val="EEECE1"/>
      </a:lt2>
      <a:accent1>
        <a:srgbClr val="FF5000"/>
      </a:accent1>
      <a:accent2>
        <a:srgbClr val="00CDD7"/>
      </a:accent2>
      <a:accent3>
        <a:srgbClr val="C8008C"/>
      </a:accent3>
      <a:accent4>
        <a:srgbClr val="00BDFF"/>
      </a:accent4>
      <a:accent5>
        <a:srgbClr val="82C800"/>
      </a:accent5>
      <a:accent6>
        <a:srgbClr val="FF7E19"/>
      </a:accent6>
      <a:hlink>
        <a:srgbClr val="0091D4"/>
      </a:hlink>
      <a:folHlink>
        <a:srgbClr val="0078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875</TotalTime>
  <Words>1984</Words>
  <Application>Microsoft Office PowerPoint</Application>
  <PresentationFormat>On-screen Show (4:3)</PresentationFormat>
  <Paragraphs>333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Verdana</vt:lpstr>
      <vt:lpstr>Office Theme</vt:lpstr>
      <vt:lpstr>Karime Salomon Z.</vt:lpstr>
      <vt:lpstr>Ruby Arrays</vt:lpstr>
      <vt:lpstr>Ruby Arrays</vt:lpstr>
      <vt:lpstr>Ruby Arrays</vt:lpstr>
      <vt:lpstr>Practice</vt:lpstr>
      <vt:lpstr>Ruby Arrays</vt:lpstr>
      <vt:lpstr>Ruby Arrays</vt:lpstr>
      <vt:lpstr>Ruby Arrays</vt:lpstr>
      <vt:lpstr>Practice</vt:lpstr>
      <vt:lpstr>Practice</vt:lpstr>
      <vt:lpstr>Ruby Hashes</vt:lpstr>
      <vt:lpstr>Ruby Hashes</vt:lpstr>
      <vt:lpstr>Ruby Hashes</vt:lpstr>
      <vt:lpstr>Ruby Symbols</vt:lpstr>
      <vt:lpstr>Ruby Hashes</vt:lpstr>
      <vt:lpstr>Practice</vt:lpstr>
      <vt:lpstr>Ruby Iterators</vt:lpstr>
      <vt:lpstr>Ruby Iterators</vt:lpstr>
      <vt:lpstr>Ruby Iterators</vt:lpstr>
      <vt:lpstr>Ruby Control Statements Practice </vt:lpstr>
      <vt:lpstr>Ruby regular expressions</vt:lpstr>
      <vt:lpstr>Ruby regular expressions</vt:lpstr>
      <vt:lpstr>match</vt:lpstr>
      <vt:lpstr>rxp === str</vt:lpstr>
      <vt:lpstr>=~ operator</vt:lpstr>
      <vt:lpstr>Practice</vt:lpstr>
      <vt:lpstr>Practice</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c:creator>
  <cp:lastModifiedBy>Karime Salomon Zarate</cp:lastModifiedBy>
  <cp:revision>108</cp:revision>
  <dcterms:created xsi:type="dcterms:W3CDTF">2013-07-22T13:57:49Z</dcterms:created>
  <dcterms:modified xsi:type="dcterms:W3CDTF">2017-03-23T23:27:30Z</dcterms:modified>
</cp:coreProperties>
</file>