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3" r:id="rId2"/>
    <p:sldId id="278" r:id="rId3"/>
    <p:sldId id="282" r:id="rId4"/>
    <p:sldId id="280" r:id="rId5"/>
    <p:sldId id="279" r:id="rId6"/>
    <p:sldId id="277" r:id="rId7"/>
    <p:sldId id="276" r:id="rId8"/>
    <p:sldId id="275" r:id="rId9"/>
    <p:sldId id="274" r:id="rId10"/>
    <p:sldId id="273" r:id="rId11"/>
    <p:sldId id="272" r:id="rId12"/>
    <p:sldId id="271" r:id="rId13"/>
    <p:sldId id="270" r:id="rId14"/>
    <p:sldId id="269" r:id="rId15"/>
    <p:sldId id="268" r:id="rId16"/>
    <p:sldId id="267" r:id="rId17"/>
    <p:sldId id="265" r:id="rId18"/>
    <p:sldId id="264" r:id="rId19"/>
    <p:sldId id="263" r:id="rId20"/>
    <p:sldId id="262" r:id="rId21"/>
    <p:sldId id="261" r:id="rId22"/>
    <p:sldId id="259" r:id="rId23"/>
    <p:sldId id="257" r:id="rId24"/>
    <p:sldId id="26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560AD-342E-4589-9868-638BADAAB9F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607F8-1A86-4D9C-A5AA-A7CE2C45E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5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607F8-1A86-4D9C-A5AA-A7CE2C45EF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40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607F8-1A86-4D9C-A5AA-A7CE2C45EF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12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607F8-1A86-4D9C-A5AA-A7CE2C45EF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18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607F8-1A86-4D9C-A5AA-A7CE2C45EF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20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607F8-1A86-4D9C-A5AA-A7CE2C45EF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2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607F8-1A86-4D9C-A5AA-A7CE2C45EF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67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607F8-1A86-4D9C-A5AA-A7CE2C45EF0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5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607F8-1A86-4D9C-A5AA-A7CE2C45EF0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041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607F8-1A86-4D9C-A5AA-A7CE2C45EF0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215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607F8-1A86-4D9C-A5AA-A7CE2C45EF0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975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607F8-1A86-4D9C-A5AA-A7CE2C45EF0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19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607F8-1A86-4D9C-A5AA-A7CE2C45EF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711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607F8-1A86-4D9C-A5AA-A7CE2C45EF0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933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607F8-1A86-4D9C-A5AA-A7CE2C45EF0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119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607F8-1A86-4D9C-A5AA-A7CE2C45EF0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330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607F8-1A86-4D9C-A5AA-A7CE2C45EF0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383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607F8-1A86-4D9C-A5AA-A7CE2C45EF0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24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607F8-1A86-4D9C-A5AA-A7CE2C45EF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83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607F8-1A86-4D9C-A5AA-A7CE2C45EF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1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607F8-1A86-4D9C-A5AA-A7CE2C45EF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69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607F8-1A86-4D9C-A5AA-A7CE2C45EF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01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607F8-1A86-4D9C-A5AA-A7CE2C45EF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02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607F8-1A86-4D9C-A5AA-A7CE2C45EF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3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607F8-1A86-4D9C-A5AA-A7CE2C45EF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71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7D2E-B1F8-42E2-AA37-27DFAC10AA8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7615-ECED-4491-A309-BA4F4796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22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7D2E-B1F8-42E2-AA37-27DFAC10AA8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7615-ECED-4491-A309-BA4F4796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9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7D2E-B1F8-42E2-AA37-27DFAC10AA8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7615-ECED-4491-A309-BA4F4796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32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7D2E-B1F8-42E2-AA37-27DFAC10AA8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7615-ECED-4491-A309-BA4F4796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0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7D2E-B1F8-42E2-AA37-27DFAC10AA8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7615-ECED-4491-A309-BA4F4796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7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7D2E-B1F8-42E2-AA37-27DFAC10AA8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7615-ECED-4491-A309-BA4F4796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3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7D2E-B1F8-42E2-AA37-27DFAC10AA8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7615-ECED-4491-A309-BA4F4796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7D2E-B1F8-42E2-AA37-27DFAC10AA8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7615-ECED-4491-A309-BA4F4796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8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7D2E-B1F8-42E2-AA37-27DFAC10AA8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7615-ECED-4491-A309-BA4F4796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6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7D2E-B1F8-42E2-AA37-27DFAC10AA8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7615-ECED-4491-A309-BA4F4796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86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7D2E-B1F8-42E2-AA37-27DFAC10AA8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7615-ECED-4491-A309-BA4F4796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2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37D2E-B1F8-42E2-AA37-27DFAC10AA8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87615-ECED-4491-A309-BA4F4796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24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060321" y="271858"/>
            <a:ext cx="63464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 xx: xxx – </a:t>
            </a:r>
            <a:r>
              <a:rPr lang="en-US" i="1" dirty="0"/>
              <a:t>xxx</a:t>
            </a:r>
          </a:p>
          <a:p>
            <a:r>
              <a:rPr lang="en-US" dirty="0"/>
              <a:t>T3 objectives (rewards T3 </a:t>
            </a:r>
            <a:r>
              <a:rPr lang="en-US" dirty="0" err="1"/>
              <a:t>eJC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sz="1400" dirty="0"/>
              <a:t>Recruit xxx 1100 tokens, clear area 500 </a:t>
            </a:r>
            <a:r>
              <a:rPr lang="en-US" sz="1050" dirty="0"/>
              <a:t>(xxx)</a:t>
            </a:r>
            <a:endParaRPr lang="en-US" sz="1600" dirty="0"/>
          </a:p>
          <a:p>
            <a:pPr marL="171450" indent="-171450">
              <a:buFontTx/>
              <a:buChar char="-"/>
            </a:pPr>
            <a:r>
              <a:rPr lang="en-US" sz="1400" dirty="0"/>
              <a:t>xxx: 2500 tokens, clear area 600 </a:t>
            </a:r>
            <a:r>
              <a:rPr lang="en-US" sz="1050" dirty="0"/>
              <a:t>(xxx)</a:t>
            </a:r>
            <a:endParaRPr lang="en-US" sz="1400" dirty="0"/>
          </a:p>
          <a:p>
            <a:pPr marL="171450" indent="-171450">
              <a:buFontTx/>
              <a:buChar char="-"/>
            </a:pPr>
            <a:r>
              <a:rPr lang="en-US" sz="1400" dirty="0"/>
              <a:t>xxx: 2500 tokens, clear area 650 </a:t>
            </a:r>
            <a:r>
              <a:rPr lang="en-US" sz="1050" dirty="0"/>
              <a:t>(xxx)</a:t>
            </a:r>
            <a:endParaRPr lang="en-US" sz="2400" dirty="0"/>
          </a:p>
          <a:p>
            <a:pPr marL="171450" indent="-171450">
              <a:buFontTx/>
              <a:buChar char="-"/>
            </a:pPr>
            <a:r>
              <a:rPr lang="en-US" sz="1400" dirty="0"/>
              <a:t>xxx: 2500 tokens, clear area 700 </a:t>
            </a:r>
            <a:r>
              <a:rPr lang="en-US" sz="1050" dirty="0"/>
              <a:t>(xxx)</a:t>
            </a:r>
          </a:p>
          <a:p>
            <a:pPr marL="171450" indent="-171450">
              <a:buFontTx/>
              <a:buChar char="-"/>
            </a:pPr>
            <a:r>
              <a:rPr lang="en-US" sz="1400" dirty="0"/>
              <a:t>xxx: 2500 tokens, clear area 750 </a:t>
            </a:r>
            <a:r>
              <a:rPr lang="en-US" sz="1050" dirty="0"/>
              <a:t>(xxx)</a:t>
            </a:r>
            <a:endParaRPr lang="en-US" sz="1400" dirty="0"/>
          </a:p>
          <a:p>
            <a:pPr marL="171450" indent="-171450">
              <a:buFontTx/>
              <a:buChar char="-"/>
            </a:pPr>
            <a:r>
              <a:rPr lang="en-US" sz="1400" dirty="0"/>
              <a:t>FP: 2500 tokens, All Tier </a:t>
            </a:r>
            <a:r>
              <a:rPr lang="en-US" sz="1400" dirty="0" err="1"/>
              <a:t>eSC</a:t>
            </a:r>
            <a:r>
              <a:rPr lang="en-US" sz="1400" dirty="0"/>
              <a:t> or </a:t>
            </a:r>
            <a:r>
              <a:rPr lang="en-US" sz="1400" dirty="0" err="1"/>
              <a:t>eJC</a:t>
            </a:r>
            <a:r>
              <a:rPr lang="en-US" sz="1400" dirty="0"/>
              <a:t> reward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60321" y="2999873"/>
            <a:ext cx="5366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Xxx (xxx: Seat xx)</a:t>
            </a:r>
          </a:p>
          <a:p>
            <a:r>
              <a:rPr lang="en-US" sz="1600" dirty="0"/>
              <a:t>	</a:t>
            </a:r>
            <a:r>
              <a:rPr lang="en-US" sz="1600" i="1" dirty="0"/>
              <a:t>Event/xxx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60321" y="3623835"/>
            <a:ext cx="738226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50: </a:t>
            </a:r>
            <a:r>
              <a:rPr lang="en-US" sz="1100" b="1" dirty="0"/>
              <a:t>xxx</a:t>
            </a:r>
            <a:r>
              <a:rPr lang="en-US" sz="1100" dirty="0"/>
              <a:t> – xxx</a:t>
            </a:r>
          </a:p>
          <a:p>
            <a:r>
              <a:rPr lang="en-US" sz="1100" dirty="0"/>
              <a:t>100: </a:t>
            </a:r>
            <a:r>
              <a:rPr lang="en-US" sz="1100" b="1" dirty="0"/>
              <a:t>xxx </a:t>
            </a:r>
            <a:r>
              <a:rPr lang="en-US" sz="1100" dirty="0"/>
              <a:t>– xxx</a:t>
            </a:r>
          </a:p>
          <a:p>
            <a:r>
              <a:rPr lang="en-US" sz="1100" dirty="0"/>
              <a:t>200: </a:t>
            </a:r>
            <a:r>
              <a:rPr lang="en-US" sz="1100" b="1" dirty="0"/>
              <a:t>xxx </a:t>
            </a:r>
            <a:r>
              <a:rPr lang="en-US" sz="1100" dirty="0"/>
              <a:t>– 4x/25 levels</a:t>
            </a:r>
          </a:p>
          <a:p>
            <a:r>
              <a:rPr lang="en-US" sz="1100" dirty="0"/>
              <a:t>300: </a:t>
            </a:r>
            <a:r>
              <a:rPr lang="en-US" sz="1100" b="1" dirty="0"/>
              <a:t>xxx </a:t>
            </a:r>
            <a:r>
              <a:rPr lang="en-US" sz="1100" dirty="0"/>
              <a:t>– xxx</a:t>
            </a:r>
          </a:p>
          <a:p>
            <a:r>
              <a:rPr lang="en-US" sz="1100" dirty="0"/>
              <a:t>400: </a:t>
            </a:r>
            <a:r>
              <a:rPr lang="en-US" sz="1100" b="1" dirty="0"/>
              <a:t>xxx </a:t>
            </a:r>
            <a:r>
              <a:rPr lang="en-US" sz="1100" dirty="0"/>
              <a:t>– xxx</a:t>
            </a:r>
          </a:p>
          <a:p>
            <a:r>
              <a:rPr lang="en-US" sz="1100" dirty="0"/>
              <a:t>600: </a:t>
            </a:r>
            <a:r>
              <a:rPr lang="en-US" sz="1100" b="1" dirty="0"/>
              <a:t>xxx </a:t>
            </a:r>
            <a:r>
              <a:rPr lang="en-US" sz="1100" dirty="0"/>
              <a:t>– xxx</a:t>
            </a:r>
          </a:p>
          <a:p>
            <a:r>
              <a:rPr lang="en-US" sz="1100" dirty="0"/>
              <a:t>800: </a:t>
            </a:r>
            <a:r>
              <a:rPr lang="en-US" sz="1100" b="1" dirty="0"/>
              <a:t>xxx </a:t>
            </a:r>
            <a:r>
              <a:rPr lang="en-US" sz="1100" dirty="0"/>
              <a:t>– xxx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60321" y="5278850"/>
            <a:ext cx="7049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xxx:</a:t>
            </a:r>
            <a:r>
              <a:rPr lang="en-US" sz="1200" dirty="0"/>
              <a:t> xxx</a:t>
            </a:r>
          </a:p>
          <a:p>
            <a:r>
              <a:rPr lang="en-US" sz="1200" i="1" dirty="0"/>
              <a:t>Legendary</a:t>
            </a:r>
            <a:r>
              <a:rPr lang="en-US" sz="1200" dirty="0"/>
              <a:t>: xxx</a:t>
            </a:r>
          </a:p>
          <a:p>
            <a:r>
              <a:rPr lang="en-US" sz="1200" b="1" dirty="0"/>
              <a:t>xxx:</a:t>
            </a:r>
            <a:r>
              <a:rPr lang="en-US" sz="1200" dirty="0"/>
              <a:t> xxx</a:t>
            </a:r>
          </a:p>
          <a:p>
            <a:r>
              <a:rPr lang="en-US" sz="1200" i="1" dirty="0"/>
              <a:t>Legendary</a:t>
            </a:r>
            <a:r>
              <a:rPr lang="en-US" sz="1200" dirty="0"/>
              <a:t>: xxx</a:t>
            </a:r>
          </a:p>
          <a:p>
            <a:r>
              <a:rPr lang="en-US" sz="1200" b="1" dirty="0"/>
              <a:t>xxx:</a:t>
            </a:r>
            <a:r>
              <a:rPr lang="en-US" sz="1200" dirty="0"/>
              <a:t> xxx</a:t>
            </a:r>
          </a:p>
          <a:p>
            <a:r>
              <a:rPr lang="en-US" sz="1200" i="1" dirty="0"/>
              <a:t>Legendary</a:t>
            </a:r>
            <a:r>
              <a:rPr lang="en-US" sz="1200" dirty="0"/>
              <a:t>: xxx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" y="6561202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FF0000"/>
                </a:solidFill>
              </a:rPr>
              <a:t>This information is not official.  It has been derived from data files used by the game and is subject to change.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06743" y="271858"/>
            <a:ext cx="17852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http://tiny.cc/CotLI_xxx</a:t>
            </a:r>
          </a:p>
          <a:p>
            <a:r>
              <a:rPr lang="en-US" sz="1200" dirty="0"/>
              <a:t>GE: xxx</a:t>
            </a:r>
          </a:p>
          <a:p>
            <a:r>
              <a:rPr lang="en-US" sz="1200" dirty="0"/>
              <a:t>1st: xxx</a:t>
            </a:r>
          </a:p>
          <a:p>
            <a:r>
              <a:rPr lang="en-US" sz="1200" dirty="0"/>
              <a:t>2nd: xxx</a:t>
            </a:r>
          </a:p>
          <a:p>
            <a:r>
              <a:rPr lang="en-US" sz="1200" dirty="0"/>
              <a:t>Recipes unlock Mon xx</a:t>
            </a:r>
          </a:p>
          <a:p>
            <a:r>
              <a:rPr lang="en-US" sz="1200" dirty="0"/>
              <a:t>Xxx</a:t>
            </a:r>
          </a:p>
          <a:p>
            <a:r>
              <a:rPr lang="en-US" sz="1200" dirty="0"/>
              <a:t>Xxx</a:t>
            </a:r>
          </a:p>
          <a:p>
            <a:r>
              <a:rPr lang="en-US" sz="1200" dirty="0"/>
              <a:t>Xxx</a:t>
            </a:r>
          </a:p>
          <a:p>
            <a:r>
              <a:rPr lang="en-US" sz="1200" dirty="0"/>
              <a:t>Xxx</a:t>
            </a:r>
          </a:p>
          <a:p>
            <a:r>
              <a:rPr lang="en-US" sz="1200" dirty="0"/>
              <a:t>Xxx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9A09010-9C05-48FA-BEDE-EE04B97EA590}"/>
              </a:ext>
            </a:extLst>
          </p:cNvPr>
          <p:cNvSpPr/>
          <p:nvPr/>
        </p:nvSpPr>
        <p:spPr>
          <a:xfrm>
            <a:off x="1" y="121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0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62B678F-5B8A-4F57-A2B0-729939C14DF1}"/>
              </a:ext>
            </a:extLst>
          </p:cNvPr>
          <p:cNvSpPr/>
          <p:nvPr/>
        </p:nvSpPr>
        <p:spPr>
          <a:xfrm>
            <a:off x="458687" y="121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99AE049-72FA-4929-8DD8-9FA458DE59D1}"/>
              </a:ext>
            </a:extLst>
          </p:cNvPr>
          <p:cNvSpPr/>
          <p:nvPr/>
        </p:nvSpPr>
        <p:spPr>
          <a:xfrm>
            <a:off x="915887" y="121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BFA2BAE-B41D-46CB-885C-17534D7A3599}"/>
              </a:ext>
            </a:extLst>
          </p:cNvPr>
          <p:cNvSpPr/>
          <p:nvPr/>
        </p:nvSpPr>
        <p:spPr>
          <a:xfrm>
            <a:off x="1373087" y="1828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6486206-39F5-48B8-B698-2093C75DA9E1}"/>
              </a:ext>
            </a:extLst>
          </p:cNvPr>
          <p:cNvSpPr/>
          <p:nvPr/>
        </p:nvSpPr>
        <p:spPr>
          <a:xfrm>
            <a:off x="1830287" y="1498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57AF3CE-0826-43B5-8137-8600D4B00848}"/>
              </a:ext>
            </a:extLst>
          </p:cNvPr>
          <p:cNvSpPr/>
          <p:nvPr/>
        </p:nvSpPr>
        <p:spPr>
          <a:xfrm>
            <a:off x="2287487" y="1828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5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6146798-4A76-4361-AD94-C4BD3F0D1292}"/>
              </a:ext>
            </a:extLst>
          </p:cNvPr>
          <p:cNvSpPr/>
          <p:nvPr/>
        </p:nvSpPr>
        <p:spPr>
          <a:xfrm>
            <a:off x="2741078" y="2159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6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49A6203-2D19-4DDA-9FB6-A86D982BD762}"/>
              </a:ext>
            </a:extLst>
          </p:cNvPr>
          <p:cNvSpPr/>
          <p:nvPr/>
        </p:nvSpPr>
        <p:spPr>
          <a:xfrm>
            <a:off x="3205809" y="3546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7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A8F5199-3594-4C60-82E6-B45BA59B39D0}"/>
              </a:ext>
            </a:extLst>
          </p:cNvPr>
          <p:cNvSpPr/>
          <p:nvPr/>
        </p:nvSpPr>
        <p:spPr>
          <a:xfrm>
            <a:off x="3672230" y="2159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8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7C0C655-5041-4ED3-9031-B6697C71866D}"/>
              </a:ext>
            </a:extLst>
          </p:cNvPr>
          <p:cNvSpPr/>
          <p:nvPr/>
        </p:nvSpPr>
        <p:spPr>
          <a:xfrm>
            <a:off x="4136961" y="2159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9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CF5F8B93-F3B9-48DA-AC4F-CC9B84907305}"/>
              </a:ext>
            </a:extLst>
          </p:cNvPr>
          <p:cNvSpPr/>
          <p:nvPr/>
        </p:nvSpPr>
        <p:spPr>
          <a:xfrm>
            <a:off x="4588862" y="1993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10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2DBAE53-DA9E-4F61-B19E-F40A495D7740}"/>
              </a:ext>
            </a:extLst>
          </p:cNvPr>
          <p:cNvSpPr/>
          <p:nvPr/>
        </p:nvSpPr>
        <p:spPr>
          <a:xfrm>
            <a:off x="5023469" y="121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11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9846BD8-5680-40B2-9CC3-D98D538D1F5E}"/>
              </a:ext>
            </a:extLst>
          </p:cNvPr>
          <p:cNvSpPr/>
          <p:nvPr/>
        </p:nvSpPr>
        <p:spPr>
          <a:xfrm>
            <a:off x="5478771" y="510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12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F7392FE-CA6C-474E-9914-5DE67619FDDD}"/>
              </a:ext>
            </a:extLst>
          </p:cNvPr>
          <p:cNvSpPr/>
          <p:nvPr/>
        </p:nvSpPr>
        <p:spPr>
          <a:xfrm>
            <a:off x="5925039" y="121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13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4B343D1-9765-4E19-B7C0-110385D78288}"/>
              </a:ext>
            </a:extLst>
          </p:cNvPr>
          <p:cNvCxnSpPr>
            <a:cxnSpLocks/>
          </p:cNvCxnSpPr>
          <p:nvPr/>
        </p:nvCxnSpPr>
        <p:spPr>
          <a:xfrm>
            <a:off x="270588" y="597159"/>
            <a:ext cx="352697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832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581331" y="475488"/>
            <a:ext cx="7156579" cy="2100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Jan 25: Carnage Cup – </a:t>
            </a:r>
            <a:r>
              <a:rPr lang="en-US" i="1" dirty="0"/>
              <a:t>Football Formation</a:t>
            </a:r>
          </a:p>
          <a:p>
            <a:r>
              <a:rPr lang="en-US" dirty="0"/>
              <a:t>T3 objectives (rewards T3 </a:t>
            </a:r>
            <a:r>
              <a:rPr lang="en-US" dirty="0" err="1"/>
              <a:t>eJC</a:t>
            </a:r>
            <a:r>
              <a:rPr lang="en-US" dirty="0"/>
              <a:t>)		          GE: Cindy Pom-Pom</a:t>
            </a:r>
          </a:p>
          <a:p>
            <a:pPr marL="171450" indent="-171450">
              <a:buFontTx/>
              <a:buChar char="-"/>
            </a:pPr>
            <a:r>
              <a:rPr lang="en-US" sz="1400" dirty="0"/>
              <a:t>Recruit </a:t>
            </a:r>
            <a:r>
              <a:rPr lang="en-US" sz="1400" dirty="0" err="1"/>
              <a:t>Griz</a:t>
            </a:r>
            <a:r>
              <a:rPr lang="en-US" sz="1400" dirty="0"/>
              <a:t> 1100 tokens, clear area 500 </a:t>
            </a:r>
            <a:r>
              <a:rPr lang="en-US" sz="1050" dirty="0"/>
              <a:t>(Slot 10 blocked, reduced DPS the further away from </a:t>
            </a:r>
            <a:r>
              <a:rPr lang="en-US" sz="1050" dirty="0" err="1"/>
              <a:t>Griz</a:t>
            </a:r>
            <a:r>
              <a:rPr lang="en-US" sz="1050" dirty="0"/>
              <a:t> a crusader is)</a:t>
            </a:r>
            <a:endParaRPr lang="en-US" sz="1600" dirty="0"/>
          </a:p>
          <a:p>
            <a:pPr marL="171450" indent="-171450">
              <a:buFontTx/>
              <a:buChar char="-"/>
            </a:pPr>
            <a:r>
              <a:rPr lang="en-US" sz="1400" dirty="0"/>
              <a:t>The Professionals: 2500 tokens, clear area 600 </a:t>
            </a:r>
            <a:r>
              <a:rPr lang="en-US" sz="1050" dirty="0"/>
              <a:t>(Only Bush Whacker, Nate, and Carnage Cup Crusaders)</a:t>
            </a:r>
            <a:endParaRPr lang="en-US" sz="1400" dirty="0"/>
          </a:p>
          <a:p>
            <a:pPr marL="171450" indent="-171450">
              <a:buFontTx/>
              <a:buChar char="-"/>
            </a:pPr>
            <a:r>
              <a:rPr lang="en-US" sz="1400" dirty="0"/>
              <a:t>Offside Play: 2500 tokens, clear area 650 </a:t>
            </a:r>
            <a:r>
              <a:rPr lang="en-US" sz="1050" dirty="0"/>
              <a:t>(Slots 5, 6, 7, 8 blocked with </a:t>
            </a:r>
            <a:r>
              <a:rPr lang="en-US" sz="1050" dirty="0" err="1"/>
              <a:t>debuffers</a:t>
            </a:r>
            <a:r>
              <a:rPr lang="en-US" sz="1050" dirty="0"/>
              <a:t>)</a:t>
            </a:r>
            <a:endParaRPr lang="en-US" sz="2400" dirty="0"/>
          </a:p>
          <a:p>
            <a:pPr marL="171450" indent="-171450">
              <a:buFontTx/>
              <a:buChar char="-"/>
            </a:pPr>
            <a:r>
              <a:rPr lang="en-US" sz="1400" dirty="0"/>
              <a:t>Hot Potato: 2500 tokens, clear area 700 </a:t>
            </a:r>
            <a:r>
              <a:rPr lang="en-US" sz="1050" dirty="0"/>
              <a:t>(Every 10 seconds, 3 random crusader have their DPS and abilities disabled)</a:t>
            </a:r>
          </a:p>
          <a:p>
            <a:pPr marL="171450" indent="-171450">
              <a:buFontTx/>
              <a:buChar char="-"/>
            </a:pPr>
            <a:r>
              <a:rPr lang="en-US" sz="1400" dirty="0"/>
              <a:t>Tailgate Party: 2500 tokens, clear area 750 </a:t>
            </a:r>
            <a:r>
              <a:rPr lang="en-US" sz="1050" dirty="0"/>
              <a:t>(Slots 0, 1, 2, 3, 4 blocked by truck, if it dies you wipe)</a:t>
            </a:r>
            <a:endParaRPr lang="en-US" sz="1400" dirty="0"/>
          </a:p>
          <a:p>
            <a:pPr marL="171450" indent="-171450">
              <a:buFontTx/>
              <a:buChar char="-"/>
            </a:pPr>
            <a:r>
              <a:rPr lang="en-US" sz="1400" dirty="0"/>
              <a:t>FP: 2500 tokens, All Tier </a:t>
            </a:r>
            <a:r>
              <a:rPr lang="en-US" sz="1400" dirty="0" err="1"/>
              <a:t>eSC</a:t>
            </a:r>
            <a:r>
              <a:rPr lang="en-US" sz="1400" dirty="0"/>
              <a:t> or </a:t>
            </a:r>
            <a:r>
              <a:rPr lang="en-US" sz="1400" dirty="0" err="1"/>
              <a:t>eJC</a:t>
            </a:r>
            <a:r>
              <a:rPr lang="en-US" sz="1400" dirty="0"/>
              <a:t> reward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9843" y="2761709"/>
            <a:ext cx="5366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Griz</a:t>
            </a:r>
            <a:r>
              <a:rPr lang="en-US" sz="1600" dirty="0"/>
              <a:t> the </a:t>
            </a:r>
            <a:r>
              <a:rPr lang="en-US" sz="1600" dirty="0" err="1"/>
              <a:t>Robo</a:t>
            </a:r>
            <a:r>
              <a:rPr lang="en-US" sz="1600" dirty="0"/>
              <a:t>-Coach (106: Seat 25)</a:t>
            </a:r>
          </a:p>
          <a:p>
            <a:r>
              <a:rPr lang="en-US" sz="1600" dirty="0"/>
              <a:t>	</a:t>
            </a:r>
            <a:r>
              <a:rPr lang="en-US" sz="1600" i="1" dirty="0"/>
              <a:t>Event/Male/Robot/Support/Gold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79843" y="3379924"/>
            <a:ext cx="600978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50: </a:t>
            </a:r>
            <a:r>
              <a:rPr lang="en-US" sz="1100" b="1" dirty="0"/>
              <a:t>Call the Play</a:t>
            </a:r>
            <a:r>
              <a:rPr lang="en-US" sz="1100" dirty="0"/>
              <a:t> – 10% GDPS</a:t>
            </a:r>
          </a:p>
          <a:p>
            <a:r>
              <a:rPr lang="en-US" sz="1100" dirty="0"/>
              <a:t>100: </a:t>
            </a:r>
            <a:r>
              <a:rPr lang="en-US" sz="1100" b="1" dirty="0"/>
              <a:t>Non-Binary Pep Talk</a:t>
            </a:r>
            <a:r>
              <a:rPr lang="en-US" sz="1100" dirty="0"/>
              <a:t> – Increase the DPS of crusaders in front of </a:t>
            </a:r>
            <a:r>
              <a:rPr lang="en-US" sz="1100" dirty="0" err="1"/>
              <a:t>Griz</a:t>
            </a:r>
            <a:r>
              <a:rPr lang="en-US" sz="1100" dirty="0"/>
              <a:t> by 50% for each slot away from </a:t>
            </a:r>
            <a:r>
              <a:rPr lang="en-US" sz="1100" dirty="0" err="1"/>
              <a:t>Griz</a:t>
            </a:r>
            <a:r>
              <a:rPr lang="en-US" sz="1100" dirty="0"/>
              <a:t> they are (659)</a:t>
            </a:r>
          </a:p>
          <a:p>
            <a:r>
              <a:rPr lang="en-US" sz="1100" dirty="0"/>
              <a:t>200: </a:t>
            </a:r>
            <a:r>
              <a:rPr lang="en-US" sz="1100" b="1" dirty="0"/>
              <a:t>Tireless Coaching </a:t>
            </a:r>
            <a:r>
              <a:rPr lang="en-US" sz="1100" dirty="0"/>
              <a:t>– 4x/25 levels</a:t>
            </a:r>
          </a:p>
          <a:p>
            <a:r>
              <a:rPr lang="en-US" sz="1100" dirty="0"/>
              <a:t>300: </a:t>
            </a:r>
            <a:r>
              <a:rPr lang="en-US" sz="1100" b="1" dirty="0"/>
              <a:t>Contract Re-Negotiation </a:t>
            </a:r>
            <a:r>
              <a:rPr lang="en-US" sz="1100" dirty="0"/>
              <a:t>– 25% Gold for each crusader affected by </a:t>
            </a:r>
            <a:r>
              <a:rPr lang="en-US" sz="1100" b="1" dirty="0"/>
              <a:t>Non-Binary Pep Talk </a:t>
            </a:r>
            <a:r>
              <a:rPr lang="en-US" sz="1100" dirty="0"/>
              <a:t>that is 3 spots away (660)</a:t>
            </a:r>
          </a:p>
          <a:p>
            <a:r>
              <a:rPr lang="en-US" sz="1100" dirty="0"/>
              <a:t>400: </a:t>
            </a:r>
            <a:r>
              <a:rPr lang="en-US" sz="1100" b="1" dirty="0"/>
              <a:t>Risky Play</a:t>
            </a:r>
            <a:r>
              <a:rPr lang="en-US" sz="1100" dirty="0"/>
              <a:t> – 20% GDPS</a:t>
            </a:r>
          </a:p>
          <a:p>
            <a:r>
              <a:rPr lang="en-US" sz="1100" dirty="0"/>
              <a:t>600: </a:t>
            </a:r>
            <a:r>
              <a:rPr lang="en-US" sz="1100" b="1" dirty="0"/>
              <a:t>Favoritism </a:t>
            </a:r>
            <a:r>
              <a:rPr lang="en-US" sz="1100" dirty="0"/>
              <a:t>– Increase </a:t>
            </a:r>
            <a:r>
              <a:rPr lang="en-US" sz="1100" b="1" dirty="0"/>
              <a:t>Contract Re-Negotiation </a:t>
            </a:r>
            <a:r>
              <a:rPr lang="en-US" sz="1100" i="1" dirty="0"/>
              <a:t>on robot crusaders </a:t>
            </a:r>
            <a:r>
              <a:rPr lang="en-US" sz="1100" dirty="0"/>
              <a:t>by 100% (661)</a:t>
            </a:r>
          </a:p>
          <a:p>
            <a:r>
              <a:rPr lang="en-US" sz="1100" dirty="0"/>
              <a:t>800: </a:t>
            </a:r>
            <a:r>
              <a:rPr lang="en-US" sz="1100" b="1" dirty="0"/>
              <a:t>Quantum Coaching </a:t>
            </a:r>
            <a:r>
              <a:rPr lang="en-US" sz="1100" dirty="0"/>
              <a:t>– Multiplies the effect of </a:t>
            </a:r>
            <a:r>
              <a:rPr lang="en-US" sz="1100" b="1" dirty="0"/>
              <a:t>Non-Binary Pep Talk</a:t>
            </a:r>
            <a:r>
              <a:rPr lang="en-US" sz="1100" dirty="0"/>
              <a:t> at each tier by 1 times the number of Crusaders affected at that tier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79842" y="5109909"/>
            <a:ext cx="7049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Nuts ’N’ Bolts:</a:t>
            </a:r>
            <a:r>
              <a:rPr lang="en-US" sz="1200" dirty="0"/>
              <a:t> 5/10/15/40/80% GDPS</a:t>
            </a:r>
          </a:p>
          <a:p>
            <a:r>
              <a:rPr lang="en-US" sz="1200" i="1" dirty="0"/>
              <a:t>Legendary</a:t>
            </a:r>
            <a:r>
              <a:rPr lang="en-US" sz="1200" dirty="0"/>
              <a:t>: 100% GDPS if Cindy is in the formation (665)</a:t>
            </a:r>
          </a:p>
          <a:p>
            <a:r>
              <a:rPr lang="en-US" sz="1200" b="1" dirty="0"/>
              <a:t>Fusion Core:</a:t>
            </a:r>
            <a:r>
              <a:rPr lang="en-US" sz="1200" dirty="0"/>
              <a:t> Increase </a:t>
            </a:r>
            <a:r>
              <a:rPr lang="en-US" sz="1200" b="1" dirty="0"/>
              <a:t>Non-Binary Pep Talk</a:t>
            </a:r>
            <a:r>
              <a:rPr lang="en-US" sz="1200" dirty="0"/>
              <a:t> by 10/25/50/100/200%</a:t>
            </a:r>
            <a:endParaRPr lang="en-US" sz="1200" b="1" dirty="0"/>
          </a:p>
          <a:p>
            <a:r>
              <a:rPr lang="en-US" sz="1200" i="1" dirty="0"/>
              <a:t>Legendary</a:t>
            </a:r>
            <a:r>
              <a:rPr lang="en-US" sz="1200" dirty="0"/>
              <a:t>: 20% GDPS per male (666)</a:t>
            </a:r>
          </a:p>
          <a:p>
            <a:r>
              <a:rPr lang="en-US" sz="1200" b="1" dirty="0"/>
              <a:t>Contract:</a:t>
            </a:r>
            <a:r>
              <a:rPr lang="en-US" sz="1200" dirty="0"/>
              <a:t> Increase </a:t>
            </a:r>
            <a:r>
              <a:rPr lang="en-US" sz="1200" b="1" dirty="0"/>
              <a:t>Contract Re-Negotiation </a:t>
            </a:r>
            <a:r>
              <a:rPr lang="en-US" sz="1200" dirty="0"/>
              <a:t>by 10/25/50/100/200%</a:t>
            </a:r>
          </a:p>
          <a:p>
            <a:r>
              <a:rPr lang="en-US" sz="1200" i="1" dirty="0"/>
              <a:t>Legendary</a:t>
            </a:r>
            <a:r>
              <a:rPr lang="en-US" sz="1200" dirty="0"/>
              <a:t>: 100% DPS to non-humans (667)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" y="640080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FF0000"/>
                </a:solidFill>
              </a:rPr>
              <a:t>This information is not official.  It has been derived from data files used by the game and is subject to change.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99897" y="519188"/>
            <a:ext cx="1613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http://tiny.cc/CotLI_CC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1D3AFE-6434-4874-ACFB-0FD5EA93AD8A}"/>
              </a:ext>
            </a:extLst>
          </p:cNvPr>
          <p:cNvCxnSpPr>
            <a:cxnSpLocks/>
          </p:cNvCxnSpPr>
          <p:nvPr/>
        </p:nvCxnSpPr>
        <p:spPr>
          <a:xfrm flipV="1">
            <a:off x="1353312" y="1298448"/>
            <a:ext cx="2194560" cy="914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619ADF2-4220-4AAD-9394-DFE76558FC5A}"/>
              </a:ext>
            </a:extLst>
          </p:cNvPr>
          <p:cNvCxnSpPr>
            <a:cxnSpLocks/>
          </p:cNvCxnSpPr>
          <p:nvPr/>
        </p:nvCxnSpPr>
        <p:spPr>
          <a:xfrm flipV="1">
            <a:off x="621792" y="996696"/>
            <a:ext cx="2246376" cy="914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1D9372C-81BF-4774-ACC0-5E4786258046}"/>
              </a:ext>
            </a:extLst>
          </p:cNvPr>
          <p:cNvCxnSpPr>
            <a:cxnSpLocks/>
          </p:cNvCxnSpPr>
          <p:nvPr/>
        </p:nvCxnSpPr>
        <p:spPr>
          <a:xfrm flipV="1">
            <a:off x="621792" y="694944"/>
            <a:ext cx="1463040" cy="6126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095F98-7945-495B-B524-D5EA0EB95842}"/>
              </a:ext>
            </a:extLst>
          </p:cNvPr>
          <p:cNvCxnSpPr>
            <a:cxnSpLocks/>
          </p:cNvCxnSpPr>
          <p:nvPr/>
        </p:nvCxnSpPr>
        <p:spPr>
          <a:xfrm flipV="1">
            <a:off x="2084832" y="1928506"/>
            <a:ext cx="1476850" cy="5987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E03DB3D-8F2C-4FCB-9D92-7D9794356B19}"/>
              </a:ext>
            </a:extLst>
          </p:cNvPr>
          <p:cNvCxnSpPr>
            <a:cxnSpLocks/>
          </p:cNvCxnSpPr>
          <p:nvPr/>
        </p:nvCxnSpPr>
        <p:spPr>
          <a:xfrm>
            <a:off x="1339502" y="996696"/>
            <a:ext cx="2208370" cy="9235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56EC7F8-751B-48EA-B99D-D2F1B6E79AF8}"/>
              </a:ext>
            </a:extLst>
          </p:cNvPr>
          <p:cNvCxnSpPr>
            <a:cxnSpLocks/>
          </p:cNvCxnSpPr>
          <p:nvPr/>
        </p:nvCxnSpPr>
        <p:spPr>
          <a:xfrm>
            <a:off x="2098642" y="682313"/>
            <a:ext cx="1449230" cy="6252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37882B-6241-4B4C-9079-4368F4B01A70}"/>
              </a:ext>
            </a:extLst>
          </p:cNvPr>
          <p:cNvCxnSpPr>
            <a:cxnSpLocks/>
          </p:cNvCxnSpPr>
          <p:nvPr/>
        </p:nvCxnSpPr>
        <p:spPr>
          <a:xfrm>
            <a:off x="607982" y="1307592"/>
            <a:ext cx="2260186" cy="9052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4D4BF21-AD3E-463C-A7B5-F34A5BA0BC2C}"/>
              </a:ext>
            </a:extLst>
          </p:cNvPr>
          <p:cNvCxnSpPr>
            <a:cxnSpLocks/>
          </p:cNvCxnSpPr>
          <p:nvPr/>
        </p:nvCxnSpPr>
        <p:spPr>
          <a:xfrm>
            <a:off x="607982" y="1901952"/>
            <a:ext cx="1476850" cy="6300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4F0F833-25C4-4FFB-9C04-6446C806ECEE}"/>
              </a:ext>
            </a:extLst>
          </p:cNvPr>
          <p:cNvCxnSpPr>
            <a:cxnSpLocks/>
            <a:stCxn id="81" idx="4"/>
            <a:endCxn id="82" idx="0"/>
          </p:cNvCxnSpPr>
          <p:nvPr/>
        </p:nvCxnSpPr>
        <p:spPr>
          <a:xfrm>
            <a:off x="621792" y="1536192"/>
            <a:ext cx="0" cy="1463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8E660FD-786B-4BB0-9380-01BAA8D0F653}"/>
              </a:ext>
            </a:extLst>
          </p:cNvPr>
          <p:cNvCxnSpPr>
            <a:cxnSpLocks/>
            <a:stCxn id="73" idx="4"/>
            <a:endCxn id="75" idx="0"/>
          </p:cNvCxnSpPr>
          <p:nvPr/>
        </p:nvCxnSpPr>
        <p:spPr>
          <a:xfrm>
            <a:off x="1353312" y="1234440"/>
            <a:ext cx="0" cy="7498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8D137B3-435E-4E1C-B21F-C5C07C46D6E1}"/>
              </a:ext>
            </a:extLst>
          </p:cNvPr>
          <p:cNvCxnSpPr>
            <a:cxnSpLocks/>
            <a:stCxn id="58" idx="4"/>
            <a:endCxn id="72" idx="0"/>
          </p:cNvCxnSpPr>
          <p:nvPr/>
        </p:nvCxnSpPr>
        <p:spPr>
          <a:xfrm>
            <a:off x="2084832" y="932688"/>
            <a:ext cx="0" cy="13533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59C56E5-2C6D-4F0A-A8AA-A80BD50BD7C6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2871216" y="1234440"/>
            <a:ext cx="0" cy="7498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5A493A6-3DC6-4EFC-9029-4B7A7EB0CD60}"/>
              </a:ext>
            </a:extLst>
          </p:cNvPr>
          <p:cNvCxnSpPr>
            <a:cxnSpLocks/>
            <a:stCxn id="50" idx="4"/>
            <a:endCxn id="52" idx="0"/>
          </p:cNvCxnSpPr>
          <p:nvPr/>
        </p:nvCxnSpPr>
        <p:spPr>
          <a:xfrm>
            <a:off x="3547872" y="1536192"/>
            <a:ext cx="0" cy="1463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268953F-6726-4B67-80FF-B5692DF65579}"/>
              </a:ext>
            </a:extLst>
          </p:cNvPr>
          <p:cNvGrpSpPr/>
          <p:nvPr/>
        </p:nvGrpSpPr>
        <p:grpSpPr>
          <a:xfrm>
            <a:off x="393192" y="475488"/>
            <a:ext cx="3383280" cy="2267712"/>
            <a:chOff x="393192" y="475488"/>
            <a:chExt cx="3383280" cy="2267712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3EEE93F-F21E-4802-B1C1-5A0A7D2B17BC}"/>
                </a:ext>
              </a:extLst>
            </p:cNvPr>
            <p:cNvSpPr/>
            <p:nvPr/>
          </p:nvSpPr>
          <p:spPr>
            <a:xfrm>
              <a:off x="3319272" y="1078992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C37D195-A8E5-4733-9C8E-26416B0A7491}"/>
                </a:ext>
              </a:extLst>
            </p:cNvPr>
            <p:cNvSpPr/>
            <p:nvPr/>
          </p:nvSpPr>
          <p:spPr>
            <a:xfrm>
              <a:off x="3319272" y="168249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1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4CEB443-F2D9-4337-8968-3A87A00A0C55}"/>
                </a:ext>
              </a:extLst>
            </p:cNvPr>
            <p:cNvSpPr/>
            <p:nvPr/>
          </p:nvSpPr>
          <p:spPr>
            <a:xfrm>
              <a:off x="2642616" y="77724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2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EB21DA6-535B-4381-8797-301D5FA58CCD}"/>
                </a:ext>
              </a:extLst>
            </p:cNvPr>
            <p:cNvSpPr/>
            <p:nvPr/>
          </p:nvSpPr>
          <p:spPr>
            <a:xfrm>
              <a:off x="2642616" y="138074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3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2D24602-5D2A-4E8D-9FB8-025F24B1B25D}"/>
                </a:ext>
              </a:extLst>
            </p:cNvPr>
            <p:cNvSpPr/>
            <p:nvPr/>
          </p:nvSpPr>
          <p:spPr>
            <a:xfrm>
              <a:off x="2642616" y="198424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8ACFB6A-7FF3-4F11-BF0F-6D3238FC9808}"/>
                </a:ext>
              </a:extLst>
            </p:cNvPr>
            <p:cNvSpPr/>
            <p:nvPr/>
          </p:nvSpPr>
          <p:spPr>
            <a:xfrm>
              <a:off x="1856232" y="47548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5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7CB0A29-FCAC-4EB0-B44E-C3B77001721E}"/>
                </a:ext>
              </a:extLst>
            </p:cNvPr>
            <p:cNvSpPr/>
            <p:nvPr/>
          </p:nvSpPr>
          <p:spPr>
            <a:xfrm>
              <a:off x="1856232" y="1078992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6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5CC0867-AB5C-442C-BE84-15A50C87AD87}"/>
                </a:ext>
              </a:extLst>
            </p:cNvPr>
            <p:cNvSpPr/>
            <p:nvPr/>
          </p:nvSpPr>
          <p:spPr>
            <a:xfrm>
              <a:off x="1856232" y="168249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7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5BDD2D9-B8C5-4E76-9D7B-93554BE7EA79}"/>
                </a:ext>
              </a:extLst>
            </p:cNvPr>
            <p:cNvSpPr/>
            <p:nvPr/>
          </p:nvSpPr>
          <p:spPr>
            <a:xfrm>
              <a:off x="1856232" y="22860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8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183AEA1-8570-4435-BF3A-3B88FD82FEE6}"/>
                </a:ext>
              </a:extLst>
            </p:cNvPr>
            <p:cNvSpPr/>
            <p:nvPr/>
          </p:nvSpPr>
          <p:spPr>
            <a:xfrm>
              <a:off x="1124712" y="77724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9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E23E22B-7772-4549-9711-FEF1FCFF8D7D}"/>
                </a:ext>
              </a:extLst>
            </p:cNvPr>
            <p:cNvSpPr/>
            <p:nvPr/>
          </p:nvSpPr>
          <p:spPr>
            <a:xfrm>
              <a:off x="1124712" y="138074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10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DB33C3F-04B7-4658-A623-EF59C033C769}"/>
                </a:ext>
              </a:extLst>
            </p:cNvPr>
            <p:cNvSpPr/>
            <p:nvPr/>
          </p:nvSpPr>
          <p:spPr>
            <a:xfrm>
              <a:off x="1124712" y="198424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11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28C4BB7-613B-42A3-BEBE-58C44FA3F5BF}"/>
                </a:ext>
              </a:extLst>
            </p:cNvPr>
            <p:cNvSpPr/>
            <p:nvPr/>
          </p:nvSpPr>
          <p:spPr>
            <a:xfrm>
              <a:off x="393192" y="1078992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12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E10B56B-24F5-4745-8832-530D157A3BA2}"/>
                </a:ext>
              </a:extLst>
            </p:cNvPr>
            <p:cNvSpPr/>
            <p:nvPr/>
          </p:nvSpPr>
          <p:spPr>
            <a:xfrm>
              <a:off x="393192" y="168249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13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449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581331" y="475488"/>
            <a:ext cx="7156579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Jan 11: Princess’ Pool Party – </a:t>
            </a:r>
            <a:r>
              <a:rPr lang="en-US" i="1" dirty="0"/>
              <a:t>Plane Formation</a:t>
            </a:r>
          </a:p>
          <a:p>
            <a:r>
              <a:rPr lang="en-US" dirty="0"/>
              <a:t>T3 objectives (rewards T3 </a:t>
            </a:r>
            <a:r>
              <a:rPr lang="en-US" dirty="0" err="1"/>
              <a:t>eJC</a:t>
            </a:r>
            <a:r>
              <a:rPr lang="en-US" dirty="0"/>
              <a:t>)		            GE: Bernard Cloth</a:t>
            </a:r>
          </a:p>
          <a:p>
            <a:pPr marL="171450" indent="-171450">
              <a:buFontTx/>
              <a:buChar char="-"/>
            </a:pPr>
            <a:r>
              <a:rPr lang="en-US" sz="1400" dirty="0"/>
              <a:t>Recruit Shenna 1100 tokens, clear area 500 </a:t>
            </a:r>
            <a:r>
              <a:rPr lang="en-US" sz="1050" dirty="0"/>
              <a:t>(Slot 4 blocked.  -25% GDPS per human (</a:t>
            </a:r>
            <a:r>
              <a:rPr lang="en-US" sz="1050" dirty="0" err="1"/>
              <a:t>mult</a:t>
            </a:r>
            <a:r>
              <a:rPr lang="en-US" sz="1050" dirty="0"/>
              <a:t>), -25% Gold per animal (</a:t>
            </a:r>
            <a:r>
              <a:rPr lang="en-US" sz="1050" dirty="0" err="1"/>
              <a:t>mult</a:t>
            </a:r>
            <a:r>
              <a:rPr lang="en-US" sz="1050" dirty="0"/>
              <a:t>), adjacent females have DPS and Formation Abilities disabled)</a:t>
            </a:r>
            <a:endParaRPr lang="en-US" sz="1600" dirty="0"/>
          </a:p>
          <a:p>
            <a:pPr marL="171450" indent="-171450">
              <a:buFontTx/>
              <a:buChar char="-"/>
            </a:pPr>
            <a:r>
              <a:rPr lang="en-US" sz="1400" dirty="0"/>
              <a:t>Buddies Only: 2500 tokens, clear area 600 </a:t>
            </a:r>
            <a:r>
              <a:rPr lang="en-US" sz="1050" dirty="0"/>
              <a:t>(Only human or female or animals allowed)</a:t>
            </a:r>
            <a:endParaRPr lang="en-US" sz="1400" dirty="0"/>
          </a:p>
          <a:p>
            <a:pPr marL="171450" indent="-171450">
              <a:buFontTx/>
              <a:buChar char="-"/>
            </a:pPr>
            <a:r>
              <a:rPr lang="en-US" sz="1400" dirty="0"/>
              <a:t>Party Crashers: 2500 tokens, clear area 650 </a:t>
            </a:r>
            <a:r>
              <a:rPr lang="en-US" sz="1050" dirty="0"/>
              <a:t>(20% chance random “Vacationer” monster: 10 second Confused; Indestructible </a:t>
            </a:r>
            <a:r>
              <a:rPr lang="en-US" sz="1050" dirty="0" err="1"/>
              <a:t>insta</a:t>
            </a:r>
            <a:r>
              <a:rPr lang="en-US" sz="1050" dirty="0"/>
              <a:t>-kill Drunk; Indestructible Oblivious; 3 second Sunburnt)</a:t>
            </a:r>
            <a:endParaRPr lang="en-US" sz="2400" dirty="0"/>
          </a:p>
          <a:p>
            <a:pPr marL="171450" indent="-171450">
              <a:buFontTx/>
              <a:buChar char="-"/>
            </a:pPr>
            <a:r>
              <a:rPr lang="en-US" sz="1400" dirty="0"/>
              <a:t>Solar Eclipse: 2500 tokens, clear area 700 </a:t>
            </a:r>
            <a:r>
              <a:rPr lang="en-US" sz="1050" dirty="0"/>
              <a:t>(-2% DPS per area (</a:t>
            </a:r>
            <a:r>
              <a:rPr lang="en-US" sz="1050" dirty="0" err="1"/>
              <a:t>mult</a:t>
            </a:r>
            <a:r>
              <a:rPr lang="en-US" sz="1050" dirty="0"/>
              <a:t>), -1.5% Gold per area (</a:t>
            </a:r>
            <a:r>
              <a:rPr lang="en-US" sz="1050" dirty="0" err="1"/>
              <a:t>mult</a:t>
            </a:r>
            <a:r>
              <a:rPr lang="en-US" sz="1050" dirty="0"/>
              <a:t>))</a:t>
            </a:r>
          </a:p>
          <a:p>
            <a:pPr marL="171450" indent="-171450">
              <a:buFontTx/>
              <a:buChar char="-"/>
            </a:pPr>
            <a:r>
              <a:rPr lang="en-US" sz="1400" dirty="0"/>
              <a:t>Limited Seating: 2500 tokens, clear area 750 </a:t>
            </a:r>
            <a:r>
              <a:rPr lang="en-US" sz="1050" dirty="0"/>
              <a:t>(Only 7 crusaders in formation at a time)</a:t>
            </a:r>
            <a:endParaRPr lang="en-US" sz="1400" dirty="0"/>
          </a:p>
          <a:p>
            <a:pPr marL="171450" indent="-171450">
              <a:buFontTx/>
              <a:buChar char="-"/>
            </a:pPr>
            <a:r>
              <a:rPr lang="en-US" sz="1400" dirty="0"/>
              <a:t>FP: 2500 tokens, All Tier </a:t>
            </a:r>
            <a:r>
              <a:rPr lang="en-US" sz="1400" dirty="0" err="1"/>
              <a:t>eSC</a:t>
            </a:r>
            <a:r>
              <a:rPr lang="en-US" sz="1400" dirty="0"/>
              <a:t> or </a:t>
            </a:r>
            <a:r>
              <a:rPr lang="en-US" sz="1400" dirty="0" err="1"/>
              <a:t>eJC</a:t>
            </a:r>
            <a:r>
              <a:rPr lang="en-US" sz="1400" dirty="0"/>
              <a:t> reward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9843" y="3139214"/>
            <a:ext cx="5366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Shenna the Centaur (105: Seat 26)</a:t>
            </a:r>
          </a:p>
          <a:p>
            <a:r>
              <a:rPr lang="en-US" sz="1600" dirty="0"/>
              <a:t>	</a:t>
            </a:r>
            <a:r>
              <a:rPr lang="en-US" sz="1600" i="1" dirty="0"/>
              <a:t>Human/Animal/Female/DPS/Event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79843" y="3757429"/>
            <a:ext cx="600978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50: </a:t>
            </a:r>
            <a:r>
              <a:rPr lang="en-US" sz="1100" b="1" dirty="0" err="1"/>
              <a:t>Hoofin</a:t>
            </a:r>
            <a:r>
              <a:rPr lang="en-US" sz="1100" b="1" dirty="0"/>
              <a:t>’ It</a:t>
            </a:r>
            <a:r>
              <a:rPr lang="en-US" sz="1100" dirty="0"/>
              <a:t> – 100% DPS</a:t>
            </a:r>
          </a:p>
          <a:p>
            <a:r>
              <a:rPr lang="en-US" sz="1100" dirty="0"/>
              <a:t>100: </a:t>
            </a:r>
            <a:r>
              <a:rPr lang="en-US" sz="1100" b="1" dirty="0"/>
              <a:t>Top-Half Buddies</a:t>
            </a:r>
            <a:r>
              <a:rPr lang="en-US" sz="1100" dirty="0"/>
              <a:t> – 25% DPS per human (652)</a:t>
            </a:r>
          </a:p>
          <a:p>
            <a:r>
              <a:rPr lang="en-US" sz="1100" dirty="0"/>
              <a:t>200: </a:t>
            </a:r>
            <a:r>
              <a:rPr lang="en-US" sz="1100" b="1" dirty="0"/>
              <a:t>Mythical Status </a:t>
            </a:r>
            <a:r>
              <a:rPr lang="en-US" sz="1100" dirty="0"/>
              <a:t>– 4x/25 levels</a:t>
            </a:r>
          </a:p>
          <a:p>
            <a:r>
              <a:rPr lang="en-US" sz="1100" dirty="0"/>
              <a:t>300: </a:t>
            </a:r>
            <a:r>
              <a:rPr lang="en-US" sz="1100" b="1" dirty="0"/>
              <a:t>Bottom-Half Buddies </a:t>
            </a:r>
            <a:r>
              <a:rPr lang="en-US" sz="1100" dirty="0"/>
              <a:t>– 50% DPS per animal (653)</a:t>
            </a:r>
          </a:p>
          <a:p>
            <a:r>
              <a:rPr lang="en-US" sz="1100" dirty="0"/>
              <a:t>400: </a:t>
            </a:r>
            <a:r>
              <a:rPr lang="en-US" sz="1100" b="1" dirty="0"/>
              <a:t>Face-Slap</a:t>
            </a:r>
            <a:r>
              <a:rPr lang="en-US" sz="1100" dirty="0"/>
              <a:t> – 150% DPS</a:t>
            </a:r>
          </a:p>
          <a:p>
            <a:r>
              <a:rPr lang="en-US" sz="1100" dirty="0"/>
              <a:t>600: </a:t>
            </a:r>
            <a:r>
              <a:rPr lang="en-US" sz="1100" b="1" dirty="0"/>
              <a:t>Gender Buddies </a:t>
            </a:r>
            <a:r>
              <a:rPr lang="en-US" sz="1100" dirty="0"/>
              <a:t>– 75% DPS per female (654)</a:t>
            </a:r>
          </a:p>
          <a:p>
            <a:r>
              <a:rPr lang="en-US" sz="1100" dirty="0"/>
              <a:t>800: </a:t>
            </a:r>
            <a:r>
              <a:rPr lang="en-US" sz="1100" b="1" dirty="0"/>
              <a:t>Hind-Kick </a:t>
            </a:r>
            <a:r>
              <a:rPr lang="en-US" sz="1100" dirty="0"/>
              <a:t>– 200% DPS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79842" y="5109909"/>
            <a:ext cx="7049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Looking Glass:</a:t>
            </a:r>
            <a:r>
              <a:rPr lang="en-US" sz="1200" dirty="0"/>
              <a:t> Increase </a:t>
            </a:r>
            <a:r>
              <a:rPr lang="en-US" sz="1200" b="1" dirty="0"/>
              <a:t>Top-Half Buddies </a:t>
            </a:r>
            <a:r>
              <a:rPr lang="en-US" sz="1200" dirty="0"/>
              <a:t>by 10/25/50/100/200%</a:t>
            </a:r>
          </a:p>
          <a:p>
            <a:r>
              <a:rPr lang="en-US" sz="1200" i="1" dirty="0"/>
              <a:t>Legendary</a:t>
            </a:r>
            <a:r>
              <a:rPr lang="en-US" sz="1200" dirty="0"/>
              <a:t>: Increase the DPS of Shenna by 100% if at least 3 humans (655)</a:t>
            </a:r>
          </a:p>
          <a:p>
            <a:r>
              <a:rPr lang="en-US" sz="1200" b="1" dirty="0"/>
              <a:t>Horseshoes:</a:t>
            </a:r>
            <a:r>
              <a:rPr lang="en-US" sz="1200" dirty="0"/>
              <a:t> Increase </a:t>
            </a:r>
            <a:r>
              <a:rPr lang="en-US" sz="1200" b="1" dirty="0"/>
              <a:t>Bottom-Half Buddies</a:t>
            </a:r>
            <a:r>
              <a:rPr lang="en-US" sz="1200" dirty="0"/>
              <a:t> by 10/25/50/100/200%</a:t>
            </a:r>
          </a:p>
          <a:p>
            <a:r>
              <a:rPr lang="en-US" sz="1200" i="1" dirty="0"/>
              <a:t>Legendary</a:t>
            </a:r>
            <a:r>
              <a:rPr lang="en-US" sz="1200" dirty="0"/>
              <a:t>: Increase the DPS of Shenna by 100% if at least 4 animals (656)</a:t>
            </a:r>
          </a:p>
          <a:p>
            <a:r>
              <a:rPr lang="en-US" sz="1200" b="1" dirty="0"/>
              <a:t>Vests:</a:t>
            </a:r>
            <a:r>
              <a:rPr lang="en-US" sz="1200" dirty="0"/>
              <a:t> Increase </a:t>
            </a:r>
            <a:r>
              <a:rPr lang="en-US" sz="1200" b="1" dirty="0"/>
              <a:t>Gender Buddies</a:t>
            </a:r>
            <a:r>
              <a:rPr lang="en-US" sz="1200" dirty="0"/>
              <a:t> by 10/25/50/100/200%</a:t>
            </a:r>
          </a:p>
          <a:p>
            <a:r>
              <a:rPr lang="en-US" sz="1200" i="1" dirty="0"/>
              <a:t>Legendary</a:t>
            </a:r>
            <a:r>
              <a:rPr lang="en-US" sz="1200" dirty="0"/>
              <a:t>: Increase the DPS of Shenna by 100% if at least 5 females (657)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" y="640080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FF0000"/>
                </a:solidFill>
              </a:rPr>
              <a:t>This information is not official.  It has been derived from data files used by the game and is subject to change.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99897" y="519188"/>
            <a:ext cx="1690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http://tiny.cc/CotLI_PPP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1D3AFE-6434-4874-ACFB-0FD5EA93AD8A}"/>
              </a:ext>
            </a:extLst>
          </p:cNvPr>
          <p:cNvCxnSpPr>
            <a:cxnSpLocks/>
          </p:cNvCxnSpPr>
          <p:nvPr/>
        </p:nvCxnSpPr>
        <p:spPr>
          <a:xfrm>
            <a:off x="511728" y="687897"/>
            <a:ext cx="1543575" cy="12751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FE959E-4F44-40BE-89E7-D11B072F1160}"/>
              </a:ext>
            </a:extLst>
          </p:cNvPr>
          <p:cNvCxnSpPr>
            <a:cxnSpLocks/>
          </p:cNvCxnSpPr>
          <p:nvPr/>
        </p:nvCxnSpPr>
        <p:spPr>
          <a:xfrm>
            <a:off x="511728" y="1325461"/>
            <a:ext cx="1543575" cy="12751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53E7AC9-CAED-4F6B-B3CB-3FE5FFBCF285}"/>
              </a:ext>
            </a:extLst>
          </p:cNvPr>
          <p:cNvCxnSpPr>
            <a:cxnSpLocks/>
          </p:cNvCxnSpPr>
          <p:nvPr/>
        </p:nvCxnSpPr>
        <p:spPr>
          <a:xfrm flipV="1">
            <a:off x="511728" y="687897"/>
            <a:ext cx="1543575" cy="12751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7D66B8F-1090-4A11-B09A-57820AF05F49}"/>
              </a:ext>
            </a:extLst>
          </p:cNvPr>
          <p:cNvCxnSpPr>
            <a:cxnSpLocks/>
          </p:cNvCxnSpPr>
          <p:nvPr/>
        </p:nvCxnSpPr>
        <p:spPr>
          <a:xfrm flipV="1">
            <a:off x="1275127" y="1325461"/>
            <a:ext cx="780176" cy="6375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14F068-4C93-434D-8786-116799EE1837}"/>
              </a:ext>
            </a:extLst>
          </p:cNvPr>
          <p:cNvCxnSpPr>
            <a:cxnSpLocks/>
          </p:cNvCxnSpPr>
          <p:nvPr/>
        </p:nvCxnSpPr>
        <p:spPr>
          <a:xfrm flipV="1">
            <a:off x="2055303" y="1325461"/>
            <a:ext cx="780176" cy="6375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F0A9019-F983-437D-A223-59E26D77909A}"/>
              </a:ext>
            </a:extLst>
          </p:cNvPr>
          <p:cNvCxnSpPr>
            <a:cxnSpLocks/>
          </p:cNvCxnSpPr>
          <p:nvPr/>
        </p:nvCxnSpPr>
        <p:spPr>
          <a:xfrm flipV="1">
            <a:off x="2055303" y="1372021"/>
            <a:ext cx="1510438" cy="122856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DCDA723-D82F-4E26-97AA-70FDE9FDF125}"/>
              </a:ext>
            </a:extLst>
          </p:cNvPr>
          <p:cNvCxnSpPr>
            <a:cxnSpLocks/>
          </p:cNvCxnSpPr>
          <p:nvPr/>
        </p:nvCxnSpPr>
        <p:spPr>
          <a:xfrm flipV="1">
            <a:off x="3615655" y="1644242"/>
            <a:ext cx="788565" cy="3187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26B2F89-71D0-454A-BB88-1A47F8DE5635}"/>
              </a:ext>
            </a:extLst>
          </p:cNvPr>
          <p:cNvCxnSpPr>
            <a:cxnSpLocks/>
          </p:cNvCxnSpPr>
          <p:nvPr/>
        </p:nvCxnSpPr>
        <p:spPr>
          <a:xfrm>
            <a:off x="3615655" y="1325461"/>
            <a:ext cx="788565" cy="31878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EABA4FD-26DE-4EE0-AC1C-1A9DD1F218B8}"/>
              </a:ext>
            </a:extLst>
          </p:cNvPr>
          <p:cNvCxnSpPr>
            <a:cxnSpLocks/>
          </p:cNvCxnSpPr>
          <p:nvPr/>
        </p:nvCxnSpPr>
        <p:spPr>
          <a:xfrm>
            <a:off x="2055303" y="687897"/>
            <a:ext cx="1560352" cy="12751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AA00907-C65A-4B7C-AC81-6956350CB969}"/>
              </a:ext>
            </a:extLst>
          </p:cNvPr>
          <p:cNvCxnSpPr>
            <a:cxnSpLocks/>
          </p:cNvCxnSpPr>
          <p:nvPr/>
        </p:nvCxnSpPr>
        <p:spPr>
          <a:xfrm>
            <a:off x="2055303" y="1325461"/>
            <a:ext cx="780176" cy="6375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F9D8672-FD2C-423F-AEA3-1A82556AE9EC}"/>
              </a:ext>
            </a:extLst>
          </p:cNvPr>
          <p:cNvCxnSpPr>
            <a:cxnSpLocks/>
            <a:stCxn id="58" idx="4"/>
            <a:endCxn id="72" idx="0"/>
          </p:cNvCxnSpPr>
          <p:nvPr/>
        </p:nvCxnSpPr>
        <p:spPr>
          <a:xfrm>
            <a:off x="2057400" y="914400"/>
            <a:ext cx="0" cy="14630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5853D59-F658-4B82-9853-53CED25E491E}"/>
              </a:ext>
            </a:extLst>
          </p:cNvPr>
          <p:cNvCxnSpPr>
            <a:cxnSpLocks/>
            <a:stCxn id="55" idx="4"/>
            <a:endCxn id="56" idx="0"/>
          </p:cNvCxnSpPr>
          <p:nvPr/>
        </p:nvCxnSpPr>
        <p:spPr>
          <a:xfrm>
            <a:off x="2834640" y="1554480"/>
            <a:ext cx="0" cy="1828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5B47DC-829D-43F4-BE2A-76FA981C8CB3}"/>
              </a:ext>
            </a:extLst>
          </p:cNvPr>
          <p:cNvCxnSpPr>
            <a:cxnSpLocks/>
            <a:stCxn id="52" idx="4"/>
            <a:endCxn id="53" idx="0"/>
          </p:cNvCxnSpPr>
          <p:nvPr/>
        </p:nvCxnSpPr>
        <p:spPr>
          <a:xfrm>
            <a:off x="3611880" y="1554480"/>
            <a:ext cx="0" cy="1828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718E4CF-13B7-48FA-BB5B-163C11EBD939}"/>
              </a:ext>
            </a:extLst>
          </p:cNvPr>
          <p:cNvCxnSpPr>
            <a:cxnSpLocks/>
            <a:stCxn id="73" idx="4"/>
            <a:endCxn id="74" idx="0"/>
          </p:cNvCxnSpPr>
          <p:nvPr/>
        </p:nvCxnSpPr>
        <p:spPr>
          <a:xfrm>
            <a:off x="1280160" y="1554480"/>
            <a:ext cx="0" cy="1828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C022E54-7128-49E0-89CB-50AA5F08195D}"/>
              </a:ext>
            </a:extLst>
          </p:cNvPr>
          <p:cNvCxnSpPr>
            <a:cxnSpLocks/>
            <a:stCxn id="75" idx="4"/>
            <a:endCxn id="82" idx="0"/>
          </p:cNvCxnSpPr>
          <p:nvPr/>
        </p:nvCxnSpPr>
        <p:spPr>
          <a:xfrm>
            <a:off x="502920" y="914400"/>
            <a:ext cx="0" cy="8229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EA9B270-B373-4885-BBD9-7BFEC5321A0E}"/>
              </a:ext>
            </a:extLst>
          </p:cNvPr>
          <p:cNvCxnSpPr>
            <a:cxnSpLocks/>
            <a:stCxn id="81" idx="6"/>
            <a:endCxn id="52" idx="2"/>
          </p:cNvCxnSpPr>
          <p:nvPr/>
        </p:nvCxnSpPr>
        <p:spPr>
          <a:xfrm>
            <a:off x="731520" y="1325880"/>
            <a:ext cx="26517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45BCF1C-3DB4-4D51-B920-F54F5F0E12AB}"/>
              </a:ext>
            </a:extLst>
          </p:cNvPr>
          <p:cNvCxnSpPr>
            <a:cxnSpLocks/>
            <a:stCxn id="82" idx="6"/>
            <a:endCxn id="53" idx="2"/>
          </p:cNvCxnSpPr>
          <p:nvPr/>
        </p:nvCxnSpPr>
        <p:spPr>
          <a:xfrm>
            <a:off x="731520" y="1965960"/>
            <a:ext cx="26517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15BD5034-D58B-4078-81F2-64FEC7DE2851}"/>
              </a:ext>
            </a:extLst>
          </p:cNvPr>
          <p:cNvGrpSpPr/>
          <p:nvPr/>
        </p:nvGrpSpPr>
        <p:grpSpPr>
          <a:xfrm>
            <a:off x="274320" y="457200"/>
            <a:ext cx="4343400" cy="2377440"/>
            <a:chOff x="274320" y="457200"/>
            <a:chExt cx="4343400" cy="237744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3EEE93F-F21E-4802-B1C1-5A0A7D2B17BC}"/>
                </a:ext>
              </a:extLst>
            </p:cNvPr>
            <p:cNvSpPr/>
            <p:nvPr/>
          </p:nvSpPr>
          <p:spPr>
            <a:xfrm>
              <a:off x="4160520" y="141732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C37D195-A8E5-4733-9C8E-26416B0A7491}"/>
                </a:ext>
              </a:extLst>
            </p:cNvPr>
            <p:cNvSpPr/>
            <p:nvPr/>
          </p:nvSpPr>
          <p:spPr>
            <a:xfrm>
              <a:off x="3383280" y="109728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1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4CEB443-F2D9-4337-8968-3A87A00A0C55}"/>
                </a:ext>
              </a:extLst>
            </p:cNvPr>
            <p:cNvSpPr/>
            <p:nvPr/>
          </p:nvSpPr>
          <p:spPr>
            <a:xfrm>
              <a:off x="3383280" y="173736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2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EB21DA6-535B-4381-8797-301D5FA58CCD}"/>
                </a:ext>
              </a:extLst>
            </p:cNvPr>
            <p:cNvSpPr/>
            <p:nvPr/>
          </p:nvSpPr>
          <p:spPr>
            <a:xfrm>
              <a:off x="2606040" y="109728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3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2D24602-5D2A-4E8D-9FB8-025F24B1B25D}"/>
                </a:ext>
              </a:extLst>
            </p:cNvPr>
            <p:cNvSpPr/>
            <p:nvPr/>
          </p:nvSpPr>
          <p:spPr>
            <a:xfrm>
              <a:off x="2606040" y="173736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8ACFB6A-7FF3-4F11-BF0F-6D3238FC9808}"/>
                </a:ext>
              </a:extLst>
            </p:cNvPr>
            <p:cNvSpPr/>
            <p:nvPr/>
          </p:nvSpPr>
          <p:spPr>
            <a:xfrm>
              <a:off x="1828800" y="4572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5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7CB0A29-FCAC-4EB0-B44E-C3B77001721E}"/>
                </a:ext>
              </a:extLst>
            </p:cNvPr>
            <p:cNvSpPr/>
            <p:nvPr/>
          </p:nvSpPr>
          <p:spPr>
            <a:xfrm>
              <a:off x="1828800" y="109728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6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5CC0867-AB5C-442C-BE84-15A50C87AD87}"/>
                </a:ext>
              </a:extLst>
            </p:cNvPr>
            <p:cNvSpPr/>
            <p:nvPr/>
          </p:nvSpPr>
          <p:spPr>
            <a:xfrm>
              <a:off x="1828800" y="173736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7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5BDD2D9-B8C5-4E76-9D7B-93554BE7EA79}"/>
                </a:ext>
              </a:extLst>
            </p:cNvPr>
            <p:cNvSpPr/>
            <p:nvPr/>
          </p:nvSpPr>
          <p:spPr>
            <a:xfrm>
              <a:off x="1828800" y="237744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8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183AEA1-8570-4435-BF3A-3B88FD82FEE6}"/>
                </a:ext>
              </a:extLst>
            </p:cNvPr>
            <p:cNvSpPr/>
            <p:nvPr/>
          </p:nvSpPr>
          <p:spPr>
            <a:xfrm>
              <a:off x="1051560" y="109728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9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E23E22B-7772-4549-9711-FEF1FCFF8D7D}"/>
                </a:ext>
              </a:extLst>
            </p:cNvPr>
            <p:cNvSpPr/>
            <p:nvPr/>
          </p:nvSpPr>
          <p:spPr>
            <a:xfrm>
              <a:off x="1051560" y="173736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10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DB33C3F-04B7-4658-A623-EF59C033C769}"/>
                </a:ext>
              </a:extLst>
            </p:cNvPr>
            <p:cNvSpPr/>
            <p:nvPr/>
          </p:nvSpPr>
          <p:spPr>
            <a:xfrm>
              <a:off x="274320" y="4572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11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28C4BB7-613B-42A3-BEBE-58C44FA3F5BF}"/>
                </a:ext>
              </a:extLst>
            </p:cNvPr>
            <p:cNvSpPr/>
            <p:nvPr/>
          </p:nvSpPr>
          <p:spPr>
            <a:xfrm>
              <a:off x="274320" y="109728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12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E10B56B-24F5-4745-8832-530D157A3BA2}"/>
                </a:ext>
              </a:extLst>
            </p:cNvPr>
            <p:cNvSpPr/>
            <p:nvPr/>
          </p:nvSpPr>
          <p:spPr>
            <a:xfrm>
              <a:off x="274320" y="173736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13</a:t>
              </a:r>
            </a:p>
          </p:txBody>
        </p:sp>
      </p:grpSp>
      <p:pic>
        <p:nvPicPr>
          <p:cNvPr id="80" name="Picture 79">
            <a:extLst>
              <a:ext uri="{FF2B5EF4-FFF2-40B4-BE49-F238E27FC236}">
                <a16:creationId xmlns:a16="http://schemas.microsoft.com/office/drawing/2014/main" id="{33E65CA9-466D-423F-92FD-7B8F5B2E7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3297782"/>
            <a:ext cx="26479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309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581331" y="475488"/>
            <a:ext cx="7356203" cy="2100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 21: Nate Before Christmas – </a:t>
            </a:r>
            <a:r>
              <a:rPr lang="en-US" i="1" dirty="0"/>
              <a:t>Christmas Tree Formation</a:t>
            </a:r>
          </a:p>
          <a:p>
            <a:r>
              <a:rPr lang="en-US" dirty="0"/>
              <a:t>T3 objectives (rewards T3 </a:t>
            </a:r>
            <a:r>
              <a:rPr lang="en-US" dirty="0" err="1"/>
              <a:t>eJC</a:t>
            </a:r>
            <a:r>
              <a:rPr lang="en-US" dirty="0"/>
              <a:t>)		           GE: Frosty </a:t>
            </a:r>
            <a:r>
              <a:rPr lang="en-US" dirty="0" err="1"/>
              <a:t>Pauldron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sz="1400" dirty="0"/>
              <a:t>Recruit </a:t>
            </a:r>
            <a:r>
              <a:rPr lang="en-US" sz="1400" dirty="0" err="1"/>
              <a:t>Xander</a:t>
            </a:r>
            <a:r>
              <a:rPr lang="en-US" sz="1400" dirty="0"/>
              <a:t> 1100 tokens, clear area 500 </a:t>
            </a:r>
            <a:r>
              <a:rPr lang="en-US" sz="1050" dirty="0"/>
              <a:t>(Slot 4 blocked)</a:t>
            </a:r>
            <a:endParaRPr lang="en-US" sz="1600" dirty="0"/>
          </a:p>
          <a:p>
            <a:pPr marL="171450" indent="-171450">
              <a:buFontTx/>
              <a:buChar char="-"/>
            </a:pPr>
            <a:r>
              <a:rPr lang="en-US" sz="1400" dirty="0"/>
              <a:t>A Supernatural Christmas: 2500 tokens, clear area 600 </a:t>
            </a:r>
            <a:r>
              <a:rPr lang="en-US" sz="1050" dirty="0"/>
              <a:t>(Only Supernatural or dragon crusaders)</a:t>
            </a:r>
            <a:endParaRPr lang="en-US" sz="1400" dirty="0"/>
          </a:p>
          <a:p>
            <a:pPr marL="171450" indent="-171450">
              <a:buFontTx/>
              <a:buChar char="-"/>
            </a:pPr>
            <a:r>
              <a:rPr lang="en-US" sz="1400" dirty="0"/>
              <a:t>Revenge of the Elves: 2500 tokens, clear area 650 </a:t>
            </a:r>
            <a:r>
              <a:rPr lang="en-US" sz="1050" dirty="0"/>
              <a:t>(20% chance random monster: 10-second fast </a:t>
            </a:r>
            <a:r>
              <a:rPr lang="en-US" sz="1050" dirty="0" err="1"/>
              <a:t>Quicklesby</a:t>
            </a:r>
            <a:r>
              <a:rPr lang="en-US" sz="1050" dirty="0"/>
              <a:t>; 1-second invisible until clicked Sneakers; 5-second ranged </a:t>
            </a:r>
            <a:r>
              <a:rPr lang="en-US" sz="1050" dirty="0" err="1"/>
              <a:t>Spitty</a:t>
            </a:r>
            <a:r>
              <a:rPr lang="en-US" sz="1050" dirty="0"/>
              <a:t>; 3-second Splitty – which turns into 3 3-second </a:t>
            </a:r>
            <a:r>
              <a:rPr lang="en-US" sz="1050" dirty="0" err="1"/>
              <a:t>Tinys</a:t>
            </a:r>
            <a:r>
              <a:rPr lang="en-US" sz="1050" dirty="0"/>
              <a:t> on death)</a:t>
            </a:r>
            <a:endParaRPr lang="en-US" sz="2400" dirty="0"/>
          </a:p>
          <a:p>
            <a:pPr marL="171450" indent="-171450">
              <a:buFontTx/>
              <a:buChar char="-"/>
            </a:pPr>
            <a:r>
              <a:rPr lang="en-US" sz="1400" dirty="0"/>
              <a:t>The Christmas Beasts: 2500 tokens, clear area 700 </a:t>
            </a:r>
            <a:r>
              <a:rPr lang="en-US" sz="1050" dirty="0"/>
              <a:t>(Only Animal crusaders)</a:t>
            </a:r>
          </a:p>
          <a:p>
            <a:pPr marL="171450" indent="-171450">
              <a:buFontTx/>
              <a:buChar char="-"/>
            </a:pPr>
            <a:r>
              <a:rPr lang="en-US" sz="1400" dirty="0"/>
              <a:t>Too Many Presents: 2500 tokens, clear area 750 </a:t>
            </a:r>
            <a:r>
              <a:rPr lang="en-US" sz="1050" dirty="0"/>
              <a:t>(Lose a slot every 100 areas: 11, 12, 4, 10, 1, 5, 7, 3)</a:t>
            </a:r>
            <a:endParaRPr lang="en-US" sz="1400" dirty="0"/>
          </a:p>
          <a:p>
            <a:pPr marL="171450" indent="-171450">
              <a:buFontTx/>
              <a:buChar char="-"/>
            </a:pPr>
            <a:r>
              <a:rPr lang="en-US" sz="1400" dirty="0"/>
              <a:t>FP: 2500 tokens, All Tier </a:t>
            </a:r>
            <a:r>
              <a:rPr lang="en-US" sz="1400" dirty="0" err="1"/>
              <a:t>eSC</a:t>
            </a:r>
            <a:r>
              <a:rPr lang="en-US" sz="1400" dirty="0"/>
              <a:t> or </a:t>
            </a:r>
            <a:r>
              <a:rPr lang="en-US" sz="1400" dirty="0" err="1"/>
              <a:t>eJC</a:t>
            </a:r>
            <a:r>
              <a:rPr lang="en-US" sz="1400" dirty="0"/>
              <a:t> reward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9843" y="2996339"/>
            <a:ext cx="5366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Xander</a:t>
            </a:r>
            <a:r>
              <a:rPr lang="en-US" sz="1600" dirty="0"/>
              <a:t>, the Xmas Dragon (104: Seat 28)</a:t>
            </a:r>
          </a:p>
          <a:p>
            <a:r>
              <a:rPr lang="en-US" sz="1600" dirty="0"/>
              <a:t>	</a:t>
            </a:r>
            <a:r>
              <a:rPr lang="en-US" sz="1600" i="1" dirty="0"/>
              <a:t>Male/Animal/Dragon/Event/Support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79843" y="3614554"/>
            <a:ext cx="600978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50: </a:t>
            </a:r>
            <a:r>
              <a:rPr lang="en-US" sz="1100" b="1" dirty="0"/>
              <a:t>Jolly Scale</a:t>
            </a:r>
            <a:r>
              <a:rPr lang="en-US" sz="1100" dirty="0"/>
              <a:t> – 10% GDPS</a:t>
            </a:r>
          </a:p>
          <a:p>
            <a:r>
              <a:rPr lang="en-US" sz="1100" dirty="0"/>
              <a:t>100: </a:t>
            </a:r>
            <a:r>
              <a:rPr lang="en-US" sz="1100" b="1" dirty="0"/>
              <a:t>Friendly Fire</a:t>
            </a:r>
            <a:r>
              <a:rPr lang="en-US" sz="1100" dirty="0"/>
              <a:t> – Increase the DPS of adjacent crusaders by 100% (644)</a:t>
            </a:r>
          </a:p>
          <a:p>
            <a:r>
              <a:rPr lang="en-US" sz="1100" dirty="0"/>
              <a:t>200: </a:t>
            </a:r>
            <a:r>
              <a:rPr lang="en-US" sz="1100" b="1" dirty="0"/>
              <a:t>Gifts Aplenty </a:t>
            </a:r>
            <a:r>
              <a:rPr lang="en-US" sz="1100" dirty="0"/>
              <a:t>– 4x/25 levels</a:t>
            </a:r>
          </a:p>
          <a:p>
            <a:r>
              <a:rPr lang="en-US" sz="1100" dirty="0"/>
              <a:t>300: </a:t>
            </a:r>
            <a:r>
              <a:rPr lang="en-US" sz="1100" b="1" dirty="0"/>
              <a:t>Spirit of the Season </a:t>
            </a:r>
            <a:r>
              <a:rPr lang="en-US" sz="1100" dirty="0"/>
              <a:t>– 20% GDPS</a:t>
            </a:r>
          </a:p>
          <a:p>
            <a:r>
              <a:rPr lang="en-US" sz="1100" dirty="0"/>
              <a:t>400: </a:t>
            </a:r>
            <a:r>
              <a:rPr lang="en-US" sz="1100" b="1" dirty="0"/>
              <a:t>Empowered Inferno</a:t>
            </a:r>
            <a:r>
              <a:rPr lang="en-US" sz="1100" dirty="0"/>
              <a:t> – Increase the effect of </a:t>
            </a:r>
            <a:r>
              <a:rPr lang="en-US" sz="1100" b="1" dirty="0"/>
              <a:t>Friendly Fire </a:t>
            </a:r>
            <a:r>
              <a:rPr lang="en-US" sz="1100" dirty="0"/>
              <a:t>by 5% for each formation ability affecting </a:t>
            </a:r>
            <a:r>
              <a:rPr lang="en-US" sz="1100" dirty="0" err="1"/>
              <a:t>Xander</a:t>
            </a:r>
            <a:r>
              <a:rPr lang="en-US" sz="1100" dirty="0"/>
              <a:t> (645)</a:t>
            </a:r>
          </a:p>
          <a:p>
            <a:r>
              <a:rPr lang="en-US" sz="1100" dirty="0"/>
              <a:t>600: </a:t>
            </a:r>
            <a:r>
              <a:rPr lang="en-US" sz="1100" b="1" dirty="0" err="1"/>
              <a:t>Carolling</a:t>
            </a:r>
            <a:r>
              <a:rPr lang="en-US" sz="1100" b="1" dirty="0"/>
              <a:t> Dragon </a:t>
            </a:r>
            <a:r>
              <a:rPr lang="en-US" sz="1100" dirty="0"/>
              <a:t>– 30% GDPS</a:t>
            </a:r>
          </a:p>
          <a:p>
            <a:r>
              <a:rPr lang="en-US" sz="1100" dirty="0"/>
              <a:t>800: </a:t>
            </a:r>
            <a:r>
              <a:rPr lang="en-US" sz="1100" b="1" dirty="0"/>
              <a:t>Wild Flame </a:t>
            </a:r>
            <a:r>
              <a:rPr lang="en-US" sz="1100" dirty="0"/>
              <a:t>– Expand the range of </a:t>
            </a:r>
            <a:r>
              <a:rPr lang="en-US" sz="1100" b="1" dirty="0"/>
              <a:t>Friendly Fire </a:t>
            </a:r>
            <a:r>
              <a:rPr lang="en-US" sz="1100" dirty="0"/>
              <a:t>to 2 if </a:t>
            </a:r>
            <a:r>
              <a:rPr lang="en-US" sz="1100" dirty="0" err="1"/>
              <a:t>Xander</a:t>
            </a:r>
            <a:r>
              <a:rPr lang="en-US" sz="1100" dirty="0"/>
              <a:t> is affected by at least 10 formation abilities (646)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79842" y="5109909"/>
            <a:ext cx="7049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Hat:</a:t>
            </a:r>
            <a:r>
              <a:rPr lang="en-US" sz="1200" dirty="0"/>
              <a:t> 5/10/15/40/80% GDPS</a:t>
            </a:r>
          </a:p>
          <a:p>
            <a:r>
              <a:rPr lang="en-US" sz="1200" i="1" dirty="0"/>
              <a:t>Legendary</a:t>
            </a:r>
            <a:r>
              <a:rPr lang="en-US" sz="1200" dirty="0"/>
              <a:t>: 100% DPS to Dragons (647)</a:t>
            </a:r>
          </a:p>
          <a:p>
            <a:r>
              <a:rPr lang="en-US" sz="1200" b="1" dirty="0"/>
              <a:t>Cape:</a:t>
            </a:r>
            <a:r>
              <a:rPr lang="en-US" sz="1200" dirty="0"/>
              <a:t> Increase </a:t>
            </a:r>
            <a:r>
              <a:rPr lang="en-US" sz="1200" b="1" dirty="0"/>
              <a:t>Friendly Fire</a:t>
            </a:r>
            <a:r>
              <a:rPr lang="en-US" sz="1200" dirty="0"/>
              <a:t> by 10/25/50/100/200%</a:t>
            </a:r>
          </a:p>
          <a:p>
            <a:r>
              <a:rPr lang="en-US" sz="1200" i="1" dirty="0"/>
              <a:t>Legendary</a:t>
            </a:r>
            <a:r>
              <a:rPr lang="en-US" sz="1200" dirty="0"/>
              <a:t>: 100% GDPS if </a:t>
            </a:r>
            <a:r>
              <a:rPr lang="en-US" sz="1200" dirty="0" err="1"/>
              <a:t>Xander</a:t>
            </a:r>
            <a:r>
              <a:rPr lang="en-US" sz="1200" dirty="0"/>
              <a:t> is affected by at least 5 formation abilities (648)</a:t>
            </a:r>
          </a:p>
          <a:p>
            <a:r>
              <a:rPr lang="en-US" sz="1200" b="1" dirty="0"/>
              <a:t>Scale:</a:t>
            </a:r>
            <a:r>
              <a:rPr lang="en-US" sz="1200" dirty="0"/>
              <a:t> Increase </a:t>
            </a:r>
            <a:r>
              <a:rPr lang="en-US" sz="1200" b="1" dirty="0"/>
              <a:t>Empowered Inferno</a:t>
            </a:r>
            <a:r>
              <a:rPr lang="en-US" sz="1200" dirty="0"/>
              <a:t> by 10/25/50/100/200%</a:t>
            </a:r>
          </a:p>
          <a:p>
            <a:r>
              <a:rPr lang="en-US" sz="1200" i="1" dirty="0"/>
              <a:t>Legendary</a:t>
            </a:r>
            <a:r>
              <a:rPr lang="en-US" sz="1200" dirty="0"/>
              <a:t>: 100% GDPS if at least 3 dragons in formation (649)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" y="640080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FF0000"/>
                </a:solidFill>
              </a:rPr>
              <a:t>This information is not official.  It has been derived from data files used by the game and is subject to change.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99897" y="519188"/>
            <a:ext cx="1714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http://tiny.cc/CotLI_NBC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1D3AFE-6434-4874-ACFB-0FD5EA93AD8A}"/>
              </a:ext>
            </a:extLst>
          </p:cNvPr>
          <p:cNvCxnSpPr>
            <a:cxnSpLocks/>
          </p:cNvCxnSpPr>
          <p:nvPr/>
        </p:nvCxnSpPr>
        <p:spPr>
          <a:xfrm>
            <a:off x="1847850" y="561975"/>
            <a:ext cx="1771650" cy="11334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492EA38-F9E7-497F-96C0-05D4F383753F}"/>
              </a:ext>
            </a:extLst>
          </p:cNvPr>
          <p:cNvCxnSpPr>
            <a:cxnSpLocks/>
          </p:cNvCxnSpPr>
          <p:nvPr/>
        </p:nvCxnSpPr>
        <p:spPr>
          <a:xfrm>
            <a:off x="1838325" y="1314450"/>
            <a:ext cx="1171575" cy="7429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2AE305-654D-4F7B-A4C6-7762FB684027}"/>
              </a:ext>
            </a:extLst>
          </p:cNvPr>
          <p:cNvCxnSpPr>
            <a:cxnSpLocks/>
          </p:cNvCxnSpPr>
          <p:nvPr/>
        </p:nvCxnSpPr>
        <p:spPr>
          <a:xfrm>
            <a:off x="685800" y="1323975"/>
            <a:ext cx="1762125" cy="11239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D7EB9D2-2C83-4D8F-A162-F7CCAFA952F4}"/>
              </a:ext>
            </a:extLst>
          </p:cNvPr>
          <p:cNvCxnSpPr>
            <a:cxnSpLocks/>
          </p:cNvCxnSpPr>
          <p:nvPr/>
        </p:nvCxnSpPr>
        <p:spPr>
          <a:xfrm flipH="1">
            <a:off x="1857375" y="1704975"/>
            <a:ext cx="1752600" cy="10858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7511F76-E2AF-494E-87A8-2EF08B5290FE}"/>
              </a:ext>
            </a:extLst>
          </p:cNvPr>
          <p:cNvCxnSpPr>
            <a:cxnSpLocks/>
          </p:cNvCxnSpPr>
          <p:nvPr/>
        </p:nvCxnSpPr>
        <p:spPr>
          <a:xfrm flipH="1">
            <a:off x="1838325" y="1314450"/>
            <a:ext cx="1200150" cy="7429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F5764E5-5422-448D-94C6-1945ABC18414}"/>
              </a:ext>
            </a:extLst>
          </p:cNvPr>
          <p:cNvCxnSpPr>
            <a:cxnSpLocks/>
          </p:cNvCxnSpPr>
          <p:nvPr/>
        </p:nvCxnSpPr>
        <p:spPr>
          <a:xfrm flipH="1">
            <a:off x="685800" y="962025"/>
            <a:ext cx="1752601" cy="10858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8394981-7EE7-41B1-93E4-334CD3D9F1E7}"/>
              </a:ext>
            </a:extLst>
          </p:cNvPr>
          <p:cNvCxnSpPr>
            <a:cxnSpLocks/>
            <a:stCxn id="52" idx="4"/>
            <a:endCxn id="53" idx="0"/>
          </p:cNvCxnSpPr>
          <p:nvPr/>
        </p:nvCxnSpPr>
        <p:spPr>
          <a:xfrm>
            <a:off x="3026664" y="1554480"/>
            <a:ext cx="0" cy="2743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FF4F791-3D41-4B7E-BFF1-E11A968616CA}"/>
              </a:ext>
            </a:extLst>
          </p:cNvPr>
          <p:cNvCxnSpPr>
            <a:cxnSpLocks/>
            <a:stCxn id="55" idx="4"/>
            <a:endCxn id="58" idx="0"/>
          </p:cNvCxnSpPr>
          <p:nvPr/>
        </p:nvCxnSpPr>
        <p:spPr>
          <a:xfrm>
            <a:off x="2441448" y="1188720"/>
            <a:ext cx="0" cy="10058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E79D1D2-AE8B-42A3-9A10-6CA0F2F3D595}"/>
              </a:ext>
            </a:extLst>
          </p:cNvPr>
          <p:cNvCxnSpPr>
            <a:cxnSpLocks/>
            <a:stCxn id="61" idx="4"/>
            <a:endCxn id="73" idx="0"/>
          </p:cNvCxnSpPr>
          <p:nvPr/>
        </p:nvCxnSpPr>
        <p:spPr>
          <a:xfrm>
            <a:off x="1856232" y="822960"/>
            <a:ext cx="0" cy="17373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20813D9-8877-4C7F-9C5A-7FFA25232E48}"/>
              </a:ext>
            </a:extLst>
          </p:cNvPr>
          <p:cNvCxnSpPr>
            <a:cxnSpLocks/>
            <a:stCxn id="75" idx="4"/>
            <a:endCxn id="81" idx="0"/>
          </p:cNvCxnSpPr>
          <p:nvPr/>
        </p:nvCxnSpPr>
        <p:spPr>
          <a:xfrm>
            <a:off x="685800" y="1554480"/>
            <a:ext cx="0" cy="2743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8D0626D2-AC18-492E-B1E2-C4F04021F069}"/>
              </a:ext>
            </a:extLst>
          </p:cNvPr>
          <p:cNvGrpSpPr/>
          <p:nvPr/>
        </p:nvGrpSpPr>
        <p:grpSpPr>
          <a:xfrm>
            <a:off x="457200" y="365760"/>
            <a:ext cx="3383280" cy="2651760"/>
            <a:chOff x="457200" y="365760"/>
            <a:chExt cx="3383280" cy="265176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3EEE93F-F21E-4802-B1C1-5A0A7D2B17BC}"/>
                </a:ext>
              </a:extLst>
            </p:cNvPr>
            <p:cNvSpPr/>
            <p:nvPr/>
          </p:nvSpPr>
          <p:spPr>
            <a:xfrm>
              <a:off x="3383280" y="146304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C37D195-A8E5-4733-9C8E-26416B0A7491}"/>
                </a:ext>
              </a:extLst>
            </p:cNvPr>
            <p:cNvSpPr/>
            <p:nvPr/>
          </p:nvSpPr>
          <p:spPr>
            <a:xfrm>
              <a:off x="2798064" y="1097280"/>
              <a:ext cx="457200" cy="4572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1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4CEB443-F2D9-4337-8968-3A87A00A0C55}"/>
                </a:ext>
              </a:extLst>
            </p:cNvPr>
            <p:cNvSpPr/>
            <p:nvPr/>
          </p:nvSpPr>
          <p:spPr>
            <a:xfrm>
              <a:off x="2798064" y="18288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2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EB21DA6-535B-4381-8797-301D5FA58CCD}"/>
                </a:ext>
              </a:extLst>
            </p:cNvPr>
            <p:cNvSpPr/>
            <p:nvPr/>
          </p:nvSpPr>
          <p:spPr>
            <a:xfrm>
              <a:off x="2212848" y="731520"/>
              <a:ext cx="457200" cy="4572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3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2D24602-5D2A-4E8D-9FB8-025F24B1B25D}"/>
                </a:ext>
              </a:extLst>
            </p:cNvPr>
            <p:cNvSpPr/>
            <p:nvPr/>
          </p:nvSpPr>
          <p:spPr>
            <a:xfrm>
              <a:off x="2212848" y="1463040"/>
              <a:ext cx="457200" cy="4572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8ACFB6A-7FF3-4F11-BF0F-6D3238FC9808}"/>
                </a:ext>
              </a:extLst>
            </p:cNvPr>
            <p:cNvSpPr/>
            <p:nvPr/>
          </p:nvSpPr>
          <p:spPr>
            <a:xfrm>
              <a:off x="2212848" y="2194560"/>
              <a:ext cx="457200" cy="4572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5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7CB0A29-FCAC-4EB0-B44E-C3B77001721E}"/>
                </a:ext>
              </a:extLst>
            </p:cNvPr>
            <p:cNvSpPr/>
            <p:nvPr/>
          </p:nvSpPr>
          <p:spPr>
            <a:xfrm>
              <a:off x="1627632" y="36576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6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5CC0867-AB5C-442C-BE84-15A50C87AD87}"/>
                </a:ext>
              </a:extLst>
            </p:cNvPr>
            <p:cNvSpPr/>
            <p:nvPr/>
          </p:nvSpPr>
          <p:spPr>
            <a:xfrm>
              <a:off x="1627632" y="1097280"/>
              <a:ext cx="457200" cy="4572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7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5BDD2D9-B8C5-4E76-9D7B-93554BE7EA79}"/>
                </a:ext>
              </a:extLst>
            </p:cNvPr>
            <p:cNvSpPr/>
            <p:nvPr/>
          </p:nvSpPr>
          <p:spPr>
            <a:xfrm>
              <a:off x="1627632" y="18288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8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183AEA1-8570-4435-BF3A-3B88FD82FEE6}"/>
                </a:ext>
              </a:extLst>
            </p:cNvPr>
            <p:cNvSpPr/>
            <p:nvPr/>
          </p:nvSpPr>
          <p:spPr>
            <a:xfrm>
              <a:off x="1627632" y="256032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9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DB33C3F-04B7-4658-A623-EF59C033C769}"/>
                </a:ext>
              </a:extLst>
            </p:cNvPr>
            <p:cNvSpPr/>
            <p:nvPr/>
          </p:nvSpPr>
          <p:spPr>
            <a:xfrm>
              <a:off x="457200" y="1097280"/>
              <a:ext cx="457200" cy="4572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11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28C4BB7-613B-42A3-BEBE-58C44FA3F5BF}"/>
                </a:ext>
              </a:extLst>
            </p:cNvPr>
            <p:cNvSpPr/>
            <p:nvPr/>
          </p:nvSpPr>
          <p:spPr>
            <a:xfrm>
              <a:off x="457200" y="1828800"/>
              <a:ext cx="457200" cy="4572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12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E23E22B-7772-4549-9711-FEF1FCFF8D7D}"/>
                </a:ext>
              </a:extLst>
            </p:cNvPr>
            <p:cNvSpPr/>
            <p:nvPr/>
          </p:nvSpPr>
          <p:spPr>
            <a:xfrm>
              <a:off x="1042416" y="1463040"/>
              <a:ext cx="457200" cy="4572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10</a:t>
              </a: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143BC908-4D37-4C85-9314-0F56EE3F5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36" y="3190427"/>
            <a:ext cx="2798064" cy="292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590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581331" y="475488"/>
            <a:ext cx="7238332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Nov 16: Kaine’s Dinner of Doom – </a:t>
            </a:r>
            <a:r>
              <a:rPr lang="en-US" i="1" dirty="0"/>
              <a:t>Pie Formation</a:t>
            </a:r>
          </a:p>
          <a:p>
            <a:r>
              <a:rPr lang="en-US" dirty="0"/>
              <a:t>T3 objectives (rewards T3 </a:t>
            </a:r>
            <a:r>
              <a:rPr lang="en-US" dirty="0" err="1"/>
              <a:t>eJC</a:t>
            </a:r>
            <a:r>
              <a:rPr lang="en-US" dirty="0"/>
              <a:t>)		            GE: Paul Pitchfork</a:t>
            </a:r>
          </a:p>
          <a:p>
            <a:pPr marL="171450" indent="-171450">
              <a:buFontTx/>
              <a:buChar char="-"/>
            </a:pPr>
            <a:r>
              <a:rPr lang="en-US" sz="1400" dirty="0"/>
              <a:t>Recruit Casey 1100 tokens, clear area 500 </a:t>
            </a:r>
            <a:r>
              <a:rPr lang="en-US" sz="1050" dirty="0"/>
              <a:t>(Slots 5 &amp; 6 blocked by Casey &amp; her Pot which disables the DPS and abilities of a random Crusader every 5 for 15 seconds)</a:t>
            </a:r>
            <a:endParaRPr lang="en-US" sz="1600" dirty="0"/>
          </a:p>
          <a:p>
            <a:pPr marL="171450" indent="-171450">
              <a:buFontTx/>
              <a:buChar char="-"/>
            </a:pPr>
            <a:r>
              <a:rPr lang="en-US" sz="1400" dirty="0"/>
              <a:t>Get Stuffed: 2500 tokens, clear area 600 </a:t>
            </a:r>
            <a:r>
              <a:rPr lang="en-US" sz="1050" dirty="0"/>
              <a:t>(40% random food item which fills crusaders between 5-15% each, no DPS or formation abilities once crusader is stuffed)</a:t>
            </a:r>
            <a:endParaRPr lang="en-US" sz="1400" dirty="0"/>
          </a:p>
          <a:p>
            <a:pPr marL="171450" indent="-171450">
              <a:buFontTx/>
              <a:buChar char="-"/>
            </a:pPr>
            <a:r>
              <a:rPr lang="en-US" sz="1400" dirty="0"/>
              <a:t>Exclusive Dinner Club: 2500 tokens, clear area 650 </a:t>
            </a:r>
            <a:r>
              <a:rPr lang="en-US" sz="1050" dirty="0"/>
              <a:t>(Only Bush Whacker, Nate, and crusaders from this event)</a:t>
            </a:r>
            <a:endParaRPr lang="en-US" sz="2400" dirty="0"/>
          </a:p>
          <a:p>
            <a:pPr marL="171450" indent="-171450">
              <a:buFontTx/>
              <a:buChar char="-"/>
            </a:pPr>
            <a:r>
              <a:rPr lang="en-US" sz="1400" dirty="0"/>
              <a:t>I Like Pie: 2500 tokens, clear area 700 </a:t>
            </a:r>
            <a:r>
              <a:rPr lang="en-US" sz="1050" dirty="0"/>
              <a:t>(Slots blocked every 100 areas: 11, 8, 4, 2, 0, 12)</a:t>
            </a:r>
          </a:p>
          <a:p>
            <a:pPr marL="171450" indent="-171450">
              <a:buFontTx/>
              <a:buChar char="-"/>
            </a:pPr>
            <a:r>
              <a:rPr lang="en-US" sz="1400" dirty="0"/>
              <a:t>Turkey Worship: 2500 tokens, clear area 750 </a:t>
            </a:r>
            <a:r>
              <a:rPr lang="en-US" sz="1050" dirty="0"/>
              <a:t>(Slot 9 blocked by turkey which rotates crusaders around it)</a:t>
            </a:r>
            <a:endParaRPr lang="en-US" sz="1400" dirty="0"/>
          </a:p>
          <a:p>
            <a:pPr marL="171450" indent="-171450">
              <a:buFontTx/>
              <a:buChar char="-"/>
            </a:pPr>
            <a:r>
              <a:rPr lang="en-US" sz="1400" dirty="0"/>
              <a:t>FP: 2500 tokens, All Tier </a:t>
            </a:r>
            <a:r>
              <a:rPr lang="en-US" sz="1400" dirty="0" err="1"/>
              <a:t>eSC</a:t>
            </a:r>
            <a:r>
              <a:rPr lang="en-US" sz="1400" dirty="0"/>
              <a:t> or </a:t>
            </a:r>
            <a:r>
              <a:rPr lang="en-US" sz="1400" dirty="0" err="1"/>
              <a:t>eJC</a:t>
            </a:r>
            <a:r>
              <a:rPr lang="en-US" sz="1400" dirty="0"/>
              <a:t> reward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9843" y="3139214"/>
            <a:ext cx="5366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Chef Casey (103: Seat 27)</a:t>
            </a:r>
          </a:p>
          <a:p>
            <a:r>
              <a:rPr lang="en-US" sz="1600" dirty="0"/>
              <a:t>	</a:t>
            </a:r>
            <a:r>
              <a:rPr lang="en-US" sz="1600" i="1" dirty="0"/>
              <a:t>Female/Human/Support/Event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79843" y="3635505"/>
            <a:ext cx="697643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50: </a:t>
            </a:r>
            <a:r>
              <a:rPr lang="en-US" sz="1100" b="1" dirty="0"/>
              <a:t>Stew</a:t>
            </a:r>
            <a:r>
              <a:rPr lang="en-US" sz="1100" dirty="0"/>
              <a:t> – 25% GDPS or 25% Gold Find for 30 seconds every 15 seconds (634)</a:t>
            </a:r>
          </a:p>
          <a:p>
            <a:r>
              <a:rPr lang="en-US" sz="1100" dirty="0"/>
              <a:t>100: </a:t>
            </a:r>
            <a:r>
              <a:rPr lang="en-US" sz="1100" b="1" dirty="0"/>
              <a:t>Ladle of Doom</a:t>
            </a:r>
            <a:r>
              <a:rPr lang="en-US" sz="1100" dirty="0"/>
              <a:t> – 10% GDPS</a:t>
            </a:r>
          </a:p>
          <a:p>
            <a:r>
              <a:rPr lang="en-US" sz="1100" dirty="0"/>
              <a:t>200: </a:t>
            </a:r>
            <a:r>
              <a:rPr lang="en-US" sz="1100" b="1" dirty="0"/>
              <a:t>Endless Boil </a:t>
            </a:r>
            <a:r>
              <a:rPr lang="en-US" sz="1100" dirty="0"/>
              <a:t>– 4x/25 levels</a:t>
            </a:r>
          </a:p>
          <a:p>
            <a:r>
              <a:rPr lang="en-US" sz="1100" dirty="0"/>
              <a:t>300: </a:t>
            </a:r>
            <a:r>
              <a:rPr lang="en-US" sz="1100" b="1" dirty="0"/>
              <a:t>Carnivore </a:t>
            </a:r>
            <a:r>
              <a:rPr lang="en-US" sz="1100" dirty="0"/>
              <a:t>– Add 100% DPS to previous column and 100% DPS to adjacent as choices for </a:t>
            </a:r>
            <a:r>
              <a:rPr lang="en-US" sz="1100" b="1" dirty="0"/>
              <a:t>Stew</a:t>
            </a:r>
            <a:r>
              <a:rPr lang="en-US" sz="1100" dirty="0"/>
              <a:t> (635)</a:t>
            </a:r>
          </a:p>
          <a:p>
            <a:r>
              <a:rPr lang="en-US" sz="1100" dirty="0"/>
              <a:t>400: </a:t>
            </a:r>
            <a:r>
              <a:rPr lang="en-US" sz="1100" b="1" dirty="0"/>
              <a:t>Hell’s Kitchen</a:t>
            </a:r>
            <a:r>
              <a:rPr lang="en-US" sz="1100" dirty="0"/>
              <a:t> – 10% GDPS</a:t>
            </a:r>
          </a:p>
          <a:p>
            <a:r>
              <a:rPr lang="en-US" sz="1100" dirty="0"/>
              <a:t>600: </a:t>
            </a:r>
            <a:r>
              <a:rPr lang="en-US" sz="1100" b="1" dirty="0"/>
              <a:t>Spice it Up </a:t>
            </a:r>
            <a:r>
              <a:rPr lang="en-US" sz="1100" dirty="0"/>
              <a:t>– Add 10% increased monster spawn speed and 25% double quest drops as choices for </a:t>
            </a:r>
            <a:r>
              <a:rPr lang="en-US" sz="1100" b="1" dirty="0"/>
              <a:t>Stew </a:t>
            </a:r>
            <a:r>
              <a:rPr lang="en-US" sz="1100" dirty="0"/>
              <a:t>(636)</a:t>
            </a:r>
          </a:p>
          <a:p>
            <a:r>
              <a:rPr lang="en-US" sz="1100" dirty="0"/>
              <a:t>800: </a:t>
            </a:r>
            <a:r>
              <a:rPr lang="en-US" sz="1100" b="1" dirty="0"/>
              <a:t>Simmer </a:t>
            </a:r>
            <a:r>
              <a:rPr lang="en-US" sz="1100" dirty="0"/>
              <a:t>– Increase the duration of </a:t>
            </a:r>
            <a:r>
              <a:rPr lang="en-US" sz="1100" b="1" dirty="0"/>
              <a:t>Stew</a:t>
            </a:r>
            <a:r>
              <a:rPr lang="en-US" sz="1100" dirty="0"/>
              <a:t> by 50%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79842" y="5109909"/>
            <a:ext cx="7049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Knife:</a:t>
            </a:r>
            <a:r>
              <a:rPr lang="en-US" sz="1200" dirty="0"/>
              <a:t> Increase the effect of </a:t>
            </a:r>
            <a:r>
              <a:rPr lang="en-US" sz="1200" b="1" dirty="0"/>
              <a:t>Stew</a:t>
            </a:r>
            <a:r>
              <a:rPr lang="en-US" sz="1200" dirty="0"/>
              <a:t> by 10/25/50/100/200%</a:t>
            </a:r>
          </a:p>
          <a:p>
            <a:r>
              <a:rPr lang="en-US" sz="1200" i="1" dirty="0"/>
              <a:t>Legendary</a:t>
            </a:r>
            <a:r>
              <a:rPr lang="en-US" sz="1200" dirty="0"/>
              <a:t>: 100% DPS to females (637)</a:t>
            </a:r>
          </a:p>
          <a:p>
            <a:r>
              <a:rPr lang="en-US" sz="1200" b="1" dirty="0"/>
              <a:t>Apron:</a:t>
            </a:r>
            <a:r>
              <a:rPr lang="en-US" sz="1200" dirty="0"/>
              <a:t> Increase the effect of </a:t>
            </a:r>
            <a:r>
              <a:rPr lang="en-US" sz="1200" b="1" dirty="0"/>
              <a:t>Carnivore</a:t>
            </a:r>
            <a:r>
              <a:rPr lang="en-US" sz="1200" dirty="0"/>
              <a:t> by 10/25/50/100/200%</a:t>
            </a:r>
          </a:p>
          <a:p>
            <a:r>
              <a:rPr lang="en-US" sz="1200" i="1" dirty="0"/>
              <a:t>Legendary</a:t>
            </a:r>
            <a:r>
              <a:rPr lang="en-US" sz="1200" dirty="0"/>
              <a:t>: 100% DPS to human (638)</a:t>
            </a:r>
          </a:p>
          <a:p>
            <a:r>
              <a:rPr lang="en-US" sz="1200" b="1" dirty="0"/>
              <a:t>Hat:</a:t>
            </a:r>
            <a:r>
              <a:rPr lang="en-US" sz="1200" dirty="0"/>
              <a:t> Increase the effect of </a:t>
            </a:r>
            <a:r>
              <a:rPr lang="en-US" sz="1200" b="1" dirty="0"/>
              <a:t>Spice it Up</a:t>
            </a:r>
            <a:r>
              <a:rPr lang="en-US" sz="1200" dirty="0"/>
              <a:t> by 10/25/50/100/200%</a:t>
            </a:r>
          </a:p>
          <a:p>
            <a:r>
              <a:rPr lang="en-US" sz="1200" i="1" dirty="0"/>
              <a:t>Legendary</a:t>
            </a:r>
            <a:r>
              <a:rPr lang="en-US" sz="1200" dirty="0"/>
              <a:t>: 100% GDPS if 4 or more adjacent (639)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" y="640080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This information is not official.  It has been derived from data files used by the game and is subject to change.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99897" y="519188"/>
            <a:ext cx="17197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http://tiny.cc/CotLI_KDD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1D3AFE-6434-4874-ACFB-0FD5EA93AD8A}"/>
              </a:ext>
            </a:extLst>
          </p:cNvPr>
          <p:cNvCxnSpPr>
            <a:cxnSpLocks/>
          </p:cNvCxnSpPr>
          <p:nvPr/>
        </p:nvCxnSpPr>
        <p:spPr>
          <a:xfrm>
            <a:off x="2085975" y="695325"/>
            <a:ext cx="1457325" cy="609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EBA1D3-30ED-443B-9D43-4CFE162CFFCD}"/>
              </a:ext>
            </a:extLst>
          </p:cNvPr>
          <p:cNvCxnSpPr>
            <a:cxnSpLocks/>
          </p:cNvCxnSpPr>
          <p:nvPr/>
        </p:nvCxnSpPr>
        <p:spPr>
          <a:xfrm>
            <a:off x="1343025" y="1009650"/>
            <a:ext cx="742950" cy="2952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A1BF022-13B9-4374-BA4A-F5772DF75B40}"/>
              </a:ext>
            </a:extLst>
          </p:cNvPr>
          <p:cNvCxnSpPr>
            <a:cxnSpLocks/>
          </p:cNvCxnSpPr>
          <p:nvPr/>
        </p:nvCxnSpPr>
        <p:spPr>
          <a:xfrm>
            <a:off x="609600" y="1304925"/>
            <a:ext cx="2257425" cy="88049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AA07B92-26CE-4B90-8BF4-41DFF9393596}"/>
              </a:ext>
            </a:extLst>
          </p:cNvPr>
          <p:cNvCxnSpPr>
            <a:cxnSpLocks/>
          </p:cNvCxnSpPr>
          <p:nvPr/>
        </p:nvCxnSpPr>
        <p:spPr>
          <a:xfrm>
            <a:off x="609600" y="1914525"/>
            <a:ext cx="1476375" cy="609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EB65E0C-3DB8-4CE1-B86C-8A03A2A961D4}"/>
              </a:ext>
            </a:extLst>
          </p:cNvPr>
          <p:cNvCxnSpPr>
            <a:cxnSpLocks/>
          </p:cNvCxnSpPr>
          <p:nvPr/>
        </p:nvCxnSpPr>
        <p:spPr>
          <a:xfrm flipV="1">
            <a:off x="609600" y="1009651"/>
            <a:ext cx="2257425" cy="9048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356ABD-7F87-4950-9996-A898710BD2D6}"/>
              </a:ext>
            </a:extLst>
          </p:cNvPr>
          <p:cNvCxnSpPr>
            <a:cxnSpLocks/>
          </p:cNvCxnSpPr>
          <p:nvPr/>
        </p:nvCxnSpPr>
        <p:spPr>
          <a:xfrm flipV="1">
            <a:off x="1343025" y="1914525"/>
            <a:ext cx="742950" cy="27089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70DEAA0-4A08-4307-A082-C5286271F5D0}"/>
              </a:ext>
            </a:extLst>
          </p:cNvPr>
          <p:cNvCxnSpPr>
            <a:cxnSpLocks/>
          </p:cNvCxnSpPr>
          <p:nvPr/>
        </p:nvCxnSpPr>
        <p:spPr>
          <a:xfrm flipV="1">
            <a:off x="2085975" y="1984248"/>
            <a:ext cx="1457325" cy="539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B95D2D1-AEB4-441E-864C-2D732524FC65}"/>
              </a:ext>
            </a:extLst>
          </p:cNvPr>
          <p:cNvCxnSpPr>
            <a:cxnSpLocks/>
          </p:cNvCxnSpPr>
          <p:nvPr/>
        </p:nvCxnSpPr>
        <p:spPr>
          <a:xfrm flipV="1">
            <a:off x="609600" y="695326"/>
            <a:ext cx="1476375" cy="60959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03EBEB4-F72A-468B-B493-EBA5B6871233}"/>
              </a:ext>
            </a:extLst>
          </p:cNvPr>
          <p:cNvCxnSpPr>
            <a:cxnSpLocks/>
            <a:stCxn id="75" idx="4"/>
            <a:endCxn id="81" idx="0"/>
          </p:cNvCxnSpPr>
          <p:nvPr/>
        </p:nvCxnSpPr>
        <p:spPr>
          <a:xfrm>
            <a:off x="621792" y="1536192"/>
            <a:ext cx="0" cy="1463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FF208A8-7A13-4FFD-AAE5-39D481ED91CB}"/>
              </a:ext>
            </a:extLst>
          </p:cNvPr>
          <p:cNvCxnSpPr>
            <a:cxnSpLocks/>
            <a:stCxn id="72" idx="4"/>
            <a:endCxn id="74" idx="0"/>
          </p:cNvCxnSpPr>
          <p:nvPr/>
        </p:nvCxnSpPr>
        <p:spPr>
          <a:xfrm>
            <a:off x="1353312" y="1234440"/>
            <a:ext cx="0" cy="7498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290252F-0CFD-4F08-8D31-4D17B95D2339}"/>
              </a:ext>
            </a:extLst>
          </p:cNvPr>
          <p:cNvCxnSpPr>
            <a:cxnSpLocks/>
            <a:stCxn id="56" idx="4"/>
            <a:endCxn id="64" idx="0"/>
          </p:cNvCxnSpPr>
          <p:nvPr/>
        </p:nvCxnSpPr>
        <p:spPr>
          <a:xfrm>
            <a:off x="2084832" y="932688"/>
            <a:ext cx="0" cy="13533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5264428-37CA-40C8-8456-9886B4CB03AC}"/>
              </a:ext>
            </a:extLst>
          </p:cNvPr>
          <p:cNvCxnSpPr>
            <a:cxnSpLocks/>
            <a:stCxn id="50" idx="4"/>
            <a:endCxn id="52" idx="0"/>
          </p:cNvCxnSpPr>
          <p:nvPr/>
        </p:nvCxnSpPr>
        <p:spPr>
          <a:xfrm>
            <a:off x="3547872" y="1536192"/>
            <a:ext cx="0" cy="1920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43EEE93F-F21E-4802-B1C1-5A0A7D2B17BC}"/>
              </a:ext>
            </a:extLst>
          </p:cNvPr>
          <p:cNvSpPr/>
          <p:nvPr/>
        </p:nvSpPr>
        <p:spPr>
          <a:xfrm>
            <a:off x="3319272" y="107899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0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C37D195-A8E5-4733-9C8E-26416B0A7491}"/>
              </a:ext>
            </a:extLst>
          </p:cNvPr>
          <p:cNvSpPr/>
          <p:nvPr/>
        </p:nvSpPr>
        <p:spPr>
          <a:xfrm>
            <a:off x="3319272" y="17282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4CEB443-F2D9-4337-8968-3A87A00A0C55}"/>
              </a:ext>
            </a:extLst>
          </p:cNvPr>
          <p:cNvSpPr/>
          <p:nvPr/>
        </p:nvSpPr>
        <p:spPr>
          <a:xfrm>
            <a:off x="2642616" y="77724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EB21DA6-535B-4381-8797-301D5FA58CCD}"/>
              </a:ext>
            </a:extLst>
          </p:cNvPr>
          <p:cNvSpPr/>
          <p:nvPr/>
        </p:nvSpPr>
        <p:spPr>
          <a:xfrm>
            <a:off x="2642616" y="19842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2D24602-5D2A-4E8D-9FB8-025F24B1B25D}"/>
              </a:ext>
            </a:extLst>
          </p:cNvPr>
          <p:cNvSpPr/>
          <p:nvPr/>
        </p:nvSpPr>
        <p:spPr>
          <a:xfrm>
            <a:off x="1856232" y="47548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8ACFB6A-7FF3-4F11-BF0F-6D3238FC9808}"/>
              </a:ext>
            </a:extLst>
          </p:cNvPr>
          <p:cNvSpPr/>
          <p:nvPr/>
        </p:nvSpPr>
        <p:spPr>
          <a:xfrm>
            <a:off x="1856232" y="107899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5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7CB0A29-FCAC-4EB0-B44E-C3B77001721E}"/>
              </a:ext>
            </a:extLst>
          </p:cNvPr>
          <p:cNvSpPr/>
          <p:nvPr/>
        </p:nvSpPr>
        <p:spPr>
          <a:xfrm>
            <a:off x="1856232" y="168249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6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5CC0867-AB5C-442C-BE84-15A50C87AD87}"/>
              </a:ext>
            </a:extLst>
          </p:cNvPr>
          <p:cNvSpPr/>
          <p:nvPr/>
        </p:nvSpPr>
        <p:spPr>
          <a:xfrm>
            <a:off x="1856232" y="2286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7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5BDD2D9-B8C5-4E76-9D7B-93554BE7EA79}"/>
              </a:ext>
            </a:extLst>
          </p:cNvPr>
          <p:cNvSpPr/>
          <p:nvPr/>
        </p:nvSpPr>
        <p:spPr>
          <a:xfrm>
            <a:off x="1124712" y="77724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8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183AEA1-8570-4435-BF3A-3B88FD82FEE6}"/>
              </a:ext>
            </a:extLst>
          </p:cNvPr>
          <p:cNvSpPr/>
          <p:nvPr/>
        </p:nvSpPr>
        <p:spPr>
          <a:xfrm>
            <a:off x="1124712" y="138074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9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E23E22B-7772-4549-9711-FEF1FCFF8D7D}"/>
              </a:ext>
            </a:extLst>
          </p:cNvPr>
          <p:cNvSpPr/>
          <p:nvPr/>
        </p:nvSpPr>
        <p:spPr>
          <a:xfrm>
            <a:off x="1124712" y="19842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10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DB33C3F-04B7-4658-A623-EF59C033C769}"/>
              </a:ext>
            </a:extLst>
          </p:cNvPr>
          <p:cNvSpPr/>
          <p:nvPr/>
        </p:nvSpPr>
        <p:spPr>
          <a:xfrm>
            <a:off x="393192" y="107899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11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28C4BB7-613B-42A3-BEBE-58C44FA3F5BF}"/>
              </a:ext>
            </a:extLst>
          </p:cNvPr>
          <p:cNvSpPr/>
          <p:nvPr/>
        </p:nvSpPr>
        <p:spPr>
          <a:xfrm>
            <a:off x="393192" y="168249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12</a:t>
            </a:r>
          </a:p>
        </p:txBody>
      </p:sp>
      <p:pic>
        <p:nvPicPr>
          <p:cNvPr id="1030" name="Picture 6" descr="https://gm1.ggpht.com/WSxDWLHr1GJFkhbPTURXfgPHl2Lo80Np31R_3erviVAYpabgITx2I-OIUE2n2On0WTR-a0UgCFisqCJE1kue4HREA1_skJ_KagcmwVxN2OaOfOKRzvRVf0qKeprK8SaSqSrQ0psXQjye5NFhN5S1fpnEJdKiX7lg7OUOZgPa_dRM2VG44v2RbwsssTZywcppdSCSpKkoIkhkdDTrtSlEwsRofPOtrwE2ZPVxYQJEZjUNeGOF159O_JfuKsC8WW0bYia9PuX-jJlx5-jZ3qdh4q7rSM71w5GElYEl7slq4wA3wseIAvRWyD6paKUSgoRDudj71Tr3aYi7Dym3YHuyYMhMNk_pIDp-7orB2q0hMyCtX1N1v1t9dklZBRpjWmCLzQnitUE_oBeV6x_TqpMl9tfwKC2ahwRxgiqQHPBFZ8VgEyy2kxixYRDVYVcIoBxc6jatL4e6FTAwQohYXGsvVE_iIh6WF0lvLPW2s-0a2QoMh8i5uLEGIsfbmH0BgFk-xyCgTAZPyViFAejyydBOyuYV9R5a0b5pSDJoL-GHP5R3LLh04QuVnWIewTZIMRDTzA5pWocpLNrYyDAnWdsBK1TAuWd_yd423Ea-mUvngfiEiAHcbP7PsSlbIlxqfZq8Akbu5U5tHBaooI8OY4FGjvB5KGH7AHx7vIJDCH0zWpSPpk221J9n-F-bl8jKxA=w468-h444-l75-ft">
            <a:extLst>
              <a:ext uri="{FF2B5EF4-FFF2-40B4-BE49-F238E27FC236}">
                <a16:creationId xmlns:a16="http://schemas.microsoft.com/office/drawing/2014/main" id="{6AD13BFE-CC3B-4DD4-8226-B04AB346F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07" y="3728466"/>
            <a:ext cx="222885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097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579843" y="3139214"/>
            <a:ext cx="5366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James the Seated (102: Seat 2)</a:t>
            </a:r>
          </a:p>
          <a:p>
            <a:r>
              <a:rPr lang="en-US" sz="1600" dirty="0"/>
              <a:t>	</a:t>
            </a:r>
            <a:r>
              <a:rPr lang="en-US" sz="1600" i="1" dirty="0"/>
              <a:t>Male/Human/DPS/Support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79843" y="3757429"/>
            <a:ext cx="600978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5: </a:t>
            </a:r>
            <a:r>
              <a:rPr lang="en-US" sz="1100" b="1" dirty="0"/>
              <a:t>Mediator</a:t>
            </a:r>
            <a:r>
              <a:rPr lang="en-US" sz="1100" dirty="0"/>
              <a:t> – 100% DPS if at least 1 female and 1 male adjacent (629)</a:t>
            </a:r>
          </a:p>
          <a:p>
            <a:r>
              <a:rPr lang="en-US" sz="1100" dirty="0"/>
              <a:t>10: </a:t>
            </a:r>
            <a:r>
              <a:rPr lang="en-US" sz="1100" b="1" dirty="0"/>
              <a:t>Cool Cat</a:t>
            </a:r>
            <a:r>
              <a:rPr lang="en-US" sz="1100" dirty="0"/>
              <a:t> – 100% DPS</a:t>
            </a:r>
          </a:p>
          <a:p>
            <a:r>
              <a:rPr lang="en-US" sz="1100" dirty="0"/>
              <a:t>25: </a:t>
            </a:r>
            <a:r>
              <a:rPr lang="en-US" sz="1100" b="1" dirty="0"/>
              <a:t>Team Player </a:t>
            </a:r>
            <a:r>
              <a:rPr lang="en-US" sz="1100" dirty="0"/>
              <a:t>– 100% DPS to humans in the same column (630)</a:t>
            </a:r>
          </a:p>
          <a:p>
            <a:r>
              <a:rPr lang="en-US" sz="1100" dirty="0"/>
              <a:t>50: </a:t>
            </a:r>
            <a:r>
              <a:rPr lang="en-US" sz="1100" b="1" dirty="0"/>
              <a:t>Professional </a:t>
            </a:r>
            <a:r>
              <a:rPr lang="en-US" sz="1100" dirty="0"/>
              <a:t>– 100% DPS</a:t>
            </a:r>
          </a:p>
          <a:p>
            <a:r>
              <a:rPr lang="en-US" sz="1100" dirty="0"/>
              <a:t>75: </a:t>
            </a:r>
            <a:r>
              <a:rPr lang="en-US" sz="1100" b="1" dirty="0"/>
              <a:t>Solo Driver</a:t>
            </a:r>
            <a:r>
              <a:rPr lang="en-US" sz="1100" dirty="0"/>
              <a:t> – 150% DPS</a:t>
            </a:r>
          </a:p>
          <a:p>
            <a:r>
              <a:rPr lang="en-US" sz="1100" dirty="0"/>
              <a:t>100: </a:t>
            </a:r>
            <a:r>
              <a:rPr lang="en-US" sz="1100" b="1" dirty="0"/>
              <a:t>Stop the Bus! </a:t>
            </a:r>
            <a:r>
              <a:rPr lang="en-US" sz="1100" dirty="0"/>
              <a:t>– Increase the effect of Graham’s </a:t>
            </a:r>
            <a:r>
              <a:rPr lang="en-US" sz="1100" b="1" dirty="0"/>
              <a:t>Bus Stop</a:t>
            </a:r>
            <a:r>
              <a:rPr lang="en-US" sz="1100" dirty="0"/>
              <a:t> ability by 100%</a:t>
            </a:r>
          </a:p>
          <a:p>
            <a:r>
              <a:rPr lang="en-US" sz="1100" dirty="0"/>
              <a:t>200: </a:t>
            </a:r>
            <a:r>
              <a:rPr lang="en-US" sz="1100" b="1" dirty="0"/>
              <a:t>Problem Solver </a:t>
            </a:r>
            <a:r>
              <a:rPr lang="en-US" sz="1100" dirty="0"/>
              <a:t>– 4x/25 levels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79842" y="5109909"/>
            <a:ext cx="7049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Hoodie:</a:t>
            </a:r>
            <a:r>
              <a:rPr lang="en-US" sz="1200" dirty="0"/>
              <a:t> 25/50/100/400/800% DPS</a:t>
            </a:r>
          </a:p>
          <a:p>
            <a:r>
              <a:rPr lang="en-US" sz="1200" i="1" dirty="0"/>
              <a:t>Legendary</a:t>
            </a:r>
            <a:r>
              <a:rPr lang="en-US" sz="1200" dirty="0"/>
              <a:t>: 100% DPS</a:t>
            </a:r>
          </a:p>
          <a:p>
            <a:r>
              <a:rPr lang="en-US" sz="1200" b="1" dirty="0"/>
              <a:t>Armchair:</a:t>
            </a:r>
            <a:r>
              <a:rPr lang="en-US" sz="1200" dirty="0"/>
              <a:t> 5/10/15/40/80% GDPS</a:t>
            </a:r>
          </a:p>
          <a:p>
            <a:r>
              <a:rPr lang="en-US" sz="1200" i="1" dirty="0"/>
              <a:t>Legendary</a:t>
            </a:r>
            <a:r>
              <a:rPr lang="en-US" sz="1200" dirty="0"/>
              <a:t>: 100% GDPS</a:t>
            </a:r>
          </a:p>
          <a:p>
            <a:r>
              <a:rPr lang="en-US" sz="1200" b="1" dirty="0"/>
              <a:t>Sneakers:</a:t>
            </a:r>
            <a:r>
              <a:rPr lang="en-US" sz="1200" dirty="0"/>
              <a:t> Increase the effect of </a:t>
            </a:r>
            <a:r>
              <a:rPr lang="en-US" sz="1200" b="1" dirty="0"/>
              <a:t>Team Player</a:t>
            </a:r>
            <a:r>
              <a:rPr lang="en-US" sz="1200" dirty="0"/>
              <a:t> by 10/25/50/100/200</a:t>
            </a:r>
          </a:p>
          <a:p>
            <a:r>
              <a:rPr lang="en-US" sz="1200" i="1" dirty="0"/>
              <a:t>Legendary</a:t>
            </a:r>
            <a:r>
              <a:rPr lang="en-US" sz="1200" dirty="0"/>
              <a:t>: 100% GDPS if Graham is in formation (631)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" y="640080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This information is not official.  It has been derived from data files used by the game and is subject to change.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22896-B34E-4919-8CE4-E16D1F5122EC}"/>
              </a:ext>
            </a:extLst>
          </p:cNvPr>
          <p:cNvSpPr txBox="1"/>
          <p:nvPr/>
        </p:nvSpPr>
        <p:spPr>
          <a:xfrm>
            <a:off x="3326244" y="2689100"/>
            <a:ext cx="4258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Nov 17 - Desert Bus 2017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777471-727F-4D78-853C-1CF1396BEA1B}"/>
              </a:ext>
            </a:extLst>
          </p:cNvPr>
          <p:cNvSpPr txBox="1"/>
          <p:nvPr/>
        </p:nvSpPr>
        <p:spPr>
          <a:xfrm>
            <a:off x="7802880" y="2740545"/>
            <a:ext cx="1628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http://tiny.cc/CotLI_DB</a:t>
            </a:r>
          </a:p>
        </p:txBody>
      </p:sp>
    </p:spTree>
    <p:extLst>
      <p:ext uri="{BB962C8B-B14F-4D97-AF65-F5344CB8AC3E}">
        <p14:creationId xmlns:p14="http://schemas.microsoft.com/office/powerpoint/2010/main" val="1696616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826321" y="324486"/>
            <a:ext cx="7156579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Oct 26: Emo’s New Moon – </a:t>
            </a:r>
            <a:r>
              <a:rPr lang="en-US" i="1" dirty="0"/>
              <a:t>New Moon Formation</a:t>
            </a:r>
          </a:p>
          <a:p>
            <a:r>
              <a:rPr lang="en-US" dirty="0"/>
              <a:t>T3 objectives (rewards T3 </a:t>
            </a:r>
            <a:r>
              <a:rPr lang="en-US" dirty="0" err="1"/>
              <a:t>eJC</a:t>
            </a:r>
            <a:r>
              <a:rPr lang="en-US" dirty="0"/>
              <a:t>)		            GE: Jack’s Jersey</a:t>
            </a:r>
          </a:p>
          <a:p>
            <a:pPr marL="171450" indent="-171450">
              <a:buFontTx/>
              <a:buChar char="-"/>
            </a:pPr>
            <a:r>
              <a:rPr lang="en-US" sz="1400" dirty="0"/>
              <a:t>Recruit Viktor 1100 tokens, clear area 500 </a:t>
            </a:r>
            <a:r>
              <a:rPr lang="en-US" sz="900" dirty="0"/>
              <a:t>(Slot 10 blocked, every 3 seconds, Viktor either kills a random crusader or increases the DPS of a random crusader by 400%)</a:t>
            </a:r>
          </a:p>
          <a:p>
            <a:pPr marL="171450" indent="-171450">
              <a:buFontTx/>
              <a:buChar char="-"/>
            </a:pPr>
            <a:r>
              <a:rPr lang="en-US" sz="1400" dirty="0"/>
              <a:t>Bloody Mess: 2500 tokens, clear area 600 </a:t>
            </a:r>
            <a:r>
              <a:rPr lang="en-US" sz="900" dirty="0"/>
              <a:t>(Indestructible Blood Puddle spawns on monster death, 25% damage to the front column when it reaches it – i.e., Unhappy Ending – but doesn’t block spawns)</a:t>
            </a:r>
          </a:p>
          <a:p>
            <a:pPr marL="171450" indent="-171450">
              <a:buFontTx/>
              <a:buChar char="-"/>
            </a:pPr>
            <a:r>
              <a:rPr lang="en-US" sz="1400" dirty="0"/>
              <a:t>Witching Hour: 2500 tokens, clear area 650 </a:t>
            </a:r>
            <a:r>
              <a:rPr lang="en-US" sz="900" dirty="0"/>
              <a:t>(3 slots blocked by witches, changes every 100 areas.  Witches reduce DPS of adjacent crusaders by 99%.  1-100: 1,2,4; 101-200: 3,5,6; 201-300: 0,1,10; 301-400: 8,9,11; 401-500: 5,7,10; 501-600: 1,4,11; 601-700: 2,3,9)</a:t>
            </a:r>
          </a:p>
          <a:p>
            <a:pPr marL="171450" indent="-171450">
              <a:buFontTx/>
              <a:buChar char="-"/>
            </a:pPr>
            <a:r>
              <a:rPr lang="en-US" sz="1400" dirty="0"/>
              <a:t>Infection: 2500 tokens, clear area 700 </a:t>
            </a:r>
            <a:r>
              <a:rPr lang="en-US" sz="900" dirty="0"/>
              <a:t>(Every area, a random slot is infected and all DPS/formation abilities/gear/</a:t>
            </a:r>
            <a:r>
              <a:rPr lang="en-US" sz="900" dirty="0" err="1"/>
              <a:t>etc</a:t>
            </a:r>
            <a:r>
              <a:rPr lang="en-US" sz="900" dirty="0"/>
              <a:t> are disabled.  The infection spreads to 1 adjacent crusader every 6 seconds.)</a:t>
            </a:r>
          </a:p>
          <a:p>
            <a:pPr marL="171450" indent="-171450">
              <a:buFontTx/>
              <a:buChar char="-"/>
            </a:pPr>
            <a:r>
              <a:rPr lang="en-US" sz="1400" dirty="0"/>
              <a:t>Full Moon: 2500 tokens, clear area 750 </a:t>
            </a:r>
            <a:r>
              <a:rPr lang="en-US" sz="900" dirty="0"/>
              <a:t>(Emo Werewolf gains 25% DPS after every 50 areas, all other crusaders lose 75% DPS after every 50 areas)</a:t>
            </a:r>
          </a:p>
          <a:p>
            <a:pPr marL="171450" indent="-171450">
              <a:buFontTx/>
              <a:buChar char="-"/>
            </a:pPr>
            <a:r>
              <a:rPr lang="en-US" sz="1400" dirty="0"/>
              <a:t>FP: 2500 tokens, All Tier </a:t>
            </a:r>
            <a:r>
              <a:rPr lang="en-US" sz="1400" dirty="0" err="1"/>
              <a:t>eSC</a:t>
            </a:r>
            <a:r>
              <a:rPr lang="en-US" sz="1400" dirty="0"/>
              <a:t> or </a:t>
            </a:r>
            <a:r>
              <a:rPr lang="en-US" sz="1400" dirty="0" err="1"/>
              <a:t>eJC</a:t>
            </a:r>
            <a:r>
              <a:rPr lang="en-US" sz="1400" dirty="0"/>
              <a:t> reward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24833" y="2852241"/>
            <a:ext cx="5366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Viktor, the Vampire (101: Slot 26)</a:t>
            </a:r>
          </a:p>
          <a:p>
            <a:r>
              <a:rPr lang="en-US" sz="1600" dirty="0"/>
              <a:t>	</a:t>
            </a:r>
            <a:r>
              <a:rPr lang="en-US" sz="1600" i="1" dirty="0"/>
              <a:t>Male/Support/Supernatural/Event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24833" y="3355719"/>
            <a:ext cx="6926357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50: </a:t>
            </a:r>
            <a:r>
              <a:rPr lang="en-US" sz="1100" b="1" dirty="0"/>
              <a:t>Vampiric Germ</a:t>
            </a:r>
            <a:r>
              <a:rPr lang="en-US" sz="1100" dirty="0"/>
              <a:t> – Add supernatural tag to a random adjacent crusader for 30 seconds every 15 seconds (617)</a:t>
            </a:r>
          </a:p>
          <a:p>
            <a:r>
              <a:rPr lang="en-US" sz="1100" dirty="0"/>
              <a:t>100: </a:t>
            </a:r>
            <a:r>
              <a:rPr lang="en-US" sz="1100" b="1" dirty="0"/>
              <a:t>Allure</a:t>
            </a:r>
            <a:r>
              <a:rPr lang="en-US" sz="1100" dirty="0"/>
              <a:t> – 50% DPS to Males affected by </a:t>
            </a:r>
            <a:r>
              <a:rPr lang="en-US" sz="1100" b="1" dirty="0"/>
              <a:t>Vampiric Germ </a:t>
            </a:r>
          </a:p>
          <a:p>
            <a:r>
              <a:rPr lang="en-US" sz="1100" b="1" dirty="0"/>
              <a:t>                </a:t>
            </a:r>
            <a:r>
              <a:rPr lang="en-US" sz="1100" dirty="0"/>
              <a:t>and 10% Gold Find per female affected by </a:t>
            </a:r>
            <a:r>
              <a:rPr lang="en-US" sz="1100" b="1" dirty="0"/>
              <a:t>Vampiric Germ</a:t>
            </a:r>
            <a:r>
              <a:rPr lang="en-US" sz="1100" dirty="0"/>
              <a:t> (618)</a:t>
            </a:r>
          </a:p>
          <a:p>
            <a:r>
              <a:rPr lang="en-US" sz="1100" dirty="0"/>
              <a:t>200: </a:t>
            </a:r>
            <a:r>
              <a:rPr lang="en-US" sz="1100" b="1" dirty="0"/>
              <a:t>Everlasting Life </a:t>
            </a:r>
            <a:r>
              <a:rPr lang="en-US" sz="1100" dirty="0"/>
              <a:t>– 4x/25 levels</a:t>
            </a:r>
          </a:p>
          <a:p>
            <a:r>
              <a:rPr lang="en-US" sz="1100" dirty="0"/>
              <a:t>300: </a:t>
            </a:r>
            <a:r>
              <a:rPr lang="en-US" sz="1100" b="1" dirty="0"/>
              <a:t>Garlic Allergy </a:t>
            </a:r>
            <a:r>
              <a:rPr lang="en-US" sz="1100" dirty="0"/>
              <a:t>– 20% Health to all crusaders per Dwarf affected by </a:t>
            </a:r>
            <a:r>
              <a:rPr lang="en-US" sz="1100" b="1" dirty="0"/>
              <a:t>Vampiric Germ </a:t>
            </a:r>
          </a:p>
          <a:p>
            <a:r>
              <a:rPr lang="en-US" sz="1100" b="1" dirty="0"/>
              <a:t>                              </a:t>
            </a:r>
            <a:r>
              <a:rPr lang="en-US" sz="1100" dirty="0"/>
              <a:t>and 10% spawn speed per Dragon affected by </a:t>
            </a:r>
            <a:r>
              <a:rPr lang="en-US" sz="1100" b="1" dirty="0"/>
              <a:t>Vampiric Germ </a:t>
            </a:r>
            <a:r>
              <a:rPr lang="en-US" sz="1100" dirty="0"/>
              <a:t>(619)</a:t>
            </a:r>
          </a:p>
          <a:p>
            <a:r>
              <a:rPr lang="en-US" sz="1100" dirty="0"/>
              <a:t>400: </a:t>
            </a:r>
            <a:r>
              <a:rPr lang="en-US" sz="1100" b="1" dirty="0"/>
              <a:t>Stake Aversion</a:t>
            </a:r>
            <a:r>
              <a:rPr lang="en-US" sz="1100" dirty="0"/>
              <a:t> – 25% GDPS per Human affected by </a:t>
            </a:r>
            <a:r>
              <a:rPr lang="en-US" sz="1100" b="1" dirty="0"/>
              <a:t>Vampiric Germ</a:t>
            </a:r>
            <a:r>
              <a:rPr lang="en-US" sz="1100" dirty="0"/>
              <a:t> </a:t>
            </a:r>
          </a:p>
          <a:p>
            <a:r>
              <a:rPr lang="en-US" sz="1100" dirty="0"/>
              <a:t>                                and 10% chance double quest drops per Leprechaun affected by </a:t>
            </a:r>
            <a:r>
              <a:rPr lang="en-US" sz="1100" b="1" dirty="0"/>
              <a:t>Vampiric Germ </a:t>
            </a:r>
            <a:r>
              <a:rPr lang="en-US" sz="1100" dirty="0"/>
              <a:t>(620)</a:t>
            </a:r>
          </a:p>
          <a:p>
            <a:r>
              <a:rPr lang="en-US" sz="1100" dirty="0"/>
              <a:t>600: </a:t>
            </a:r>
            <a:r>
              <a:rPr lang="en-US" sz="1100" b="1" dirty="0"/>
              <a:t>Moonlight </a:t>
            </a:r>
            <a:r>
              <a:rPr lang="en-US" sz="1100" dirty="0"/>
              <a:t>– 20% more effective healing to all crusaders per Elf affected by </a:t>
            </a:r>
            <a:r>
              <a:rPr lang="en-US" sz="1100" b="1" dirty="0"/>
              <a:t>Vampiric Germ</a:t>
            </a:r>
            <a:r>
              <a:rPr lang="en-US" sz="1100" dirty="0"/>
              <a:t> </a:t>
            </a:r>
          </a:p>
          <a:p>
            <a:r>
              <a:rPr lang="en-US" sz="1100" dirty="0"/>
              <a:t>                        and 10% splash damage per Orc affected by </a:t>
            </a:r>
            <a:r>
              <a:rPr lang="en-US" sz="1100" b="1" dirty="0"/>
              <a:t>Vampiric Germ </a:t>
            </a:r>
            <a:r>
              <a:rPr lang="en-US" sz="1100" dirty="0"/>
              <a:t>(621)</a:t>
            </a:r>
          </a:p>
          <a:p>
            <a:r>
              <a:rPr lang="en-US" sz="1100" dirty="0"/>
              <a:t>800: </a:t>
            </a:r>
            <a:r>
              <a:rPr lang="en-US" sz="1100" b="1" dirty="0"/>
              <a:t>Epidemic </a:t>
            </a:r>
            <a:r>
              <a:rPr lang="en-US" sz="1100" dirty="0"/>
              <a:t>– Increases the duration of effects from </a:t>
            </a:r>
            <a:r>
              <a:rPr lang="en-US" sz="1100" b="1" dirty="0"/>
              <a:t>Vampiric Germ </a:t>
            </a:r>
            <a:r>
              <a:rPr lang="en-US" sz="1100" dirty="0"/>
              <a:t>by 50%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24832" y="5246194"/>
            <a:ext cx="8190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Cowl:</a:t>
            </a:r>
            <a:r>
              <a:rPr lang="en-US" sz="1200" dirty="0"/>
              <a:t> 5/10/15/40/80% GDPS</a:t>
            </a:r>
          </a:p>
          <a:p>
            <a:r>
              <a:rPr lang="en-US" sz="1200" i="1" dirty="0"/>
              <a:t>Legendary</a:t>
            </a:r>
            <a:r>
              <a:rPr lang="en-US" sz="1200" dirty="0"/>
              <a:t>: Increase the DPS of Supernatural crusaders by 100% (622)</a:t>
            </a:r>
          </a:p>
          <a:p>
            <a:r>
              <a:rPr lang="en-US" sz="1200" b="1" dirty="0" err="1"/>
              <a:t>Bloodbag</a:t>
            </a:r>
            <a:r>
              <a:rPr lang="en-US" sz="1200" b="1" dirty="0"/>
              <a:t>:</a:t>
            </a:r>
            <a:r>
              <a:rPr lang="en-US" sz="1200" dirty="0"/>
              <a:t> 1/2/3/4/8% Critical Click Chance</a:t>
            </a:r>
          </a:p>
          <a:p>
            <a:r>
              <a:rPr lang="en-US" sz="1200" i="1" dirty="0"/>
              <a:t>Legendary</a:t>
            </a:r>
            <a:r>
              <a:rPr lang="en-US" sz="1200" dirty="0"/>
              <a:t>: 10% GDPS per buff applied by </a:t>
            </a:r>
            <a:r>
              <a:rPr lang="en-US" sz="1200" b="1" dirty="0"/>
              <a:t>Vampiric Germ </a:t>
            </a:r>
            <a:r>
              <a:rPr lang="en-US" sz="1200" dirty="0"/>
              <a:t>(623)</a:t>
            </a:r>
          </a:p>
          <a:p>
            <a:r>
              <a:rPr lang="en-US" sz="1200" b="1" dirty="0"/>
              <a:t>Toothbrush:</a:t>
            </a:r>
            <a:r>
              <a:rPr lang="en-US" sz="1200" dirty="0"/>
              <a:t> Increase the effect of </a:t>
            </a:r>
            <a:r>
              <a:rPr lang="en-US" sz="1200" b="1" dirty="0"/>
              <a:t>Allure</a:t>
            </a:r>
            <a:r>
              <a:rPr lang="en-US" sz="1200" dirty="0"/>
              <a:t>, </a:t>
            </a:r>
            <a:r>
              <a:rPr lang="en-US" sz="1200" b="1" dirty="0"/>
              <a:t>Garlic Allergy</a:t>
            </a:r>
            <a:r>
              <a:rPr lang="en-US" sz="1200" dirty="0"/>
              <a:t>, </a:t>
            </a:r>
            <a:r>
              <a:rPr lang="en-US" sz="1200" b="1" dirty="0"/>
              <a:t>Stake Aversion </a:t>
            </a:r>
            <a:r>
              <a:rPr lang="en-US" sz="1200" dirty="0"/>
              <a:t>and </a:t>
            </a:r>
            <a:r>
              <a:rPr lang="en-US" sz="1200" b="1" dirty="0"/>
              <a:t>Moonlight</a:t>
            </a:r>
            <a:r>
              <a:rPr lang="en-US" sz="1200" dirty="0"/>
              <a:t> by 10/25/50/100/200%</a:t>
            </a:r>
          </a:p>
          <a:p>
            <a:r>
              <a:rPr lang="en-US" sz="1200" i="1" dirty="0"/>
              <a:t>Legendary</a:t>
            </a:r>
            <a:r>
              <a:rPr lang="en-US" sz="1200" dirty="0"/>
              <a:t>: 100% GDPS if at least 4 Supernatural crusaders in the formation (623)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" y="640080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This information is not official.  It has been derived from data files used by the game and is subject to change.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36499" y="424399"/>
            <a:ext cx="1756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http://tiny.cc/CotLI_ENM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1D3AFE-6434-4874-ACFB-0FD5EA93AD8A}"/>
              </a:ext>
            </a:extLst>
          </p:cNvPr>
          <p:cNvCxnSpPr>
            <a:cxnSpLocks/>
          </p:cNvCxnSpPr>
          <p:nvPr/>
        </p:nvCxnSpPr>
        <p:spPr>
          <a:xfrm>
            <a:off x="1485900" y="695325"/>
            <a:ext cx="1743075" cy="6572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BB85543-2B9C-4EE7-91A4-E13DD4758228}"/>
              </a:ext>
            </a:extLst>
          </p:cNvPr>
          <p:cNvCxnSpPr>
            <a:cxnSpLocks/>
          </p:cNvCxnSpPr>
          <p:nvPr/>
        </p:nvCxnSpPr>
        <p:spPr>
          <a:xfrm>
            <a:off x="628650" y="1057275"/>
            <a:ext cx="2600325" cy="9620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48E8F81-84B5-4F51-8E24-351CABF29AE2}"/>
              </a:ext>
            </a:extLst>
          </p:cNvPr>
          <p:cNvCxnSpPr>
            <a:cxnSpLocks/>
          </p:cNvCxnSpPr>
          <p:nvPr/>
        </p:nvCxnSpPr>
        <p:spPr>
          <a:xfrm>
            <a:off x="628650" y="1685925"/>
            <a:ext cx="1733550" cy="6572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96039A-89E9-48D8-9EBF-C7BA2DBB9677}"/>
              </a:ext>
            </a:extLst>
          </p:cNvPr>
          <p:cNvCxnSpPr>
            <a:cxnSpLocks/>
          </p:cNvCxnSpPr>
          <p:nvPr/>
        </p:nvCxnSpPr>
        <p:spPr>
          <a:xfrm>
            <a:off x="628650" y="2343150"/>
            <a:ext cx="857250" cy="3524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9430614-5F29-4E16-BBBB-0C0290945FCE}"/>
              </a:ext>
            </a:extLst>
          </p:cNvPr>
          <p:cNvCxnSpPr>
            <a:cxnSpLocks/>
          </p:cNvCxnSpPr>
          <p:nvPr/>
        </p:nvCxnSpPr>
        <p:spPr>
          <a:xfrm flipV="1">
            <a:off x="628650" y="695326"/>
            <a:ext cx="857250" cy="36194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7D5F5C6-4228-4C29-A544-2BA03485FA42}"/>
              </a:ext>
            </a:extLst>
          </p:cNvPr>
          <p:cNvCxnSpPr>
            <a:cxnSpLocks/>
          </p:cNvCxnSpPr>
          <p:nvPr/>
        </p:nvCxnSpPr>
        <p:spPr>
          <a:xfrm flipV="1">
            <a:off x="628650" y="1057276"/>
            <a:ext cx="1733550" cy="62864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8A929A2-2D35-4E3C-B265-0B72D02CCE38}"/>
              </a:ext>
            </a:extLst>
          </p:cNvPr>
          <p:cNvCxnSpPr>
            <a:cxnSpLocks/>
          </p:cNvCxnSpPr>
          <p:nvPr/>
        </p:nvCxnSpPr>
        <p:spPr>
          <a:xfrm flipV="1">
            <a:off x="628650" y="1352550"/>
            <a:ext cx="2600325" cy="990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E69F856-A5DF-45C1-B1F6-E1F439B998BE}"/>
              </a:ext>
            </a:extLst>
          </p:cNvPr>
          <p:cNvCxnSpPr>
            <a:cxnSpLocks/>
          </p:cNvCxnSpPr>
          <p:nvPr/>
        </p:nvCxnSpPr>
        <p:spPr>
          <a:xfrm flipV="1">
            <a:off x="1485900" y="2019300"/>
            <a:ext cx="1743075" cy="6762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6203B88-3C80-4F75-950A-ACEC97FB0B83}"/>
              </a:ext>
            </a:extLst>
          </p:cNvPr>
          <p:cNvCxnSpPr>
            <a:cxnSpLocks/>
            <a:stCxn id="52" idx="0"/>
            <a:endCxn id="50" idx="4"/>
          </p:cNvCxnSpPr>
          <p:nvPr/>
        </p:nvCxnSpPr>
        <p:spPr>
          <a:xfrm flipV="1">
            <a:off x="3227832" y="1581912"/>
            <a:ext cx="0" cy="2194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7F034D3-766A-4BF2-961C-9914C5975966}"/>
              </a:ext>
            </a:extLst>
          </p:cNvPr>
          <p:cNvCxnSpPr>
            <a:cxnSpLocks/>
            <a:stCxn id="56" idx="0"/>
            <a:endCxn id="53" idx="4"/>
          </p:cNvCxnSpPr>
          <p:nvPr/>
        </p:nvCxnSpPr>
        <p:spPr>
          <a:xfrm flipV="1">
            <a:off x="2359152" y="1280160"/>
            <a:ext cx="0" cy="8229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7DB05E7-9E0F-4148-848C-B011F7DB8177}"/>
              </a:ext>
            </a:extLst>
          </p:cNvPr>
          <p:cNvCxnSpPr>
            <a:cxnSpLocks/>
            <a:stCxn id="72" idx="0"/>
            <a:endCxn id="58" idx="4"/>
          </p:cNvCxnSpPr>
          <p:nvPr/>
        </p:nvCxnSpPr>
        <p:spPr>
          <a:xfrm flipV="1">
            <a:off x="1490472" y="923544"/>
            <a:ext cx="0" cy="15361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225E098-BF9A-483C-A555-55C37B135D9C}"/>
              </a:ext>
            </a:extLst>
          </p:cNvPr>
          <p:cNvCxnSpPr>
            <a:cxnSpLocks/>
            <a:stCxn id="75" idx="0"/>
            <a:endCxn id="73" idx="4"/>
          </p:cNvCxnSpPr>
          <p:nvPr/>
        </p:nvCxnSpPr>
        <p:spPr>
          <a:xfrm flipV="1">
            <a:off x="621792" y="1280160"/>
            <a:ext cx="0" cy="8229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B252B2-CB47-451A-8D4F-498E1A754040}"/>
              </a:ext>
            </a:extLst>
          </p:cNvPr>
          <p:cNvGrpSpPr/>
          <p:nvPr/>
        </p:nvGrpSpPr>
        <p:grpSpPr>
          <a:xfrm>
            <a:off x="393192" y="466344"/>
            <a:ext cx="3063240" cy="2450592"/>
            <a:chOff x="393192" y="466344"/>
            <a:chExt cx="3063240" cy="2450592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3EEE93F-F21E-4802-B1C1-5A0A7D2B17BC}"/>
                </a:ext>
              </a:extLst>
            </p:cNvPr>
            <p:cNvSpPr/>
            <p:nvPr/>
          </p:nvSpPr>
          <p:spPr>
            <a:xfrm>
              <a:off x="2999232" y="1124712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C37D195-A8E5-4733-9C8E-26416B0A7491}"/>
                </a:ext>
              </a:extLst>
            </p:cNvPr>
            <p:cNvSpPr/>
            <p:nvPr/>
          </p:nvSpPr>
          <p:spPr>
            <a:xfrm>
              <a:off x="2999232" y="180136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1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4CEB443-F2D9-4337-8968-3A87A00A0C55}"/>
                </a:ext>
              </a:extLst>
            </p:cNvPr>
            <p:cNvSpPr/>
            <p:nvPr/>
          </p:nvSpPr>
          <p:spPr>
            <a:xfrm>
              <a:off x="2130552" y="82296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2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EB21DA6-535B-4381-8797-301D5FA58CCD}"/>
                </a:ext>
              </a:extLst>
            </p:cNvPr>
            <p:cNvSpPr/>
            <p:nvPr/>
          </p:nvSpPr>
          <p:spPr>
            <a:xfrm>
              <a:off x="2130552" y="146304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3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2D24602-5D2A-4E8D-9FB8-025F24B1B25D}"/>
                </a:ext>
              </a:extLst>
            </p:cNvPr>
            <p:cNvSpPr/>
            <p:nvPr/>
          </p:nvSpPr>
          <p:spPr>
            <a:xfrm>
              <a:off x="2130552" y="210312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8ACFB6A-7FF3-4F11-BF0F-6D3238FC9808}"/>
                </a:ext>
              </a:extLst>
            </p:cNvPr>
            <p:cNvSpPr/>
            <p:nvPr/>
          </p:nvSpPr>
          <p:spPr>
            <a:xfrm>
              <a:off x="1261872" y="46634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5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7CB0A29-FCAC-4EB0-B44E-C3B77001721E}"/>
                </a:ext>
              </a:extLst>
            </p:cNvPr>
            <p:cNvSpPr/>
            <p:nvPr/>
          </p:nvSpPr>
          <p:spPr>
            <a:xfrm>
              <a:off x="1261872" y="1124712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6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5CC0867-AB5C-442C-BE84-15A50C87AD87}"/>
                </a:ext>
              </a:extLst>
            </p:cNvPr>
            <p:cNvSpPr/>
            <p:nvPr/>
          </p:nvSpPr>
          <p:spPr>
            <a:xfrm>
              <a:off x="1261872" y="180136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7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5BDD2D9-B8C5-4E76-9D7B-93554BE7EA79}"/>
                </a:ext>
              </a:extLst>
            </p:cNvPr>
            <p:cNvSpPr/>
            <p:nvPr/>
          </p:nvSpPr>
          <p:spPr>
            <a:xfrm>
              <a:off x="1261872" y="245973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8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183AEA1-8570-4435-BF3A-3B88FD82FEE6}"/>
                </a:ext>
              </a:extLst>
            </p:cNvPr>
            <p:cNvSpPr/>
            <p:nvPr/>
          </p:nvSpPr>
          <p:spPr>
            <a:xfrm>
              <a:off x="393192" y="82296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9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E23E22B-7772-4549-9711-FEF1FCFF8D7D}"/>
                </a:ext>
              </a:extLst>
            </p:cNvPr>
            <p:cNvSpPr/>
            <p:nvPr/>
          </p:nvSpPr>
          <p:spPr>
            <a:xfrm>
              <a:off x="393192" y="146304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10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DB33C3F-04B7-4658-A623-EF59C033C769}"/>
                </a:ext>
              </a:extLst>
            </p:cNvPr>
            <p:cNvSpPr/>
            <p:nvPr/>
          </p:nvSpPr>
          <p:spPr>
            <a:xfrm>
              <a:off x="393192" y="210312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11</a:t>
              </a:r>
            </a:p>
          </p:txBody>
        </p: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004FA01C-E522-4625-9419-B679023E4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92" y="3379089"/>
            <a:ext cx="2098478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70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581331" y="475488"/>
            <a:ext cx="71565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10/5: Carnival of Sorrows – </a:t>
            </a:r>
            <a:r>
              <a:rPr lang="en-US" i="1" dirty="0"/>
              <a:t>Carnival Formation</a:t>
            </a:r>
          </a:p>
          <a:p>
            <a:r>
              <a:rPr lang="en-US" dirty="0"/>
              <a:t>T3 objectives (rewards T3 </a:t>
            </a:r>
            <a:r>
              <a:rPr lang="en-US" dirty="0" err="1"/>
              <a:t>eJC</a:t>
            </a:r>
            <a:r>
              <a:rPr lang="en-US" dirty="0"/>
              <a:t>)		            GE: Mindy Makeup</a:t>
            </a:r>
          </a:p>
          <a:p>
            <a:pPr marL="171450" indent="-171450">
              <a:buFontTx/>
              <a:buChar char="-"/>
            </a:pPr>
            <a:r>
              <a:rPr lang="en-US" sz="1400" dirty="0"/>
              <a:t>Recruit </a:t>
            </a:r>
            <a:r>
              <a:rPr lang="en-US" sz="1400" dirty="0" err="1"/>
              <a:t>Chiyome</a:t>
            </a:r>
            <a:r>
              <a:rPr lang="en-US" sz="1400" dirty="0"/>
              <a:t> 1100 tokens, clear area 500 </a:t>
            </a:r>
            <a:r>
              <a:rPr lang="en-US" sz="1050" dirty="0"/>
              <a:t>(Random Slot blocked, 5% damage per second to adjacent crusaders.  Changes every 50 areas: 3, 1, 7, 0, 6, 2, 5, 8, 4)</a:t>
            </a:r>
            <a:endParaRPr lang="en-US" sz="1600" dirty="0"/>
          </a:p>
          <a:p>
            <a:pPr marL="171450" indent="-171450">
              <a:buFontTx/>
              <a:buChar char="-"/>
            </a:pPr>
            <a:r>
              <a:rPr lang="en-US" sz="1400" dirty="0"/>
              <a:t>Be A Man: 2500 tokens, clear area 600 </a:t>
            </a:r>
            <a:r>
              <a:rPr lang="en-US" sz="1050" dirty="0"/>
              <a:t>(Males and </a:t>
            </a:r>
            <a:r>
              <a:rPr lang="en-US" sz="1050" dirty="0" err="1"/>
              <a:t>Chiyome</a:t>
            </a:r>
            <a:r>
              <a:rPr lang="en-US" sz="1050" dirty="0"/>
              <a:t> only)</a:t>
            </a:r>
            <a:endParaRPr lang="en-US" sz="1400" dirty="0"/>
          </a:p>
          <a:p>
            <a:pPr marL="171450" indent="-171450">
              <a:buFontTx/>
              <a:buChar char="-"/>
            </a:pPr>
            <a:r>
              <a:rPr lang="en-US" sz="1400" dirty="0"/>
              <a:t>Best In Show: 2500 tokens, clear area 650 </a:t>
            </a:r>
            <a:r>
              <a:rPr lang="en-US" sz="1050" dirty="0"/>
              <a:t>(Random monsters: Invisible until clicked 1 second life crazy fast cow, 2.5 second life bullseye, </a:t>
            </a:r>
            <a:r>
              <a:rPr lang="en-US" sz="1050" dirty="0" err="1"/>
              <a:t>Instakill</a:t>
            </a:r>
            <a:r>
              <a:rPr lang="en-US" sz="1050" dirty="0"/>
              <a:t> “death curse”)</a:t>
            </a:r>
            <a:endParaRPr lang="en-US" sz="2400" dirty="0"/>
          </a:p>
          <a:p>
            <a:pPr marL="171450" indent="-171450">
              <a:buFontTx/>
              <a:buChar char="-"/>
            </a:pPr>
            <a:r>
              <a:rPr lang="en-US" sz="1400" dirty="0"/>
              <a:t>Fair Food: 2500 tokens, clear area 700 </a:t>
            </a:r>
            <a:r>
              <a:rPr lang="en-US" sz="1050" dirty="0"/>
              <a:t>(Slot 4 blocked, every 10 seconds 2 random crusaders do DPS for 20 seconds)</a:t>
            </a:r>
          </a:p>
          <a:p>
            <a:pPr marL="171450" indent="-171450">
              <a:buFontTx/>
              <a:buChar char="-"/>
            </a:pPr>
            <a:r>
              <a:rPr lang="en-US" sz="1400" dirty="0"/>
              <a:t>The Creepiest Carnival: 2500 tokens, clear area 750 </a:t>
            </a:r>
            <a:r>
              <a:rPr lang="en-US" sz="1050" dirty="0"/>
              <a:t>(Additional Slot blocked every 100 areas: 1, 4, 2, 0, 3, 5, 7, 8)</a:t>
            </a:r>
            <a:endParaRPr lang="en-US" sz="1400" dirty="0"/>
          </a:p>
          <a:p>
            <a:pPr marL="171450" indent="-171450">
              <a:buFontTx/>
              <a:buChar char="-"/>
            </a:pPr>
            <a:r>
              <a:rPr lang="en-US" sz="1400" dirty="0"/>
              <a:t>FP: 2500 tokens, All Tier </a:t>
            </a:r>
            <a:r>
              <a:rPr lang="en-US" sz="1400" dirty="0" err="1"/>
              <a:t>eSC</a:t>
            </a:r>
            <a:r>
              <a:rPr lang="en-US" sz="1400" dirty="0"/>
              <a:t> or </a:t>
            </a:r>
            <a:r>
              <a:rPr lang="en-US" sz="1400" dirty="0" err="1"/>
              <a:t>eJC</a:t>
            </a:r>
            <a:r>
              <a:rPr lang="en-US" sz="1400" dirty="0"/>
              <a:t> reward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9843" y="3139214"/>
            <a:ext cx="5366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Chiyome</a:t>
            </a:r>
            <a:r>
              <a:rPr lang="en-US" sz="1600" dirty="0"/>
              <a:t> (100: </a:t>
            </a:r>
            <a:r>
              <a:rPr lang="en-US" sz="1600" dirty="0">
                <a:solidFill>
                  <a:srgbClr val="FF0000"/>
                </a:solidFill>
              </a:rPr>
              <a:t>Slot 25</a:t>
            </a:r>
            <a:r>
              <a:rPr lang="en-US" sz="1600" dirty="0"/>
              <a:t>)</a:t>
            </a:r>
          </a:p>
          <a:p>
            <a:r>
              <a:rPr lang="en-US" sz="1600" dirty="0"/>
              <a:t>	</a:t>
            </a:r>
            <a:r>
              <a:rPr lang="en-US" sz="1600" i="1" dirty="0"/>
              <a:t>Human/Female/DPS/Event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79843" y="3757429"/>
            <a:ext cx="600978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50: </a:t>
            </a:r>
            <a:r>
              <a:rPr lang="en-US" sz="1100" b="1" dirty="0"/>
              <a:t>The Way of the Blade</a:t>
            </a:r>
            <a:r>
              <a:rPr lang="en-US" sz="1100" dirty="0"/>
              <a:t> – 100% DPS</a:t>
            </a:r>
          </a:p>
          <a:p>
            <a:r>
              <a:rPr lang="en-US" sz="1100" dirty="0"/>
              <a:t>100: </a:t>
            </a:r>
            <a:r>
              <a:rPr lang="en-US" sz="1100" b="1" dirty="0"/>
              <a:t>Blend with Shadows</a:t>
            </a:r>
            <a:r>
              <a:rPr lang="en-US" sz="1100" dirty="0"/>
              <a:t> – 100% DPS for each </a:t>
            </a:r>
            <a:r>
              <a:rPr lang="en-US" sz="1100" b="1" dirty="0"/>
              <a:t>column</a:t>
            </a:r>
            <a:r>
              <a:rPr lang="en-US" sz="1100" dirty="0"/>
              <a:t> in front of </a:t>
            </a:r>
            <a:r>
              <a:rPr lang="en-US" sz="1100" dirty="0" err="1"/>
              <a:t>Chiyome</a:t>
            </a:r>
            <a:r>
              <a:rPr lang="en-US" sz="1100" dirty="0"/>
              <a:t> (608)</a:t>
            </a:r>
          </a:p>
          <a:p>
            <a:r>
              <a:rPr lang="en-US" sz="1100" dirty="0"/>
              <a:t>200: </a:t>
            </a:r>
            <a:r>
              <a:rPr lang="en-US" sz="1100" b="1" dirty="0"/>
              <a:t>Mental Discipline </a:t>
            </a:r>
            <a:r>
              <a:rPr lang="en-US" sz="1100" dirty="0"/>
              <a:t>– 4x/25 levels</a:t>
            </a:r>
          </a:p>
          <a:p>
            <a:r>
              <a:rPr lang="en-US" sz="1100" dirty="0"/>
              <a:t>300: </a:t>
            </a:r>
            <a:r>
              <a:rPr lang="en-US" sz="1100" b="1" dirty="0"/>
              <a:t>The Way of the Fist </a:t>
            </a:r>
            <a:r>
              <a:rPr lang="en-US" sz="1100" dirty="0"/>
              <a:t>– 150% DPS</a:t>
            </a:r>
          </a:p>
          <a:p>
            <a:r>
              <a:rPr lang="en-US" sz="1100" dirty="0"/>
              <a:t>400: </a:t>
            </a:r>
            <a:r>
              <a:rPr lang="en-US" sz="1100" b="1" dirty="0"/>
              <a:t>Blend with Crowds</a:t>
            </a:r>
            <a:r>
              <a:rPr lang="en-US" sz="1100" dirty="0"/>
              <a:t> – 50% DPS for each adjacent crusader (609)</a:t>
            </a:r>
          </a:p>
          <a:p>
            <a:r>
              <a:rPr lang="en-US" sz="1100" dirty="0"/>
              <a:t>600: </a:t>
            </a:r>
            <a:r>
              <a:rPr lang="en-US" sz="1100" b="1" dirty="0"/>
              <a:t>The Way of the Mind </a:t>
            </a:r>
            <a:r>
              <a:rPr lang="en-US" sz="1100" dirty="0"/>
              <a:t>– 200% DPS</a:t>
            </a:r>
          </a:p>
          <a:p>
            <a:r>
              <a:rPr lang="en-US" sz="1100" dirty="0"/>
              <a:t>800: </a:t>
            </a:r>
            <a:r>
              <a:rPr lang="en-US" sz="1100" b="1" dirty="0"/>
              <a:t>Blend with Enemies </a:t>
            </a:r>
            <a:r>
              <a:rPr lang="en-US" sz="1100" dirty="0"/>
              <a:t>– 200% DPS if 3 or more monsters are alive (610)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79842" y="5109909"/>
            <a:ext cx="7049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Sword:</a:t>
            </a:r>
            <a:r>
              <a:rPr lang="en-US" sz="1200" dirty="0"/>
              <a:t> 25/50/100/400/800% DPS </a:t>
            </a:r>
          </a:p>
          <a:p>
            <a:r>
              <a:rPr lang="en-US" sz="1200" i="1" dirty="0"/>
              <a:t>Legendary</a:t>
            </a:r>
            <a:r>
              <a:rPr lang="en-US" sz="1200" dirty="0"/>
              <a:t>: 100% DPS if at least 2 humans (613) </a:t>
            </a:r>
          </a:p>
          <a:p>
            <a:r>
              <a:rPr lang="en-US" sz="1200" b="1" dirty="0"/>
              <a:t>Shuriken:</a:t>
            </a:r>
            <a:r>
              <a:rPr lang="en-US" sz="1200" dirty="0"/>
              <a:t> 25/50/100/400/800% DPS </a:t>
            </a:r>
          </a:p>
          <a:p>
            <a:r>
              <a:rPr lang="en-US" sz="1200" i="1" dirty="0"/>
              <a:t>Legendary</a:t>
            </a:r>
            <a:r>
              <a:rPr lang="en-US" sz="1200" dirty="0"/>
              <a:t>: 100% DPS to females (614)</a:t>
            </a:r>
          </a:p>
          <a:p>
            <a:r>
              <a:rPr lang="en-US" sz="1200" b="1" dirty="0"/>
              <a:t>Cowl:</a:t>
            </a:r>
            <a:r>
              <a:rPr lang="en-US" sz="1200" dirty="0"/>
              <a:t> Increase </a:t>
            </a:r>
            <a:r>
              <a:rPr lang="en-US" sz="1200" b="1" dirty="0"/>
              <a:t>Blend with Shadows, Blend with Crows, and Blend with Enemies</a:t>
            </a:r>
            <a:r>
              <a:rPr lang="en-US" sz="1200" dirty="0"/>
              <a:t> by 25/50/100/400/800% </a:t>
            </a:r>
          </a:p>
          <a:p>
            <a:r>
              <a:rPr lang="en-US" sz="1200" i="1" dirty="0"/>
              <a:t>Legendary</a:t>
            </a:r>
            <a:r>
              <a:rPr lang="en-US" sz="1200" dirty="0"/>
              <a:t>: 100% GDPS if at least 4 females (615)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" y="640080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This information is not official.  It has been derived from data files used by the game and is subject to change.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99897" y="519188"/>
            <a:ext cx="1684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http://tiny.cc/CotLI_CoS</a:t>
            </a:r>
          </a:p>
        </p:txBody>
      </p:sp>
      <p:cxnSp>
        <p:nvCxnSpPr>
          <p:cNvPr id="76" name="Straight Connector 75"/>
          <p:cNvCxnSpPr>
            <a:stCxn id="62" idx="4"/>
            <a:endCxn id="67" idx="0"/>
          </p:cNvCxnSpPr>
          <p:nvPr/>
        </p:nvCxnSpPr>
        <p:spPr>
          <a:xfrm>
            <a:off x="2359152" y="733044"/>
            <a:ext cx="0" cy="15361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8" idx="4"/>
            <a:endCxn id="70" idx="0"/>
          </p:cNvCxnSpPr>
          <p:nvPr/>
        </p:nvCxnSpPr>
        <p:spPr>
          <a:xfrm>
            <a:off x="1490472" y="1089660"/>
            <a:ext cx="0" cy="8229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1490472" y="485775"/>
            <a:ext cx="868681" cy="3524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1490472" y="1181100"/>
            <a:ext cx="868680" cy="3333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1490472" y="1819275"/>
            <a:ext cx="868680" cy="3333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1490472" y="838200"/>
            <a:ext cx="868680" cy="3429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1490472" y="1514475"/>
            <a:ext cx="868680" cy="304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71" idx="6"/>
            <a:endCxn id="69" idx="2"/>
          </p:cNvCxnSpPr>
          <p:nvPr/>
        </p:nvCxnSpPr>
        <p:spPr>
          <a:xfrm>
            <a:off x="850392" y="1501140"/>
            <a:ext cx="41148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490472" y="2152650"/>
            <a:ext cx="868680" cy="3429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 flipV="1">
            <a:off x="2359152" y="1181100"/>
            <a:ext cx="869823" cy="3200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2359152" y="1501140"/>
            <a:ext cx="869823" cy="31813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94505" y="1514475"/>
            <a:ext cx="895967" cy="6381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594505" y="838200"/>
            <a:ext cx="895967" cy="6629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2999232" y="1272540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0</a:t>
            </a:r>
          </a:p>
        </p:txBody>
      </p:sp>
      <p:sp>
        <p:nvSpPr>
          <p:cNvPr id="62" name="Oval 61"/>
          <p:cNvSpPr/>
          <p:nvPr/>
        </p:nvSpPr>
        <p:spPr>
          <a:xfrm>
            <a:off x="2130552" y="275844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65" name="Oval 64"/>
          <p:cNvSpPr/>
          <p:nvPr/>
        </p:nvSpPr>
        <p:spPr>
          <a:xfrm>
            <a:off x="2130552" y="934212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66" name="Oval 65"/>
          <p:cNvSpPr/>
          <p:nvPr/>
        </p:nvSpPr>
        <p:spPr>
          <a:xfrm>
            <a:off x="2130552" y="1610868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67" name="Oval 66"/>
          <p:cNvSpPr/>
          <p:nvPr/>
        </p:nvSpPr>
        <p:spPr>
          <a:xfrm>
            <a:off x="2130552" y="2269236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68" name="Oval 67"/>
          <p:cNvSpPr/>
          <p:nvPr/>
        </p:nvSpPr>
        <p:spPr>
          <a:xfrm>
            <a:off x="1261872" y="63246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5</a:t>
            </a:r>
          </a:p>
        </p:txBody>
      </p:sp>
      <p:sp>
        <p:nvSpPr>
          <p:cNvPr id="69" name="Oval 68"/>
          <p:cNvSpPr/>
          <p:nvPr/>
        </p:nvSpPr>
        <p:spPr>
          <a:xfrm>
            <a:off x="1261872" y="1272540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6</a:t>
            </a:r>
          </a:p>
        </p:txBody>
      </p:sp>
      <p:sp>
        <p:nvSpPr>
          <p:cNvPr id="70" name="Oval 69"/>
          <p:cNvSpPr/>
          <p:nvPr/>
        </p:nvSpPr>
        <p:spPr>
          <a:xfrm>
            <a:off x="1261872" y="1912620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7</a:t>
            </a:r>
          </a:p>
        </p:txBody>
      </p:sp>
      <p:sp>
        <p:nvSpPr>
          <p:cNvPr id="71" name="Oval 70"/>
          <p:cNvSpPr/>
          <p:nvPr/>
        </p:nvSpPr>
        <p:spPr>
          <a:xfrm>
            <a:off x="393192" y="1272540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8</a:t>
            </a:r>
          </a:p>
        </p:txBody>
      </p:sp>
      <p:pic>
        <p:nvPicPr>
          <p:cNvPr id="1026" name="Picture 2" descr="https://i.snag.gy/bFgw1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32" y="3435400"/>
            <a:ext cx="231457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413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/>
          <p:cNvCxnSpPr/>
          <p:nvPr/>
        </p:nvCxnSpPr>
        <p:spPr>
          <a:xfrm flipH="1">
            <a:off x="1352550" y="1304926"/>
            <a:ext cx="2209800" cy="9048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 flipV="1">
            <a:off x="2886075" y="1000125"/>
            <a:ext cx="676275" cy="3048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1352550" y="1000125"/>
            <a:ext cx="2209800" cy="9841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594505" y="1304926"/>
            <a:ext cx="1510521" cy="609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594505" y="1914526"/>
            <a:ext cx="758045" cy="2952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594506" y="1000125"/>
            <a:ext cx="758044" cy="3048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594506" y="1000125"/>
            <a:ext cx="2291569" cy="9144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9" idx="4"/>
            <a:endCxn id="65" idx="0"/>
          </p:cNvCxnSpPr>
          <p:nvPr/>
        </p:nvCxnSpPr>
        <p:spPr>
          <a:xfrm>
            <a:off x="3547872" y="1536192"/>
            <a:ext cx="0" cy="7498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66" idx="4"/>
            <a:endCxn id="67" idx="0"/>
          </p:cNvCxnSpPr>
          <p:nvPr/>
        </p:nvCxnSpPr>
        <p:spPr>
          <a:xfrm>
            <a:off x="2871216" y="1234440"/>
            <a:ext cx="0" cy="1463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8" idx="4"/>
            <a:endCxn id="69" idx="0"/>
          </p:cNvCxnSpPr>
          <p:nvPr/>
        </p:nvCxnSpPr>
        <p:spPr>
          <a:xfrm>
            <a:off x="2084832" y="1536192"/>
            <a:ext cx="0" cy="1463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0" idx="4"/>
            <a:endCxn id="72" idx="0"/>
          </p:cNvCxnSpPr>
          <p:nvPr/>
        </p:nvCxnSpPr>
        <p:spPr>
          <a:xfrm>
            <a:off x="1353312" y="1234440"/>
            <a:ext cx="0" cy="7498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3" idx="4"/>
            <a:endCxn id="74" idx="0"/>
          </p:cNvCxnSpPr>
          <p:nvPr/>
        </p:nvCxnSpPr>
        <p:spPr>
          <a:xfrm>
            <a:off x="621792" y="1536192"/>
            <a:ext cx="0" cy="1463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81331" y="374820"/>
            <a:ext cx="7156579" cy="242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9/14: Sasha’s Schoolhouse Scourge – </a:t>
            </a:r>
            <a:r>
              <a:rPr lang="en-US" i="1" dirty="0"/>
              <a:t>Stapler</a:t>
            </a:r>
          </a:p>
          <a:p>
            <a:r>
              <a:rPr lang="en-US" dirty="0"/>
              <a:t>T2 objectives				        GE: Karen’s Collar</a:t>
            </a:r>
          </a:p>
          <a:p>
            <a:pPr marL="171450" indent="-171450">
              <a:buFontTx/>
              <a:buChar char="-"/>
            </a:pPr>
            <a:r>
              <a:rPr lang="en-US" sz="1400" dirty="0"/>
              <a:t>Recruit Willy: 400 tokens, clear area 300 </a:t>
            </a:r>
            <a:r>
              <a:rPr lang="en-US" sz="1050" dirty="0"/>
              <a:t>(Slot 6 blocked, -10% GDPS per formation ability received on the crusader receiving the most formation abilities – additive, max -100%)</a:t>
            </a:r>
            <a:endParaRPr lang="en-US" sz="1600" dirty="0"/>
          </a:p>
          <a:p>
            <a:pPr marL="171450" indent="-171450">
              <a:buFontTx/>
              <a:buChar char="-"/>
            </a:pPr>
            <a:r>
              <a:rPr lang="en-US" sz="1400" dirty="0"/>
              <a:t>Recruit Exchange Student: 1100 tokens, clear area 300 </a:t>
            </a:r>
            <a:r>
              <a:rPr lang="en-US" sz="1050" dirty="0"/>
              <a:t>(Slot 8 blocked, every 25 areas 5 slots DPS and Formation abilities are disabled – see </a:t>
            </a:r>
            <a:r>
              <a:rPr lang="en-US" sz="1050" dirty="0" err="1"/>
              <a:t>APoD</a:t>
            </a:r>
            <a:r>
              <a:rPr lang="en-US" sz="1050" dirty="0"/>
              <a:t>: “Log Ride” objective’s Splash </a:t>
            </a:r>
            <a:r>
              <a:rPr lang="en-US" sz="1050" dirty="0" err="1"/>
              <a:t>debuff</a:t>
            </a:r>
            <a:r>
              <a:rPr lang="en-US" sz="1050" dirty="0"/>
              <a:t>)</a:t>
            </a:r>
            <a:endParaRPr lang="en-US" sz="1400" dirty="0"/>
          </a:p>
          <a:p>
            <a:pPr marL="171450" indent="-171450">
              <a:buFontTx/>
              <a:buChar char="-"/>
            </a:pPr>
            <a:r>
              <a:rPr lang="en-US" sz="1400" dirty="0"/>
              <a:t>Class Garden: 2500 tokens, clear area 400 </a:t>
            </a:r>
            <a:r>
              <a:rPr lang="en-US" sz="1000" dirty="0"/>
              <a:t>(Slot 11 blocked, 8% DPS &amp; ranged cactus appears after 10 cacti killed)</a:t>
            </a:r>
            <a:endParaRPr lang="en-US" sz="1400" dirty="0"/>
          </a:p>
          <a:p>
            <a:pPr marL="171450" indent="-171450">
              <a:buFontTx/>
              <a:buChar char="-"/>
            </a:pPr>
            <a:r>
              <a:rPr lang="en-US" sz="1400" dirty="0"/>
              <a:t>Class Pets: 2500 tokens, clear area 450 </a:t>
            </a:r>
            <a:r>
              <a:rPr lang="en-US" sz="1050" dirty="0"/>
              <a:t>(Slots blocked: 0-50=0,4,7; 51-100=1,8,9; 101-150=3,7,10; 151-200=4,6,11; 201-250=1,2,3; 251-300=4,5,7; 301-350=6,8,11; 351-400=0,1,4; 401-450=3,9,11)</a:t>
            </a:r>
            <a:endParaRPr lang="en-US" sz="2400" dirty="0"/>
          </a:p>
          <a:p>
            <a:pPr marL="171450" indent="-171450">
              <a:buFontTx/>
              <a:buChar char="-"/>
            </a:pPr>
            <a:r>
              <a:rPr lang="en-US" sz="1400" dirty="0"/>
              <a:t>Class Dismissed: 2500 tokens, clear area 500 </a:t>
            </a:r>
            <a:r>
              <a:rPr lang="en-US" sz="1050" dirty="0"/>
              <a:t>(</a:t>
            </a:r>
            <a:r>
              <a:rPr lang="en-US" sz="900" dirty="0"/>
              <a:t>Lose a crusader seat every 50 areas, starting with Bush Wacker at area 50</a:t>
            </a:r>
            <a:r>
              <a:rPr lang="en-US" sz="1050" dirty="0"/>
              <a:t>)</a:t>
            </a:r>
            <a:endParaRPr lang="en-US" sz="1400" dirty="0"/>
          </a:p>
          <a:p>
            <a:pPr marL="171450" indent="-171450">
              <a:buFontTx/>
              <a:buChar char="-"/>
            </a:pPr>
            <a:r>
              <a:rPr lang="en-US" sz="1400" dirty="0"/>
              <a:t>FP: 2500 tokens, </a:t>
            </a:r>
            <a:r>
              <a:rPr lang="en-US" sz="1400" dirty="0" err="1"/>
              <a:t>eSC</a:t>
            </a:r>
            <a:r>
              <a:rPr lang="en-US" sz="1400" dirty="0"/>
              <a:t> or </a:t>
            </a:r>
            <a:r>
              <a:rPr lang="en-US" sz="1400" dirty="0" err="1"/>
              <a:t>eJC</a:t>
            </a:r>
            <a:r>
              <a:rPr lang="en-US" sz="1400" dirty="0"/>
              <a:t> reward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71056" y="2765065"/>
            <a:ext cx="5026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Exchange Student (97: Thalia Swap)</a:t>
            </a:r>
          </a:p>
          <a:p>
            <a:r>
              <a:rPr lang="en-US" sz="1600" i="1" dirty="0"/>
              <a:t>Female/Animal/Support/Dragon/Supernatural/Event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9004" y="2765065"/>
            <a:ext cx="5204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Willy the </a:t>
            </a:r>
            <a:r>
              <a:rPr lang="en-US" sz="1600" dirty="0" err="1"/>
              <a:t>Weregoat</a:t>
            </a:r>
            <a:r>
              <a:rPr lang="en-US" sz="1600" dirty="0"/>
              <a:t> (96: Princess Swap)</a:t>
            </a:r>
          </a:p>
          <a:p>
            <a:r>
              <a:rPr lang="en-US" sz="1600" i="1" dirty="0"/>
              <a:t>Male/Animal/Support/Supernatural/Event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9509" y="3383280"/>
            <a:ext cx="55294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25: </a:t>
            </a:r>
            <a:r>
              <a:rPr lang="en-US" sz="1100" b="1" dirty="0"/>
              <a:t>Kidding Around</a:t>
            </a:r>
            <a:r>
              <a:rPr lang="en-US" sz="1100" dirty="0"/>
              <a:t> – 10% GDPS</a:t>
            </a:r>
          </a:p>
          <a:p>
            <a:r>
              <a:rPr lang="en-US" sz="1100" dirty="0"/>
              <a:t>50: </a:t>
            </a:r>
            <a:r>
              <a:rPr lang="en-US" sz="1100" b="1" dirty="0"/>
              <a:t>Reciprocation</a:t>
            </a:r>
            <a:r>
              <a:rPr lang="en-US" sz="1100" dirty="0"/>
              <a:t> – Increases the DPS of crusaders adjacent</a:t>
            </a:r>
          </a:p>
          <a:p>
            <a:r>
              <a:rPr lang="en-US" sz="1100" dirty="0"/>
              <a:t>to </a:t>
            </a:r>
            <a:r>
              <a:rPr lang="en-US" sz="1100" b="1" dirty="0"/>
              <a:t>Willy </a:t>
            </a:r>
            <a:r>
              <a:rPr lang="en-US" sz="1100" dirty="0"/>
              <a:t>by 10% per formation ability affecting </a:t>
            </a:r>
            <a:r>
              <a:rPr lang="en-US" sz="1100" b="1" dirty="0"/>
              <a:t>Willy</a:t>
            </a:r>
            <a:r>
              <a:rPr lang="en-US" sz="1100" dirty="0"/>
              <a:t> (598)</a:t>
            </a:r>
          </a:p>
          <a:p>
            <a:r>
              <a:rPr lang="en-US" sz="1100" dirty="0"/>
              <a:t>100: </a:t>
            </a:r>
            <a:r>
              <a:rPr lang="en-US" sz="1100" b="1" dirty="0"/>
              <a:t>Goat Fire </a:t>
            </a:r>
            <a:r>
              <a:rPr lang="en-US" sz="1100" dirty="0"/>
              <a:t>– Unlocks </a:t>
            </a:r>
            <a:r>
              <a:rPr lang="en-US" sz="1100" b="1" dirty="0"/>
              <a:t>Fire Storm</a:t>
            </a:r>
            <a:endParaRPr lang="en-US" sz="1100" dirty="0"/>
          </a:p>
          <a:p>
            <a:r>
              <a:rPr lang="en-US" sz="1100" dirty="0"/>
              <a:t>150: </a:t>
            </a:r>
            <a:r>
              <a:rPr lang="en-US" sz="1100" b="1" dirty="0"/>
              <a:t>Trample </a:t>
            </a:r>
            <a:r>
              <a:rPr lang="en-US" sz="1100" dirty="0"/>
              <a:t>– 10% GDPS</a:t>
            </a:r>
          </a:p>
          <a:p>
            <a:r>
              <a:rPr lang="en-US" sz="1100" dirty="0"/>
              <a:t>200: </a:t>
            </a:r>
            <a:r>
              <a:rPr lang="en-US" sz="1100" b="1" dirty="0"/>
              <a:t>Stampede</a:t>
            </a:r>
            <a:r>
              <a:rPr lang="en-US" sz="1100" dirty="0"/>
              <a:t> – 4x/25 levels</a:t>
            </a:r>
          </a:p>
          <a:p>
            <a:r>
              <a:rPr lang="en-US" sz="1100" dirty="0"/>
              <a:t>300: </a:t>
            </a:r>
            <a:r>
              <a:rPr lang="en-US" sz="1100" b="1" dirty="0"/>
              <a:t>Goat Parkour </a:t>
            </a:r>
            <a:r>
              <a:rPr lang="en-US" sz="1100" dirty="0"/>
              <a:t>– 10% GDPS</a:t>
            </a:r>
          </a:p>
          <a:p>
            <a:r>
              <a:rPr lang="en-US" sz="1100" dirty="0"/>
              <a:t>400: </a:t>
            </a:r>
            <a:r>
              <a:rPr lang="en-US" sz="1100" b="1" dirty="0"/>
              <a:t>Play Nicest </a:t>
            </a:r>
            <a:r>
              <a:rPr lang="en-US" sz="1100" dirty="0"/>
              <a:t>– Increase </a:t>
            </a:r>
            <a:r>
              <a:rPr lang="en-US" sz="1100" b="1" dirty="0"/>
              <a:t>Reciprocation </a:t>
            </a:r>
            <a:r>
              <a:rPr lang="en-US" sz="1100" dirty="0"/>
              <a:t>by 100%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93252" y="3383280"/>
            <a:ext cx="55023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25: </a:t>
            </a:r>
            <a:r>
              <a:rPr lang="en-US" sz="1100" b="1" dirty="0"/>
              <a:t>Shy Student </a:t>
            </a:r>
            <a:r>
              <a:rPr lang="en-US" sz="1100" dirty="0"/>
              <a:t>– 100% DPS</a:t>
            </a:r>
          </a:p>
          <a:p>
            <a:r>
              <a:rPr lang="en-US" sz="1100" dirty="0"/>
              <a:t>50: </a:t>
            </a:r>
            <a:r>
              <a:rPr lang="en-US" sz="1100" b="1" dirty="0"/>
              <a:t>Lightning Drake </a:t>
            </a:r>
            <a:r>
              <a:rPr lang="en-US" sz="1100" dirty="0"/>
              <a:t>– Unlocks </a:t>
            </a:r>
            <a:r>
              <a:rPr lang="en-US" sz="1100" b="1" dirty="0"/>
              <a:t>Storm Rider</a:t>
            </a:r>
            <a:endParaRPr lang="en-US" sz="1100" dirty="0"/>
          </a:p>
          <a:p>
            <a:r>
              <a:rPr lang="en-US" sz="1100" dirty="0"/>
              <a:t>100: </a:t>
            </a:r>
            <a:r>
              <a:rPr lang="en-US" sz="1100" b="1" dirty="0"/>
              <a:t>Confidence </a:t>
            </a:r>
            <a:r>
              <a:rPr lang="en-US" sz="1100" dirty="0"/>
              <a:t>– 120% DPS</a:t>
            </a:r>
          </a:p>
          <a:p>
            <a:r>
              <a:rPr lang="en-US" sz="1100" dirty="0"/>
              <a:t>150: </a:t>
            </a:r>
            <a:r>
              <a:rPr lang="en-US" sz="1100" b="1" dirty="0"/>
              <a:t>Class President </a:t>
            </a:r>
            <a:r>
              <a:rPr lang="en-US" sz="1100" dirty="0"/>
              <a:t>– Increase the DPS of crusaders in the column behind </a:t>
            </a:r>
            <a:r>
              <a:rPr lang="en-US" sz="1100" b="1" dirty="0"/>
              <a:t>The Exchange Student </a:t>
            </a:r>
            <a:r>
              <a:rPr lang="en-US" sz="1100" dirty="0"/>
              <a:t>by 50% of the current storm rider bonus (599)</a:t>
            </a:r>
          </a:p>
          <a:p>
            <a:r>
              <a:rPr lang="en-US" sz="1100" dirty="0"/>
              <a:t>200: </a:t>
            </a:r>
            <a:r>
              <a:rPr lang="en-US" sz="1100" b="1" dirty="0"/>
              <a:t>Leadership </a:t>
            </a:r>
            <a:r>
              <a:rPr lang="en-US" sz="1100" dirty="0"/>
              <a:t>– 4x/25 levels</a:t>
            </a:r>
          </a:p>
          <a:p>
            <a:r>
              <a:rPr lang="en-US" sz="1100" dirty="0"/>
              <a:t>300: </a:t>
            </a:r>
            <a:r>
              <a:rPr lang="en-US" sz="1100" b="1" dirty="0"/>
              <a:t>Giving Back </a:t>
            </a:r>
            <a:r>
              <a:rPr lang="en-US" sz="1100" dirty="0"/>
              <a:t>– 10% GDPS</a:t>
            </a:r>
          </a:p>
          <a:p>
            <a:r>
              <a:rPr lang="en-US" sz="1100" dirty="0"/>
              <a:t>400: </a:t>
            </a:r>
            <a:r>
              <a:rPr lang="en-US" sz="1100" b="1" dirty="0"/>
              <a:t>Valedictorian </a:t>
            </a:r>
            <a:r>
              <a:rPr lang="en-US" sz="1100" dirty="0"/>
              <a:t>– Increase </a:t>
            </a:r>
            <a:r>
              <a:rPr lang="en-US" sz="1100" b="1" dirty="0"/>
              <a:t>Class President </a:t>
            </a:r>
            <a:r>
              <a:rPr lang="en-US" sz="1100" dirty="0"/>
              <a:t>by 100% </a:t>
            </a:r>
            <a:endParaRPr lang="en-US" sz="11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94505" y="5057976"/>
            <a:ext cx="5204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Homework:</a:t>
            </a:r>
            <a:r>
              <a:rPr lang="en-US" sz="1200" dirty="0"/>
              <a:t> 5/10/15/40/80% GDPS </a:t>
            </a:r>
          </a:p>
          <a:p>
            <a:r>
              <a:rPr lang="en-US" sz="1200" i="1" dirty="0"/>
              <a:t>Legendary</a:t>
            </a:r>
            <a:r>
              <a:rPr lang="en-US" sz="1200" dirty="0"/>
              <a:t>: 100% GDPS if 3+ Animals in formation (602) </a:t>
            </a:r>
          </a:p>
          <a:p>
            <a:r>
              <a:rPr lang="en-US" sz="1200" b="1" dirty="0"/>
              <a:t>Horn Polisher:</a:t>
            </a:r>
            <a:r>
              <a:rPr lang="en-US" sz="1200" dirty="0"/>
              <a:t> 5/10/25/50/75% Cooldown reduction on </a:t>
            </a:r>
            <a:r>
              <a:rPr lang="en-US" sz="1200" b="1" dirty="0"/>
              <a:t>Fire Storm</a:t>
            </a:r>
            <a:endParaRPr lang="en-US" sz="1200" dirty="0"/>
          </a:p>
          <a:p>
            <a:r>
              <a:rPr lang="en-US" sz="1200" i="1" dirty="0"/>
              <a:t>Legendary</a:t>
            </a:r>
            <a:r>
              <a:rPr lang="en-US" sz="1200" dirty="0"/>
              <a:t>: 100% GDPS if Emo Werewolf in formation (603)</a:t>
            </a:r>
          </a:p>
          <a:p>
            <a:r>
              <a:rPr lang="en-US" sz="1200" b="1" dirty="0"/>
              <a:t>Friend Bracelet:</a:t>
            </a:r>
            <a:r>
              <a:rPr lang="en-US" sz="1200" dirty="0"/>
              <a:t> Increase </a:t>
            </a:r>
            <a:r>
              <a:rPr lang="en-US" sz="1200" b="1" dirty="0"/>
              <a:t>Reciprocation </a:t>
            </a:r>
            <a:r>
              <a:rPr lang="en-US" sz="1200" dirty="0"/>
              <a:t>by 10/25/50/100/200%</a:t>
            </a:r>
          </a:p>
          <a:p>
            <a:r>
              <a:rPr lang="en-US" sz="1200" i="1" dirty="0"/>
              <a:t>Legendary</a:t>
            </a:r>
            <a:r>
              <a:rPr lang="en-US" sz="1200" dirty="0"/>
              <a:t>: 100% GDPS for 60 seconds after activating </a:t>
            </a:r>
            <a:r>
              <a:rPr lang="en-US" sz="1200" b="1" dirty="0"/>
              <a:t>Fire Storm</a:t>
            </a:r>
            <a:r>
              <a:rPr lang="en-US" sz="1200" dirty="0"/>
              <a:t> (604)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93252" y="5057391"/>
            <a:ext cx="5204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Glasses</a:t>
            </a:r>
            <a:r>
              <a:rPr lang="en-US" sz="1200" dirty="0"/>
              <a:t>: Increase </a:t>
            </a:r>
            <a:r>
              <a:rPr lang="en-US" sz="1200" b="1" dirty="0"/>
              <a:t>Storm Rider</a:t>
            </a:r>
            <a:r>
              <a:rPr lang="en-US" sz="1200" dirty="0"/>
              <a:t> by 10/25/50/100/200% </a:t>
            </a:r>
          </a:p>
          <a:p>
            <a:r>
              <a:rPr lang="en-US" sz="1200" i="1" dirty="0"/>
              <a:t>Legendary</a:t>
            </a:r>
            <a:r>
              <a:rPr lang="en-US" sz="1200" dirty="0"/>
              <a:t>: 100% GDPS if 2+ Dragons in formation (605) </a:t>
            </a:r>
          </a:p>
          <a:p>
            <a:r>
              <a:rPr lang="en-US" sz="1200" b="1" dirty="0"/>
              <a:t>Vest</a:t>
            </a:r>
            <a:r>
              <a:rPr lang="en-US" sz="1200" dirty="0"/>
              <a:t>: 5/10/15/40/80% GDPS</a:t>
            </a:r>
          </a:p>
          <a:p>
            <a:r>
              <a:rPr lang="en-US" sz="1200" i="1" dirty="0"/>
              <a:t>Legendary</a:t>
            </a:r>
            <a:r>
              <a:rPr lang="en-US" sz="1200" dirty="0"/>
              <a:t>: Increase </a:t>
            </a:r>
            <a:r>
              <a:rPr lang="en-US" sz="1200" b="1" dirty="0"/>
              <a:t>Storm Rider</a:t>
            </a:r>
            <a:r>
              <a:rPr lang="en-US" sz="1200" dirty="0"/>
              <a:t> by 100%</a:t>
            </a:r>
          </a:p>
          <a:p>
            <a:r>
              <a:rPr lang="en-US" sz="1200" b="1" dirty="0"/>
              <a:t>Cap</a:t>
            </a:r>
            <a:r>
              <a:rPr lang="en-US" sz="1200" dirty="0"/>
              <a:t>: Increase </a:t>
            </a:r>
            <a:r>
              <a:rPr lang="en-US" sz="1200" b="1" dirty="0"/>
              <a:t>Class President </a:t>
            </a:r>
            <a:r>
              <a:rPr lang="en-US" sz="1200" dirty="0"/>
              <a:t>by 10/25/50/100/200%</a:t>
            </a:r>
            <a:endParaRPr lang="en-US" sz="1200" b="1" dirty="0"/>
          </a:p>
          <a:p>
            <a:r>
              <a:rPr lang="en-US" sz="1200" i="1" dirty="0"/>
              <a:t>Legendary</a:t>
            </a:r>
            <a:r>
              <a:rPr lang="en-US" sz="1200" dirty="0"/>
              <a:t>: 100% DPS to Dragon crusaders (606)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" y="640080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This information is not official.  It has been derived from data files used by the game and is subject to change.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75852" y="435299"/>
            <a:ext cx="1662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http://tiny.cc/CotLI_SSS</a:t>
            </a:r>
          </a:p>
        </p:txBody>
      </p:sp>
      <p:sp>
        <p:nvSpPr>
          <p:cNvPr id="59" name="Oval 58"/>
          <p:cNvSpPr/>
          <p:nvPr/>
        </p:nvSpPr>
        <p:spPr>
          <a:xfrm>
            <a:off x="3319272" y="1078992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0</a:t>
            </a:r>
          </a:p>
        </p:txBody>
      </p:sp>
      <p:sp>
        <p:nvSpPr>
          <p:cNvPr id="62" name="Oval 61"/>
          <p:cNvSpPr/>
          <p:nvPr/>
        </p:nvSpPr>
        <p:spPr>
          <a:xfrm>
            <a:off x="3319272" y="1682496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65" name="Oval 64"/>
          <p:cNvSpPr/>
          <p:nvPr/>
        </p:nvSpPr>
        <p:spPr>
          <a:xfrm>
            <a:off x="3319272" y="2286000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66" name="Oval 65"/>
          <p:cNvSpPr/>
          <p:nvPr/>
        </p:nvSpPr>
        <p:spPr>
          <a:xfrm>
            <a:off x="2642616" y="777240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67" name="Oval 66"/>
          <p:cNvSpPr/>
          <p:nvPr/>
        </p:nvSpPr>
        <p:spPr>
          <a:xfrm>
            <a:off x="2642616" y="1380744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68" name="Oval 67"/>
          <p:cNvSpPr/>
          <p:nvPr/>
        </p:nvSpPr>
        <p:spPr>
          <a:xfrm>
            <a:off x="1856232" y="107899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5</a:t>
            </a:r>
          </a:p>
        </p:txBody>
      </p:sp>
      <p:sp>
        <p:nvSpPr>
          <p:cNvPr id="69" name="Oval 68"/>
          <p:cNvSpPr/>
          <p:nvPr/>
        </p:nvSpPr>
        <p:spPr>
          <a:xfrm>
            <a:off x="1856232" y="1682496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6</a:t>
            </a:r>
          </a:p>
        </p:txBody>
      </p:sp>
      <p:sp>
        <p:nvSpPr>
          <p:cNvPr id="70" name="Oval 69"/>
          <p:cNvSpPr/>
          <p:nvPr/>
        </p:nvSpPr>
        <p:spPr>
          <a:xfrm>
            <a:off x="1124712" y="777240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7</a:t>
            </a:r>
          </a:p>
        </p:txBody>
      </p:sp>
      <p:sp>
        <p:nvSpPr>
          <p:cNvPr id="71" name="Oval 70"/>
          <p:cNvSpPr/>
          <p:nvPr/>
        </p:nvSpPr>
        <p:spPr>
          <a:xfrm>
            <a:off x="1124712" y="1380744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8</a:t>
            </a:r>
          </a:p>
        </p:txBody>
      </p:sp>
      <p:sp>
        <p:nvSpPr>
          <p:cNvPr id="72" name="Oval 71"/>
          <p:cNvSpPr/>
          <p:nvPr/>
        </p:nvSpPr>
        <p:spPr>
          <a:xfrm>
            <a:off x="1124712" y="19842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9</a:t>
            </a:r>
          </a:p>
        </p:txBody>
      </p:sp>
      <p:sp>
        <p:nvSpPr>
          <p:cNvPr id="73" name="Oval 72"/>
          <p:cNvSpPr/>
          <p:nvPr/>
        </p:nvSpPr>
        <p:spPr>
          <a:xfrm>
            <a:off x="393192" y="1078992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10</a:t>
            </a:r>
          </a:p>
        </p:txBody>
      </p:sp>
      <p:sp>
        <p:nvSpPr>
          <p:cNvPr id="74" name="Oval 73"/>
          <p:cNvSpPr/>
          <p:nvPr/>
        </p:nvSpPr>
        <p:spPr>
          <a:xfrm>
            <a:off x="393192" y="1682496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11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326" y="2760474"/>
            <a:ext cx="1001958" cy="1209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576" y="2756463"/>
            <a:ext cx="1091338" cy="10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97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581331" y="475488"/>
            <a:ext cx="7156579" cy="2100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8/24: Summer Sabotage – </a:t>
            </a:r>
            <a:r>
              <a:rPr lang="en-US" i="1" dirty="0"/>
              <a:t>Starting Wedge</a:t>
            </a:r>
          </a:p>
          <a:p>
            <a:r>
              <a:rPr lang="en-US" dirty="0"/>
              <a:t>T2 objectives				        GE: Veronica Quiver</a:t>
            </a:r>
          </a:p>
          <a:p>
            <a:pPr marL="171450" indent="-171450">
              <a:buFontTx/>
              <a:buChar char="-"/>
            </a:pPr>
            <a:r>
              <a:rPr lang="en-US" sz="1400" dirty="0"/>
              <a:t>Recruit The </a:t>
            </a:r>
            <a:r>
              <a:rPr lang="en-US" sz="1400" dirty="0" err="1"/>
              <a:t>Goldhound</a:t>
            </a:r>
            <a:r>
              <a:rPr lang="en-US" sz="1400" dirty="0"/>
              <a:t> 400 tokens, clear area 300 </a:t>
            </a:r>
            <a:r>
              <a:rPr lang="en-US" sz="1050" dirty="0"/>
              <a:t>(Slot 3 blocked, picking up gold disables DPS for 5 sec)</a:t>
            </a:r>
            <a:endParaRPr lang="en-US" sz="1600" dirty="0"/>
          </a:p>
          <a:p>
            <a:pPr marL="171450" indent="-171450">
              <a:buFontTx/>
              <a:buChar char="-"/>
            </a:pPr>
            <a:r>
              <a:rPr lang="en-US" sz="1400" dirty="0"/>
              <a:t>Recruit </a:t>
            </a:r>
            <a:r>
              <a:rPr lang="en-US" sz="1400" dirty="0" err="1"/>
              <a:t>Milgrid</a:t>
            </a:r>
            <a:r>
              <a:rPr lang="en-US" sz="1400" dirty="0"/>
              <a:t>: 1100 tokens, clear area 300 </a:t>
            </a:r>
            <a:r>
              <a:rPr lang="en-US" sz="1050" dirty="0"/>
              <a:t>(Slots 1,3,4,7 blocked, -10% GDPS for every 5 areas unlocked)</a:t>
            </a:r>
            <a:endParaRPr lang="en-US" sz="1400" dirty="0"/>
          </a:p>
          <a:p>
            <a:pPr marL="171450" indent="-171450">
              <a:buFontTx/>
              <a:buChar char="-"/>
            </a:pPr>
            <a:r>
              <a:rPr lang="en-US" sz="1400" dirty="0"/>
              <a:t>The Great Heist: 2500 tokens, clear area 400 </a:t>
            </a:r>
            <a:r>
              <a:rPr lang="en-US" sz="1050" dirty="0"/>
              <a:t>(Slots 3,9 blocked. 2x quest items required.)</a:t>
            </a:r>
            <a:endParaRPr lang="en-US" sz="1400" dirty="0"/>
          </a:p>
          <a:p>
            <a:pPr marL="171450" indent="-171450">
              <a:buFontTx/>
              <a:buChar char="-"/>
            </a:pPr>
            <a:r>
              <a:rPr lang="en-US" sz="1400" dirty="0"/>
              <a:t>Gold Medal in Evil: 2500 tokens, clear area 450 </a:t>
            </a:r>
            <a:r>
              <a:rPr lang="en-US" sz="1050" dirty="0"/>
              <a:t>(Slots replaced with clones every 50 areas, each reducing GDPS by 50% - 0,2,4,6,8,10,12,1,3[,5,7,9,11])</a:t>
            </a:r>
            <a:endParaRPr lang="en-US" sz="2400" dirty="0"/>
          </a:p>
          <a:p>
            <a:pPr marL="171450" indent="-171450">
              <a:buFontTx/>
              <a:buChar char="-"/>
            </a:pPr>
            <a:r>
              <a:rPr lang="en-US" sz="1400" dirty="0"/>
              <a:t>Dr. Evil Unleashed: 2500 tokens, clear area 500 </a:t>
            </a:r>
            <a:r>
              <a:rPr lang="en-US" sz="1050" dirty="0"/>
              <a:t>(Occasional shooting/healing/damage capped monster)</a:t>
            </a:r>
            <a:endParaRPr lang="en-US" sz="1400" dirty="0"/>
          </a:p>
          <a:p>
            <a:pPr marL="171450" indent="-171450">
              <a:buFontTx/>
              <a:buChar char="-"/>
            </a:pPr>
            <a:r>
              <a:rPr lang="en-US" sz="1400" dirty="0"/>
              <a:t>FP: 2500 tokens, </a:t>
            </a:r>
            <a:r>
              <a:rPr lang="en-US" sz="1400" dirty="0" err="1"/>
              <a:t>eSC</a:t>
            </a:r>
            <a:r>
              <a:rPr lang="en-US" sz="1400" dirty="0"/>
              <a:t> or </a:t>
            </a:r>
            <a:r>
              <a:rPr lang="en-US" sz="1400" dirty="0" err="1"/>
              <a:t>eJC</a:t>
            </a:r>
            <a:r>
              <a:rPr lang="en-US" sz="1400" dirty="0"/>
              <a:t> reward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71056" y="2765065"/>
            <a:ext cx="5026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Milgrid</a:t>
            </a:r>
            <a:r>
              <a:rPr lang="en-US" sz="1600" dirty="0"/>
              <a:t> the Mining Mage (97: Nate Swap)</a:t>
            </a:r>
          </a:p>
          <a:p>
            <a:r>
              <a:rPr lang="en-US" sz="1600" dirty="0"/>
              <a:t>	</a:t>
            </a:r>
            <a:r>
              <a:rPr lang="en-US" sz="1600" i="1" dirty="0"/>
              <a:t>Dwarf/Female/Magic/Support/Event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9004" y="2765065"/>
            <a:ext cx="5204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</a:t>
            </a:r>
            <a:r>
              <a:rPr lang="en-US" sz="1600" dirty="0" err="1"/>
              <a:t>Goldhound</a:t>
            </a:r>
            <a:r>
              <a:rPr lang="en-US" sz="1600" dirty="0"/>
              <a:t> (96: Gold Panda Swap)</a:t>
            </a:r>
          </a:p>
          <a:p>
            <a:r>
              <a:rPr lang="en-US" sz="1600" dirty="0"/>
              <a:t>	</a:t>
            </a:r>
            <a:r>
              <a:rPr lang="en-US" sz="1600" i="1" dirty="0"/>
              <a:t>Animal/Male/Gold/Event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9509" y="3383280"/>
            <a:ext cx="552945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25: </a:t>
            </a:r>
            <a:r>
              <a:rPr lang="en-US" sz="1100" b="1" dirty="0"/>
              <a:t>Sniff</a:t>
            </a:r>
            <a:r>
              <a:rPr lang="en-US" sz="1100" dirty="0"/>
              <a:t> – 10% Gold Find</a:t>
            </a:r>
          </a:p>
          <a:p>
            <a:r>
              <a:rPr lang="en-US" sz="1100" dirty="0"/>
              <a:t>50: </a:t>
            </a:r>
            <a:r>
              <a:rPr lang="en-US" sz="1100" b="1" dirty="0"/>
              <a:t>Scratch-o-</a:t>
            </a:r>
            <a:r>
              <a:rPr lang="en-US" sz="1100" b="1" dirty="0" err="1"/>
              <a:t>rama</a:t>
            </a:r>
            <a:r>
              <a:rPr lang="en-US" sz="1100" dirty="0"/>
              <a:t> – Unlock </a:t>
            </a:r>
            <a:r>
              <a:rPr lang="en-US" sz="1100" b="1" dirty="0"/>
              <a:t>Gold-o-</a:t>
            </a:r>
            <a:r>
              <a:rPr lang="en-US" sz="1100" b="1" dirty="0" err="1"/>
              <a:t>rama</a:t>
            </a:r>
            <a:endParaRPr lang="en-US" sz="1100" dirty="0"/>
          </a:p>
          <a:p>
            <a:r>
              <a:rPr lang="en-US" sz="1100" dirty="0"/>
              <a:t>100: </a:t>
            </a:r>
            <a:r>
              <a:rPr lang="en-US" sz="1100" b="1" dirty="0"/>
              <a:t>Gold Nose</a:t>
            </a:r>
            <a:r>
              <a:rPr lang="en-US" sz="1100" dirty="0"/>
              <a:t> – 10% Gold Find per monster killed, stacks 20 times (586)</a:t>
            </a:r>
          </a:p>
          <a:p>
            <a:r>
              <a:rPr lang="en-US" sz="1100" dirty="0"/>
              <a:t>150: </a:t>
            </a:r>
            <a:r>
              <a:rPr lang="en-US" sz="1100" b="1" dirty="0"/>
              <a:t>Gold Bond </a:t>
            </a:r>
            <a:r>
              <a:rPr lang="en-US" sz="1100" dirty="0"/>
              <a:t>– Increase </a:t>
            </a:r>
            <a:r>
              <a:rPr lang="en-US" sz="1100" b="1" dirty="0"/>
              <a:t>Gold Nose </a:t>
            </a:r>
            <a:r>
              <a:rPr lang="en-US" sz="1100" dirty="0"/>
              <a:t>by 50%</a:t>
            </a:r>
          </a:p>
          <a:p>
            <a:r>
              <a:rPr lang="en-US" sz="1100" dirty="0"/>
              <a:t>200: </a:t>
            </a:r>
            <a:r>
              <a:rPr lang="en-US" sz="1100" b="1" dirty="0"/>
              <a:t>Purebred</a:t>
            </a:r>
            <a:r>
              <a:rPr lang="en-US" sz="1100" dirty="0"/>
              <a:t> – 4x/25 levels</a:t>
            </a:r>
          </a:p>
          <a:p>
            <a:r>
              <a:rPr lang="en-US" sz="1100" dirty="0"/>
              <a:t>300: </a:t>
            </a:r>
            <a:r>
              <a:rPr lang="en-US" sz="1100" b="1" dirty="0"/>
              <a:t>Sniff </a:t>
            </a:r>
            <a:r>
              <a:rPr lang="en-US" sz="1100" b="1" dirty="0" err="1"/>
              <a:t>Sniff</a:t>
            </a:r>
            <a:r>
              <a:rPr lang="en-US" sz="1100" dirty="0"/>
              <a:t> – 10% Gold Find</a:t>
            </a:r>
          </a:p>
          <a:p>
            <a:r>
              <a:rPr lang="en-US" sz="1100" dirty="0"/>
              <a:t>400: </a:t>
            </a:r>
            <a:r>
              <a:rPr lang="en-US" sz="1100" b="1" dirty="0"/>
              <a:t>Tail Wag</a:t>
            </a:r>
            <a:r>
              <a:rPr lang="en-US" sz="1100" dirty="0"/>
              <a:t> – 100% Gold Find for the first 15 seconds in an area (587)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93252" y="3383280"/>
            <a:ext cx="550233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25: </a:t>
            </a:r>
            <a:r>
              <a:rPr lang="en-US" sz="1100" b="1" dirty="0"/>
              <a:t>Underground Wizardry </a:t>
            </a:r>
            <a:r>
              <a:rPr lang="en-US" sz="1100" dirty="0"/>
              <a:t>– 100% DPS</a:t>
            </a:r>
          </a:p>
          <a:p>
            <a:r>
              <a:rPr lang="en-US" sz="1100" dirty="0"/>
              <a:t>50: </a:t>
            </a:r>
            <a:r>
              <a:rPr lang="en-US" sz="1100" b="1" dirty="0"/>
              <a:t>Magic Pickaxe</a:t>
            </a:r>
            <a:r>
              <a:rPr lang="en-US" sz="1100" dirty="0"/>
              <a:t> – 25% GDPS</a:t>
            </a:r>
          </a:p>
          <a:p>
            <a:r>
              <a:rPr lang="en-US" sz="1100" dirty="0"/>
              <a:t>100: </a:t>
            </a:r>
            <a:r>
              <a:rPr lang="en-US" sz="1100" b="1" dirty="0"/>
              <a:t>We’ve Got To Go Deeper </a:t>
            </a:r>
            <a:r>
              <a:rPr lang="en-US" sz="1100" dirty="0"/>
              <a:t>– 25% GDPS per 50 areas unlocked (multiplicative!) (588)</a:t>
            </a:r>
            <a:endParaRPr lang="en-US" sz="1100" b="1" dirty="0"/>
          </a:p>
          <a:p>
            <a:r>
              <a:rPr lang="en-US" sz="1100" dirty="0"/>
              <a:t>150: </a:t>
            </a:r>
            <a:r>
              <a:rPr lang="en-US" sz="1100" b="1" dirty="0"/>
              <a:t>Mine Collapse </a:t>
            </a:r>
            <a:r>
              <a:rPr lang="en-US" sz="1100" dirty="0"/>
              <a:t>– Reset the World</a:t>
            </a:r>
          </a:p>
          <a:p>
            <a:r>
              <a:rPr lang="en-US" sz="1100" dirty="0"/>
              <a:t>200: </a:t>
            </a:r>
            <a:r>
              <a:rPr lang="en-US" sz="1100" b="1" dirty="0"/>
              <a:t>Deepest Dwarf </a:t>
            </a:r>
            <a:r>
              <a:rPr lang="en-US" sz="1100" dirty="0"/>
              <a:t>– 4x/25 levels</a:t>
            </a:r>
          </a:p>
          <a:p>
            <a:r>
              <a:rPr lang="en-US" sz="1100" dirty="0"/>
              <a:t>300: </a:t>
            </a:r>
            <a:r>
              <a:rPr lang="en-US" sz="1100" b="1" dirty="0"/>
              <a:t>Rare Materials </a:t>
            </a:r>
            <a:r>
              <a:rPr lang="en-US" sz="1100" dirty="0"/>
              <a:t>– 3% Critical Click Chance</a:t>
            </a:r>
          </a:p>
          <a:p>
            <a:r>
              <a:rPr lang="en-US" sz="1100" dirty="0"/>
              <a:t>400: </a:t>
            </a:r>
            <a:r>
              <a:rPr lang="en-US" sz="1100" b="1" dirty="0"/>
              <a:t>Deepest Mining </a:t>
            </a:r>
            <a:r>
              <a:rPr lang="en-US" sz="1100" dirty="0"/>
              <a:t>– Increase </a:t>
            </a:r>
            <a:r>
              <a:rPr lang="en-US" sz="1100" b="1" dirty="0"/>
              <a:t>We’ve Got To Go Deeper</a:t>
            </a:r>
            <a:r>
              <a:rPr lang="en-US" sz="1100" dirty="0"/>
              <a:t> by 100%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94505" y="5057976"/>
            <a:ext cx="5204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Food:</a:t>
            </a:r>
            <a:r>
              <a:rPr lang="en-US" sz="1200" dirty="0"/>
              <a:t> Increase </a:t>
            </a:r>
            <a:r>
              <a:rPr lang="en-US" sz="1200" b="1" dirty="0"/>
              <a:t>Gold Nose </a:t>
            </a:r>
            <a:r>
              <a:rPr lang="en-US" sz="1200" dirty="0"/>
              <a:t>by 10/25/50/100/200%</a:t>
            </a:r>
          </a:p>
          <a:p>
            <a:r>
              <a:rPr lang="en-US" sz="1200" i="1" dirty="0"/>
              <a:t>Legendary</a:t>
            </a:r>
            <a:r>
              <a:rPr lang="en-US" sz="1200" dirty="0"/>
              <a:t>: 100% GDPS for 2 seconds after killing a monster (592)</a:t>
            </a:r>
          </a:p>
          <a:p>
            <a:r>
              <a:rPr lang="en-US" sz="1200" b="1" dirty="0"/>
              <a:t>Gold:</a:t>
            </a:r>
            <a:r>
              <a:rPr lang="en-US" sz="1200" dirty="0"/>
              <a:t> 10/25/50/100/200% Gold Find</a:t>
            </a:r>
          </a:p>
          <a:p>
            <a:r>
              <a:rPr lang="en-US" sz="1200" i="1" dirty="0"/>
              <a:t>Legendary</a:t>
            </a:r>
            <a:r>
              <a:rPr lang="en-US" sz="1200" dirty="0"/>
              <a:t>: 100% GDPS if 3 or more animals in formation (593)</a:t>
            </a:r>
          </a:p>
          <a:p>
            <a:r>
              <a:rPr lang="en-US" sz="1200" b="1" dirty="0"/>
              <a:t>Toy:</a:t>
            </a:r>
            <a:r>
              <a:rPr lang="en-US" sz="1200" dirty="0"/>
              <a:t> Increase </a:t>
            </a:r>
            <a:r>
              <a:rPr lang="en-US" sz="1200" b="1" dirty="0"/>
              <a:t>Tail Wag</a:t>
            </a:r>
            <a:r>
              <a:rPr lang="en-US" sz="1200" dirty="0"/>
              <a:t> by 10/25/50/100/200%</a:t>
            </a:r>
          </a:p>
          <a:p>
            <a:r>
              <a:rPr lang="en-US" sz="1200" i="1" dirty="0"/>
              <a:t>Legendary</a:t>
            </a:r>
            <a:r>
              <a:rPr lang="en-US" sz="1200" dirty="0"/>
              <a:t>: Increase Gold Find by 100% if </a:t>
            </a:r>
            <a:r>
              <a:rPr lang="en-US" sz="1200" b="1" dirty="0"/>
              <a:t>Gold Nose</a:t>
            </a:r>
            <a:r>
              <a:rPr lang="en-US" sz="1200" dirty="0"/>
              <a:t> is at full 20 stacks (594)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93252" y="5057391"/>
            <a:ext cx="5204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Hat</a:t>
            </a:r>
            <a:r>
              <a:rPr lang="en-US" sz="1200" dirty="0"/>
              <a:t>: Increase </a:t>
            </a:r>
            <a:r>
              <a:rPr lang="en-US" sz="1200" b="1" dirty="0"/>
              <a:t>We’ve Got To Go Deeper </a:t>
            </a:r>
            <a:r>
              <a:rPr lang="en-US" sz="1200" dirty="0"/>
              <a:t>by 10/25/50/100/200%</a:t>
            </a:r>
          </a:p>
          <a:p>
            <a:r>
              <a:rPr lang="en-US" sz="1200" i="1" dirty="0"/>
              <a:t>Legendary</a:t>
            </a:r>
            <a:r>
              <a:rPr lang="en-US" sz="1200" dirty="0"/>
              <a:t>: 100% GDPS if 2 or more dwarves in formation (595)</a:t>
            </a:r>
          </a:p>
          <a:p>
            <a:r>
              <a:rPr lang="en-US" sz="1200" b="1" dirty="0"/>
              <a:t>Choker</a:t>
            </a:r>
            <a:r>
              <a:rPr lang="en-US" sz="1200" dirty="0"/>
              <a:t>: 5/10/15/40/80% GDPS</a:t>
            </a:r>
          </a:p>
          <a:p>
            <a:r>
              <a:rPr lang="en-US" sz="1200" i="1" dirty="0"/>
              <a:t>Legendary</a:t>
            </a:r>
            <a:r>
              <a:rPr lang="en-US" sz="1200" dirty="0"/>
              <a:t>: 100% DPS to Males (596)</a:t>
            </a:r>
          </a:p>
          <a:p>
            <a:r>
              <a:rPr lang="en-US" sz="1200" b="1" dirty="0"/>
              <a:t>Wand</a:t>
            </a:r>
            <a:r>
              <a:rPr lang="en-US" sz="1200" dirty="0"/>
              <a:t>: 1/2/3/4/8% Critical Click Chance</a:t>
            </a:r>
            <a:endParaRPr lang="en-US" sz="1200" b="1" dirty="0"/>
          </a:p>
          <a:p>
            <a:r>
              <a:rPr lang="en-US" sz="1200" i="1" dirty="0"/>
              <a:t>Legendary</a:t>
            </a:r>
            <a:r>
              <a:rPr lang="en-US" sz="1200" dirty="0"/>
              <a:t>: 100% DPS to Magic (597)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" y="640080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This information is not official.  It has been derived from data files used by the game and is subject to change.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99897" y="519188"/>
            <a:ext cx="1591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http://tiny.cc/CotLI_SS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H="1" flipV="1">
            <a:off x="1350142" y="704088"/>
            <a:ext cx="2197730" cy="9052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1350142" y="1297265"/>
            <a:ext cx="2197730" cy="9052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1350142" y="1618161"/>
            <a:ext cx="2197730" cy="89643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609385" y="2190668"/>
            <a:ext cx="740757" cy="3239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2062377" y="2190668"/>
            <a:ext cx="808839" cy="3457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871216" y="2202521"/>
            <a:ext cx="676656" cy="34047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097240" y="1297264"/>
            <a:ext cx="773976" cy="29250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609384" y="1003045"/>
            <a:ext cx="1465240" cy="60629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8" idx="0"/>
            <a:endCxn id="74" idx="4"/>
          </p:cNvCxnSpPr>
          <p:nvPr/>
        </p:nvCxnSpPr>
        <p:spPr>
          <a:xfrm flipV="1">
            <a:off x="621792" y="1837944"/>
            <a:ext cx="0" cy="1463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72" idx="0"/>
            <a:endCxn id="71" idx="4"/>
          </p:cNvCxnSpPr>
          <p:nvPr/>
        </p:nvCxnSpPr>
        <p:spPr>
          <a:xfrm flipV="1">
            <a:off x="1353312" y="932688"/>
            <a:ext cx="0" cy="1463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70" idx="0"/>
            <a:endCxn id="68" idx="4"/>
          </p:cNvCxnSpPr>
          <p:nvPr/>
        </p:nvCxnSpPr>
        <p:spPr>
          <a:xfrm flipV="1">
            <a:off x="2084832" y="1234440"/>
            <a:ext cx="0" cy="7498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7" idx="0"/>
            <a:endCxn id="65" idx="4"/>
          </p:cNvCxnSpPr>
          <p:nvPr/>
        </p:nvCxnSpPr>
        <p:spPr>
          <a:xfrm flipV="1">
            <a:off x="2871216" y="1536192"/>
            <a:ext cx="0" cy="7498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2" idx="0"/>
            <a:endCxn id="59" idx="4"/>
          </p:cNvCxnSpPr>
          <p:nvPr/>
        </p:nvCxnSpPr>
        <p:spPr>
          <a:xfrm flipV="1">
            <a:off x="3547872" y="1837944"/>
            <a:ext cx="0" cy="1463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3319272" y="1380744"/>
            <a:ext cx="457200" cy="457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0</a:t>
            </a:r>
          </a:p>
        </p:txBody>
      </p:sp>
      <p:sp>
        <p:nvSpPr>
          <p:cNvPr id="62" name="Oval 61"/>
          <p:cNvSpPr/>
          <p:nvPr/>
        </p:nvSpPr>
        <p:spPr>
          <a:xfrm>
            <a:off x="3319272" y="1984248"/>
            <a:ext cx="457200" cy="457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65" name="Oval 64"/>
          <p:cNvSpPr/>
          <p:nvPr/>
        </p:nvSpPr>
        <p:spPr>
          <a:xfrm>
            <a:off x="2642616" y="1078992"/>
            <a:ext cx="457200" cy="457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66" name="Oval 65"/>
          <p:cNvSpPr/>
          <p:nvPr/>
        </p:nvSpPr>
        <p:spPr>
          <a:xfrm>
            <a:off x="2642616" y="1682496"/>
            <a:ext cx="457200" cy="457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67" name="Oval 66"/>
          <p:cNvSpPr/>
          <p:nvPr/>
        </p:nvSpPr>
        <p:spPr>
          <a:xfrm>
            <a:off x="2642616" y="2286000"/>
            <a:ext cx="457200" cy="457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68" name="Oval 67"/>
          <p:cNvSpPr/>
          <p:nvPr/>
        </p:nvSpPr>
        <p:spPr>
          <a:xfrm>
            <a:off x="1856232" y="77724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5</a:t>
            </a:r>
          </a:p>
        </p:txBody>
      </p:sp>
      <p:sp>
        <p:nvSpPr>
          <p:cNvPr id="69" name="Oval 68"/>
          <p:cNvSpPr/>
          <p:nvPr/>
        </p:nvSpPr>
        <p:spPr>
          <a:xfrm>
            <a:off x="1856232" y="1380744"/>
            <a:ext cx="457200" cy="457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6</a:t>
            </a:r>
          </a:p>
        </p:txBody>
      </p:sp>
      <p:sp>
        <p:nvSpPr>
          <p:cNvPr id="70" name="Oval 69"/>
          <p:cNvSpPr/>
          <p:nvPr/>
        </p:nvSpPr>
        <p:spPr>
          <a:xfrm>
            <a:off x="1856232" y="1984248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7</a:t>
            </a:r>
          </a:p>
        </p:txBody>
      </p:sp>
      <p:sp>
        <p:nvSpPr>
          <p:cNvPr id="71" name="Oval 70"/>
          <p:cNvSpPr/>
          <p:nvPr/>
        </p:nvSpPr>
        <p:spPr>
          <a:xfrm>
            <a:off x="1124712" y="475488"/>
            <a:ext cx="457200" cy="457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8</a:t>
            </a:r>
          </a:p>
        </p:txBody>
      </p:sp>
      <p:sp>
        <p:nvSpPr>
          <p:cNvPr id="72" name="Oval 71"/>
          <p:cNvSpPr/>
          <p:nvPr/>
        </p:nvSpPr>
        <p:spPr>
          <a:xfrm>
            <a:off x="1124712" y="107899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9</a:t>
            </a:r>
          </a:p>
        </p:txBody>
      </p:sp>
      <p:sp>
        <p:nvSpPr>
          <p:cNvPr id="73" name="Oval 72"/>
          <p:cNvSpPr/>
          <p:nvPr/>
        </p:nvSpPr>
        <p:spPr>
          <a:xfrm>
            <a:off x="1124712" y="2286000"/>
            <a:ext cx="457200" cy="457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10</a:t>
            </a:r>
          </a:p>
        </p:txBody>
      </p:sp>
      <p:sp>
        <p:nvSpPr>
          <p:cNvPr id="74" name="Oval 73"/>
          <p:cNvSpPr/>
          <p:nvPr/>
        </p:nvSpPr>
        <p:spPr>
          <a:xfrm>
            <a:off x="393192" y="1380744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11</a:t>
            </a:r>
          </a:p>
        </p:txBody>
      </p:sp>
      <p:sp>
        <p:nvSpPr>
          <p:cNvPr id="38" name="Oval 37"/>
          <p:cNvSpPr/>
          <p:nvPr/>
        </p:nvSpPr>
        <p:spPr>
          <a:xfrm>
            <a:off x="393192" y="1984248"/>
            <a:ext cx="457200" cy="457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12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676" y="2778217"/>
            <a:ext cx="996576" cy="110966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625" y="2765065"/>
            <a:ext cx="1412659" cy="97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97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Connector 78"/>
          <p:cNvCxnSpPr/>
          <p:nvPr/>
        </p:nvCxnSpPr>
        <p:spPr>
          <a:xfrm flipH="1">
            <a:off x="610963" y="1314334"/>
            <a:ext cx="1444461" cy="6019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81331" y="475488"/>
            <a:ext cx="71565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8/3: </a:t>
            </a:r>
            <a:r>
              <a:rPr lang="en-US" dirty="0" err="1"/>
              <a:t>Littlefoot’s</a:t>
            </a:r>
            <a:r>
              <a:rPr lang="en-US" dirty="0"/>
              <a:t> Big Adventure – </a:t>
            </a:r>
            <a:r>
              <a:rPr lang="en-US" i="1" dirty="0"/>
              <a:t>Big Foot Formation</a:t>
            </a:r>
          </a:p>
          <a:p>
            <a:r>
              <a:rPr lang="en-US" dirty="0"/>
              <a:t>T2 objectives				        GE: </a:t>
            </a:r>
            <a:r>
              <a:rPr lang="en-US" dirty="0" err="1"/>
              <a:t>Littlefoot’s</a:t>
            </a:r>
            <a:r>
              <a:rPr lang="en-US" dirty="0"/>
              <a:t> Spear</a:t>
            </a:r>
          </a:p>
          <a:p>
            <a:pPr marL="171450" indent="-171450">
              <a:buFontTx/>
              <a:buChar char="-"/>
            </a:pPr>
            <a:r>
              <a:rPr lang="en-US" sz="1600" dirty="0"/>
              <a:t>Recruit Penny 400 tokens, clear area 300 </a:t>
            </a:r>
            <a:r>
              <a:rPr lang="en-US" sz="1050" dirty="0"/>
              <a:t>(Slot 6 blocked. Gold not picked up is worth 0.5% of its value)</a:t>
            </a:r>
            <a:endParaRPr lang="en-US" sz="1600" dirty="0"/>
          </a:p>
          <a:p>
            <a:pPr marL="171450" indent="-171450">
              <a:buFontTx/>
              <a:buChar char="-"/>
            </a:pPr>
            <a:r>
              <a:rPr lang="en-US" sz="1600" dirty="0"/>
              <a:t>Recruit </a:t>
            </a:r>
            <a:r>
              <a:rPr lang="en-US" sz="1600" dirty="0" err="1"/>
              <a:t>Beary</a:t>
            </a:r>
            <a:r>
              <a:rPr lang="en-US" sz="1600" dirty="0"/>
              <a:t>: 1100 tokens, clear area 300 </a:t>
            </a:r>
            <a:r>
              <a:rPr lang="en-US" sz="1050" dirty="0"/>
              <a:t>(Slots 5, 6, and 8 are blocked)</a:t>
            </a:r>
            <a:endParaRPr lang="en-US" sz="1400" dirty="0"/>
          </a:p>
          <a:p>
            <a:pPr marL="171450" indent="-171450">
              <a:buFontTx/>
              <a:buChar char="-"/>
            </a:pPr>
            <a:r>
              <a:rPr lang="en-US" sz="1600" dirty="0"/>
              <a:t>Firefighters: 2500 tokens, clear area 400 </a:t>
            </a:r>
            <a:r>
              <a:rPr lang="en-US" sz="1050" dirty="0"/>
              <a:t>(Flames have more health but don’t drop gold)</a:t>
            </a:r>
            <a:endParaRPr lang="en-US" sz="1400" dirty="0"/>
          </a:p>
          <a:p>
            <a:pPr marL="171450" indent="-171450">
              <a:buFontTx/>
              <a:buChar char="-"/>
            </a:pPr>
            <a:r>
              <a:rPr lang="en-US" sz="1600" dirty="0"/>
              <a:t>Primal Rage: 2500 tokens, clear area 450 </a:t>
            </a:r>
            <a:r>
              <a:rPr lang="en-US" sz="1050" dirty="0"/>
              <a:t>(DPS only)</a:t>
            </a:r>
            <a:endParaRPr lang="en-US" sz="2400" dirty="0"/>
          </a:p>
          <a:p>
            <a:pPr marL="171450" indent="-171450">
              <a:buFontTx/>
              <a:buChar char="-"/>
            </a:pPr>
            <a:r>
              <a:rPr lang="en-US" sz="1600" dirty="0"/>
              <a:t>Burnt Out: 2500 tokens, clear area 500 </a:t>
            </a:r>
            <a:r>
              <a:rPr lang="en-US" sz="1050" dirty="0"/>
              <a:t>(-95% DPS per XP, 1 XP per hour)</a:t>
            </a:r>
            <a:endParaRPr lang="en-US" sz="1400" dirty="0"/>
          </a:p>
          <a:p>
            <a:pPr marL="171450" indent="-171450">
              <a:buFontTx/>
              <a:buChar char="-"/>
            </a:pPr>
            <a:r>
              <a:rPr lang="en-US" sz="1600" dirty="0"/>
              <a:t>FP: 2500 tokens, </a:t>
            </a:r>
            <a:r>
              <a:rPr lang="en-US" sz="1600" dirty="0" err="1"/>
              <a:t>eSC</a:t>
            </a:r>
            <a:r>
              <a:rPr lang="en-US" sz="1600" dirty="0"/>
              <a:t> or </a:t>
            </a:r>
            <a:r>
              <a:rPr lang="en-US" sz="1600" dirty="0" err="1"/>
              <a:t>eJC</a:t>
            </a:r>
            <a:r>
              <a:rPr lang="en-US" sz="1600" dirty="0"/>
              <a:t> reward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71056" y="2765065"/>
            <a:ext cx="5026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Beary</a:t>
            </a:r>
            <a:r>
              <a:rPr lang="en-US" sz="1600" dirty="0"/>
              <a:t> </a:t>
            </a:r>
            <a:r>
              <a:rPr lang="en-US" sz="1600" dirty="0" err="1"/>
              <a:t>McBearFace</a:t>
            </a:r>
            <a:r>
              <a:rPr lang="en-US" sz="1600" dirty="0"/>
              <a:t> (95: King Reginald Swap)</a:t>
            </a:r>
          </a:p>
          <a:p>
            <a:r>
              <a:rPr lang="en-US" sz="1600" dirty="0"/>
              <a:t>	</a:t>
            </a:r>
            <a:r>
              <a:rPr lang="en-US" sz="1600" i="1" dirty="0"/>
              <a:t>Animal/Male/Royal/DPS/Event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9004" y="2765065"/>
            <a:ext cx="5204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Penny the Park Planner (94: Prince Sal Swap)</a:t>
            </a:r>
          </a:p>
          <a:p>
            <a:r>
              <a:rPr lang="en-US" sz="1600" dirty="0"/>
              <a:t>	</a:t>
            </a:r>
            <a:r>
              <a:rPr lang="en-US" sz="1600" i="1" dirty="0"/>
              <a:t>Human/Female/Support/Event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9509" y="3640364"/>
            <a:ext cx="552945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25: </a:t>
            </a:r>
            <a:r>
              <a:rPr lang="en-US" sz="1100" b="1" dirty="0"/>
              <a:t>Save the Planet</a:t>
            </a:r>
            <a:r>
              <a:rPr lang="en-US" sz="1100" dirty="0"/>
              <a:t> – 10% GDPS</a:t>
            </a:r>
          </a:p>
          <a:p>
            <a:r>
              <a:rPr lang="en-US" sz="1100" dirty="0"/>
              <a:t>50: </a:t>
            </a:r>
            <a:r>
              <a:rPr lang="en-US" sz="1100" b="1" dirty="0"/>
              <a:t>Earth Day</a:t>
            </a:r>
            <a:r>
              <a:rPr lang="en-US" sz="1100" dirty="0"/>
              <a:t> – 15% GDPS</a:t>
            </a:r>
          </a:p>
          <a:p>
            <a:r>
              <a:rPr lang="en-US" sz="1100" dirty="0"/>
              <a:t>100: </a:t>
            </a:r>
            <a:r>
              <a:rPr lang="en-US" sz="1100" b="1" dirty="0"/>
              <a:t>Trash Pickup</a:t>
            </a:r>
            <a:r>
              <a:rPr lang="en-US" sz="1100" dirty="0"/>
              <a:t> –Pickup all Quest items and Gold after 5 seconds on the ground</a:t>
            </a:r>
          </a:p>
          <a:p>
            <a:r>
              <a:rPr lang="en-US" sz="1100" dirty="0"/>
              <a:t>150: </a:t>
            </a:r>
            <a:r>
              <a:rPr lang="en-US" sz="1100" b="1" dirty="0"/>
              <a:t>An Obvious Truth </a:t>
            </a:r>
            <a:r>
              <a:rPr lang="en-US" sz="1100" dirty="0"/>
              <a:t>– 20% GDPS</a:t>
            </a:r>
          </a:p>
          <a:p>
            <a:r>
              <a:rPr lang="en-US" sz="1100" dirty="0"/>
              <a:t>200: </a:t>
            </a:r>
            <a:r>
              <a:rPr lang="en-US" sz="1100" b="1" dirty="0"/>
              <a:t>Never Stop Conserving</a:t>
            </a:r>
            <a:r>
              <a:rPr lang="en-US" sz="1100" dirty="0"/>
              <a:t> – 4x/25 levels</a:t>
            </a:r>
          </a:p>
          <a:p>
            <a:r>
              <a:rPr lang="en-US" sz="1100" dirty="0"/>
              <a:t>300: </a:t>
            </a:r>
            <a:r>
              <a:rPr lang="en-US" sz="1100" b="1" dirty="0"/>
              <a:t>Troup Trooper</a:t>
            </a:r>
            <a:r>
              <a:rPr lang="en-US" sz="1100" dirty="0"/>
              <a:t> – 50% DPS to crusaders in this column (572)</a:t>
            </a:r>
          </a:p>
          <a:p>
            <a:r>
              <a:rPr lang="en-US" sz="1100" dirty="0"/>
              <a:t>400: </a:t>
            </a:r>
            <a:r>
              <a:rPr lang="en-US" sz="1100" b="1" dirty="0"/>
              <a:t>Badge Collector</a:t>
            </a:r>
            <a:r>
              <a:rPr lang="en-US" sz="1100" dirty="0"/>
              <a:t> – 25% GDPS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93252" y="3635032"/>
            <a:ext cx="55023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25: </a:t>
            </a:r>
            <a:r>
              <a:rPr lang="en-US" sz="1100" b="1" dirty="0"/>
              <a:t>King of the Forest </a:t>
            </a:r>
            <a:r>
              <a:rPr lang="en-US" sz="1100" dirty="0"/>
              <a:t>– 50% DPS per royal crusader (573)</a:t>
            </a:r>
          </a:p>
          <a:p>
            <a:r>
              <a:rPr lang="en-US" sz="1100" dirty="0"/>
              <a:t>50: </a:t>
            </a:r>
            <a:r>
              <a:rPr lang="en-US" sz="1100" b="1" dirty="0"/>
              <a:t>Confiscated Fireworks</a:t>
            </a:r>
            <a:r>
              <a:rPr lang="en-US" sz="1100" dirty="0"/>
              <a:t> – 400% DPS</a:t>
            </a:r>
          </a:p>
          <a:p>
            <a:r>
              <a:rPr lang="en-US" sz="1100" dirty="0"/>
              <a:t>100: </a:t>
            </a:r>
            <a:r>
              <a:rPr lang="en-US" sz="1100" b="1" dirty="0"/>
              <a:t>STOP Forest Fires </a:t>
            </a:r>
            <a:r>
              <a:rPr lang="en-US" sz="1100" dirty="0"/>
              <a:t>– Unlock </a:t>
            </a:r>
            <a:r>
              <a:rPr lang="en-US" sz="1100" b="1" dirty="0"/>
              <a:t>Royal Command</a:t>
            </a:r>
          </a:p>
          <a:p>
            <a:r>
              <a:rPr lang="en-US" sz="1100" dirty="0"/>
              <a:t>150: </a:t>
            </a:r>
            <a:r>
              <a:rPr lang="en-US" sz="1100" b="1" dirty="0"/>
              <a:t>Controlled Burn </a:t>
            </a:r>
            <a:r>
              <a:rPr lang="en-US" sz="1100" dirty="0"/>
              <a:t>– Every 2.5 seconds, random monster takes 20% more damage until it dies (574)</a:t>
            </a:r>
          </a:p>
          <a:p>
            <a:r>
              <a:rPr lang="en-US" sz="1100" dirty="0"/>
              <a:t>200: </a:t>
            </a:r>
            <a:r>
              <a:rPr lang="en-US" sz="1100" b="1" dirty="0"/>
              <a:t>The Long Watch </a:t>
            </a:r>
            <a:r>
              <a:rPr lang="en-US" sz="1100" dirty="0"/>
              <a:t>– 4x/25 levels</a:t>
            </a:r>
          </a:p>
          <a:p>
            <a:r>
              <a:rPr lang="en-US" sz="1100" dirty="0"/>
              <a:t>300: </a:t>
            </a:r>
            <a:r>
              <a:rPr lang="en-US" sz="1100" b="1" dirty="0"/>
              <a:t>Stomp Out Campfire </a:t>
            </a:r>
            <a:r>
              <a:rPr lang="en-US" sz="1100" dirty="0"/>
              <a:t>– 100% DPS per monster affected by </a:t>
            </a:r>
            <a:r>
              <a:rPr lang="en-US" sz="1100" b="1" dirty="0"/>
              <a:t>Controlled Burn</a:t>
            </a:r>
            <a:r>
              <a:rPr lang="en-US" sz="1100" dirty="0"/>
              <a:t> (575)</a:t>
            </a:r>
          </a:p>
          <a:p>
            <a:r>
              <a:rPr lang="en-US" sz="1100" dirty="0"/>
              <a:t>400: </a:t>
            </a:r>
            <a:r>
              <a:rPr lang="en-US" sz="1100" b="1" dirty="0"/>
              <a:t>Friend of the Forest </a:t>
            </a:r>
            <a:r>
              <a:rPr lang="en-US" sz="1100" dirty="0"/>
              <a:t>– 50% DPS per animal crusader (576)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94505" y="5057976"/>
            <a:ext cx="52042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Clipboard:</a:t>
            </a:r>
            <a:r>
              <a:rPr lang="en-US" sz="1200" dirty="0"/>
              <a:t> Increase </a:t>
            </a:r>
            <a:r>
              <a:rPr lang="en-US" sz="1200" b="1" dirty="0"/>
              <a:t>Troup Trooper </a:t>
            </a:r>
            <a:r>
              <a:rPr lang="en-US" sz="1200" dirty="0"/>
              <a:t>by 10/25/50/100/200%</a:t>
            </a:r>
          </a:p>
          <a:p>
            <a:r>
              <a:rPr lang="en-US" sz="1200" i="1" dirty="0"/>
              <a:t>Legendary</a:t>
            </a:r>
            <a:r>
              <a:rPr lang="en-US" sz="1200" dirty="0"/>
              <a:t>: 100% DPS to Females (577)</a:t>
            </a:r>
          </a:p>
          <a:p>
            <a:r>
              <a:rPr lang="en-US" sz="1200" b="1" dirty="0"/>
              <a:t>Recycle Bin:</a:t>
            </a:r>
            <a:r>
              <a:rPr lang="en-US" sz="1200" dirty="0"/>
              <a:t> 5/10/15/40/80% GDPS</a:t>
            </a:r>
          </a:p>
          <a:p>
            <a:r>
              <a:rPr lang="en-US" sz="1200" i="1" dirty="0"/>
              <a:t>Legendary</a:t>
            </a:r>
            <a:r>
              <a:rPr lang="en-US" sz="1200" dirty="0"/>
              <a:t>: Increase </a:t>
            </a:r>
            <a:r>
              <a:rPr lang="en-US" sz="1200" b="1" dirty="0"/>
              <a:t>Troup Trooper</a:t>
            </a:r>
            <a:r>
              <a:rPr lang="en-US" sz="1200" dirty="0"/>
              <a:t> by 100%</a:t>
            </a:r>
          </a:p>
          <a:p>
            <a:r>
              <a:rPr lang="en-US" sz="1200" b="1" dirty="0"/>
              <a:t>Trash Pick:</a:t>
            </a:r>
            <a:r>
              <a:rPr lang="en-US" sz="1200" dirty="0"/>
              <a:t> Increase speed of </a:t>
            </a:r>
            <a:r>
              <a:rPr lang="en-US" sz="1200" b="1" dirty="0"/>
              <a:t>Trash Pickup</a:t>
            </a:r>
            <a:r>
              <a:rPr lang="en-US" sz="1200" dirty="0"/>
              <a:t> by 10/25/50/100/200% (Legendary will reduce pickup time to 1.66… seconds)</a:t>
            </a:r>
          </a:p>
          <a:p>
            <a:r>
              <a:rPr lang="en-US" sz="1200" i="1" dirty="0"/>
              <a:t>Legendary</a:t>
            </a:r>
            <a:r>
              <a:rPr lang="en-US" sz="1200" dirty="0"/>
              <a:t>: 20% GDPS per Human (578)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93252" y="5057391"/>
            <a:ext cx="5204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Axe</a:t>
            </a:r>
            <a:r>
              <a:rPr lang="en-US" sz="1200" dirty="0"/>
              <a:t>: 25/50/100/400/800% DPS</a:t>
            </a:r>
          </a:p>
          <a:p>
            <a:r>
              <a:rPr lang="en-US" sz="1200" i="1" dirty="0"/>
              <a:t>Legendary</a:t>
            </a:r>
            <a:r>
              <a:rPr lang="en-US" sz="1200" dirty="0"/>
              <a:t>: 100% Damage to monsters affected by </a:t>
            </a:r>
            <a:r>
              <a:rPr lang="en-US" sz="1200" b="1" dirty="0"/>
              <a:t>Royal Command</a:t>
            </a:r>
            <a:endParaRPr lang="en-US" sz="1200" dirty="0"/>
          </a:p>
          <a:p>
            <a:r>
              <a:rPr lang="en-US" sz="1200" b="1" dirty="0"/>
              <a:t>Extinguisher</a:t>
            </a:r>
            <a:r>
              <a:rPr lang="en-US" sz="1200" dirty="0"/>
              <a:t>: Increase </a:t>
            </a:r>
            <a:r>
              <a:rPr lang="en-US" sz="1200" b="1" dirty="0"/>
              <a:t>King of the Forest </a:t>
            </a:r>
            <a:r>
              <a:rPr lang="en-US" sz="1200" dirty="0"/>
              <a:t>by 25/50/100/400/800%</a:t>
            </a:r>
          </a:p>
          <a:p>
            <a:r>
              <a:rPr lang="en-US" sz="1200" i="1" dirty="0"/>
              <a:t>Legendary</a:t>
            </a:r>
            <a:r>
              <a:rPr lang="en-US" sz="1200" dirty="0"/>
              <a:t>:  100% DPS if 3 or more Royals in formation (579)</a:t>
            </a:r>
          </a:p>
          <a:p>
            <a:r>
              <a:rPr lang="en-US" sz="1200" b="1" dirty="0"/>
              <a:t>Match</a:t>
            </a:r>
            <a:r>
              <a:rPr lang="en-US" sz="1200" dirty="0"/>
              <a:t>: Increase </a:t>
            </a:r>
            <a:r>
              <a:rPr lang="en-US" sz="1200" b="1" dirty="0"/>
              <a:t>Friend of the Forest </a:t>
            </a:r>
            <a:r>
              <a:rPr lang="en-US" sz="1200" dirty="0"/>
              <a:t>by 25/50/100/400/800%</a:t>
            </a:r>
            <a:endParaRPr lang="en-US" sz="1200" b="1" dirty="0"/>
          </a:p>
          <a:p>
            <a:r>
              <a:rPr lang="en-US" sz="1200" i="1" dirty="0"/>
              <a:t>Legendary</a:t>
            </a:r>
            <a:r>
              <a:rPr lang="en-US" sz="1200" dirty="0"/>
              <a:t>: 100% DPS if 3 or more Animals in formation (580)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" y="640080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This information is not official.  It has been derived from data files used by the game and is subject to change.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99897" y="519188"/>
            <a:ext cx="1686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http://tiny.cc/CotLI_LBA</a:t>
            </a:r>
          </a:p>
        </p:txBody>
      </p:sp>
      <p:cxnSp>
        <p:nvCxnSpPr>
          <p:cNvPr id="63" name="Straight Connector 62"/>
          <p:cNvCxnSpPr/>
          <p:nvPr/>
        </p:nvCxnSpPr>
        <p:spPr>
          <a:xfrm flipH="1" flipV="1">
            <a:off x="594506" y="704850"/>
            <a:ext cx="2992407" cy="12055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594506" y="1306830"/>
            <a:ext cx="2339893" cy="9184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594506" y="1926484"/>
            <a:ext cx="737861" cy="2856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350142" y="1306830"/>
            <a:ext cx="2236771" cy="8906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2870958" y="1936442"/>
            <a:ext cx="684206" cy="2610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621638" y="704850"/>
            <a:ext cx="1444461" cy="6019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73" idx="4"/>
            <a:endCxn id="38" idx="0"/>
          </p:cNvCxnSpPr>
          <p:nvPr/>
        </p:nvCxnSpPr>
        <p:spPr>
          <a:xfrm>
            <a:off x="621792" y="932688"/>
            <a:ext cx="0" cy="7498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70" idx="4"/>
            <a:endCxn id="72" idx="0"/>
          </p:cNvCxnSpPr>
          <p:nvPr/>
        </p:nvCxnSpPr>
        <p:spPr>
          <a:xfrm>
            <a:off x="1353312" y="1234440"/>
            <a:ext cx="0" cy="7498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67" idx="4"/>
            <a:endCxn id="69" idx="0"/>
          </p:cNvCxnSpPr>
          <p:nvPr/>
        </p:nvCxnSpPr>
        <p:spPr>
          <a:xfrm>
            <a:off x="2084832" y="932688"/>
            <a:ext cx="0" cy="7498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5" idx="4"/>
            <a:endCxn id="66" idx="0"/>
          </p:cNvCxnSpPr>
          <p:nvPr/>
        </p:nvCxnSpPr>
        <p:spPr>
          <a:xfrm>
            <a:off x="2871216" y="1837944"/>
            <a:ext cx="0" cy="1463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59" idx="4"/>
            <a:endCxn id="62" idx="0"/>
          </p:cNvCxnSpPr>
          <p:nvPr/>
        </p:nvCxnSpPr>
        <p:spPr>
          <a:xfrm>
            <a:off x="3547872" y="1536192"/>
            <a:ext cx="0" cy="1463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3319272" y="1078992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0</a:t>
            </a:r>
          </a:p>
        </p:txBody>
      </p:sp>
      <p:sp>
        <p:nvSpPr>
          <p:cNvPr id="62" name="Oval 61"/>
          <p:cNvSpPr/>
          <p:nvPr/>
        </p:nvSpPr>
        <p:spPr>
          <a:xfrm>
            <a:off x="3319272" y="1682496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65" name="Oval 64"/>
          <p:cNvSpPr/>
          <p:nvPr/>
        </p:nvSpPr>
        <p:spPr>
          <a:xfrm>
            <a:off x="2642616" y="138074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66" name="Oval 65"/>
          <p:cNvSpPr/>
          <p:nvPr/>
        </p:nvSpPr>
        <p:spPr>
          <a:xfrm>
            <a:off x="2642616" y="19842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67" name="Oval 66"/>
          <p:cNvSpPr/>
          <p:nvPr/>
        </p:nvSpPr>
        <p:spPr>
          <a:xfrm>
            <a:off x="1856232" y="475488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68" name="Oval 67"/>
          <p:cNvSpPr/>
          <p:nvPr/>
        </p:nvSpPr>
        <p:spPr>
          <a:xfrm>
            <a:off x="1856232" y="107899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5</a:t>
            </a:r>
          </a:p>
        </p:txBody>
      </p:sp>
      <p:sp>
        <p:nvSpPr>
          <p:cNvPr id="69" name="Oval 68"/>
          <p:cNvSpPr/>
          <p:nvPr/>
        </p:nvSpPr>
        <p:spPr>
          <a:xfrm>
            <a:off x="1856232" y="1682496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6</a:t>
            </a:r>
          </a:p>
        </p:txBody>
      </p:sp>
      <p:sp>
        <p:nvSpPr>
          <p:cNvPr id="70" name="Oval 69"/>
          <p:cNvSpPr/>
          <p:nvPr/>
        </p:nvSpPr>
        <p:spPr>
          <a:xfrm>
            <a:off x="1124712" y="777240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7</a:t>
            </a:r>
          </a:p>
        </p:txBody>
      </p:sp>
      <p:sp>
        <p:nvSpPr>
          <p:cNvPr id="71" name="Oval 70"/>
          <p:cNvSpPr/>
          <p:nvPr/>
        </p:nvSpPr>
        <p:spPr>
          <a:xfrm>
            <a:off x="1124712" y="1380744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8</a:t>
            </a:r>
          </a:p>
        </p:txBody>
      </p:sp>
      <p:sp>
        <p:nvSpPr>
          <p:cNvPr id="72" name="Oval 71"/>
          <p:cNvSpPr/>
          <p:nvPr/>
        </p:nvSpPr>
        <p:spPr>
          <a:xfrm>
            <a:off x="1124712" y="19842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9</a:t>
            </a:r>
          </a:p>
        </p:txBody>
      </p:sp>
      <p:sp>
        <p:nvSpPr>
          <p:cNvPr id="73" name="Oval 72"/>
          <p:cNvSpPr/>
          <p:nvPr/>
        </p:nvSpPr>
        <p:spPr>
          <a:xfrm>
            <a:off x="393192" y="475488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10</a:t>
            </a:r>
          </a:p>
        </p:txBody>
      </p:sp>
      <p:sp>
        <p:nvSpPr>
          <p:cNvPr id="74" name="Oval 73"/>
          <p:cNvSpPr/>
          <p:nvPr/>
        </p:nvSpPr>
        <p:spPr>
          <a:xfrm>
            <a:off x="393192" y="1078992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11</a:t>
            </a:r>
          </a:p>
        </p:txBody>
      </p:sp>
      <p:sp>
        <p:nvSpPr>
          <p:cNvPr id="38" name="Oval 37"/>
          <p:cNvSpPr/>
          <p:nvPr/>
        </p:nvSpPr>
        <p:spPr>
          <a:xfrm>
            <a:off x="393192" y="168249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12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666" y="2689408"/>
            <a:ext cx="979211" cy="11373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1708" y="2698003"/>
            <a:ext cx="945779" cy="114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060321" y="271858"/>
            <a:ext cx="6346420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July 19: Song of Thrones – </a:t>
            </a:r>
            <a:r>
              <a:rPr lang="en-US" i="1" dirty="0"/>
              <a:t>Royal Crown formation</a:t>
            </a:r>
          </a:p>
          <a:p>
            <a:r>
              <a:rPr lang="en-US" dirty="0"/>
              <a:t>T3 objectives (rewards T3 </a:t>
            </a:r>
            <a:r>
              <a:rPr lang="en-US" dirty="0" err="1"/>
              <a:t>eJC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sz="1400" dirty="0"/>
              <a:t>Recruit The Wolf King 1100 tokens, clear area 500 </a:t>
            </a:r>
            <a:r>
              <a:rPr lang="en-US" sz="1050" dirty="0"/>
              <a:t>(-2.5% GDPS per second until area change)</a:t>
            </a:r>
            <a:endParaRPr lang="en-US" sz="1600" dirty="0"/>
          </a:p>
          <a:p>
            <a:pPr marL="171450" indent="-171450">
              <a:buFontTx/>
              <a:buChar char="-"/>
            </a:pPr>
            <a:r>
              <a:rPr lang="en-US" sz="1400" dirty="0" err="1"/>
              <a:t>Dragonfire</a:t>
            </a:r>
            <a:r>
              <a:rPr lang="en-US" sz="1400" dirty="0"/>
              <a:t>: 2500 tokens, clear area 600 </a:t>
            </a:r>
            <a:r>
              <a:rPr lang="en-US" sz="1050" dirty="0"/>
              <a:t>(All crusaders except </a:t>
            </a:r>
            <a:r>
              <a:rPr lang="en-US" sz="1050" dirty="0" err="1"/>
              <a:t>Natlie</a:t>
            </a:r>
            <a:r>
              <a:rPr lang="en-US" sz="1050" dirty="0"/>
              <a:t>, Nate, </a:t>
            </a:r>
            <a:r>
              <a:rPr lang="en-US" sz="1050" dirty="0" err="1"/>
              <a:t>Brogon</a:t>
            </a:r>
            <a:r>
              <a:rPr lang="en-US" sz="1050" dirty="0"/>
              <a:t>, </a:t>
            </a:r>
            <a:r>
              <a:rPr lang="en-US" sz="1050" dirty="0" err="1"/>
              <a:t>Sisaron</a:t>
            </a:r>
            <a:r>
              <a:rPr lang="en-US" sz="1050" dirty="0"/>
              <a:t>, TES, and </a:t>
            </a:r>
            <a:r>
              <a:rPr lang="en-US" sz="1050" dirty="0" err="1"/>
              <a:t>Xander</a:t>
            </a:r>
            <a:r>
              <a:rPr lang="en-US" sz="1050" dirty="0"/>
              <a:t> burn 40% health every second)</a:t>
            </a:r>
            <a:endParaRPr lang="en-US" sz="1400" dirty="0"/>
          </a:p>
          <a:p>
            <a:pPr marL="171450" indent="-171450">
              <a:buFontTx/>
              <a:buChar char="-"/>
            </a:pPr>
            <a:r>
              <a:rPr lang="en-US" sz="1400" dirty="0"/>
              <a:t>King of the Animals: 2500 tokens, clear area 650 </a:t>
            </a:r>
            <a:r>
              <a:rPr lang="en-US" sz="1050" dirty="0"/>
              <a:t>(Only animals allowed)</a:t>
            </a:r>
            <a:endParaRPr lang="en-US" sz="2400" dirty="0"/>
          </a:p>
          <a:p>
            <a:pPr marL="171450" indent="-171450">
              <a:buFontTx/>
              <a:buChar char="-"/>
            </a:pPr>
            <a:r>
              <a:rPr lang="en-US" sz="1400" dirty="0"/>
              <a:t>H-B-Uh-Oh: 2500 tokens, clear area 700 </a:t>
            </a:r>
            <a:r>
              <a:rPr lang="en-US" sz="1050" dirty="0"/>
              <a:t>(Everyone except The Wolf King can have their DPS reduced to 0)</a:t>
            </a:r>
          </a:p>
          <a:p>
            <a:pPr marL="171450" indent="-171450">
              <a:buFontTx/>
              <a:buChar char="-"/>
            </a:pPr>
            <a:r>
              <a:rPr lang="en-US" sz="1400" dirty="0"/>
              <a:t>Jam-Packed Episode: 2500 tokens, clear area 750 </a:t>
            </a:r>
            <a:r>
              <a:rPr lang="en-US" sz="1050" dirty="0"/>
              <a:t>(xxx)</a:t>
            </a:r>
            <a:endParaRPr lang="en-US" sz="1400" dirty="0"/>
          </a:p>
          <a:p>
            <a:pPr marL="171450" indent="-171450">
              <a:buFontTx/>
              <a:buChar char="-"/>
            </a:pPr>
            <a:r>
              <a:rPr lang="en-US" sz="1400" dirty="0"/>
              <a:t>FP: 2500 tokens, All Tier </a:t>
            </a:r>
            <a:r>
              <a:rPr lang="en-US" sz="1400" dirty="0" err="1"/>
              <a:t>eSC</a:t>
            </a:r>
            <a:r>
              <a:rPr lang="en-US" sz="1400" dirty="0"/>
              <a:t> or </a:t>
            </a:r>
            <a:r>
              <a:rPr lang="en-US" sz="1400" dirty="0" err="1"/>
              <a:t>eJC</a:t>
            </a:r>
            <a:r>
              <a:rPr lang="en-US" sz="1400" dirty="0"/>
              <a:t> reward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60321" y="2999873"/>
            <a:ext cx="5366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Wolf King (116: Seat 28)</a:t>
            </a:r>
          </a:p>
          <a:p>
            <a:r>
              <a:rPr lang="en-US" sz="1600" dirty="0"/>
              <a:t>	</a:t>
            </a:r>
            <a:r>
              <a:rPr lang="en-US" sz="1600" i="1" dirty="0"/>
              <a:t>Event/Animal/Male/DPS/Royal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60321" y="3623835"/>
            <a:ext cx="738226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50: </a:t>
            </a:r>
            <a:r>
              <a:rPr lang="en-US" sz="1100" b="1" dirty="0"/>
              <a:t>Bite</a:t>
            </a:r>
            <a:r>
              <a:rPr lang="en-US" sz="1100" dirty="0"/>
              <a:t> – 200% DPS</a:t>
            </a:r>
          </a:p>
          <a:p>
            <a:r>
              <a:rPr lang="en-US" sz="1100" dirty="0"/>
              <a:t>100: </a:t>
            </a:r>
            <a:r>
              <a:rPr lang="en-US" sz="1100" b="1" dirty="0"/>
              <a:t>Wolf Pack</a:t>
            </a:r>
            <a:r>
              <a:rPr lang="en-US" sz="1100" dirty="0"/>
              <a:t> – Increase the DPS of The Wolf King by 25% for each adjacent crusaders (</a:t>
            </a:r>
            <a:r>
              <a:rPr lang="en-US" sz="1100" b="1" dirty="0"/>
              <a:t>multiplicative</a:t>
            </a:r>
            <a:r>
              <a:rPr lang="en-US" sz="1100" dirty="0"/>
              <a:t>) (757)</a:t>
            </a:r>
          </a:p>
          <a:p>
            <a:r>
              <a:rPr lang="en-US" sz="1100" dirty="0"/>
              <a:t>200: </a:t>
            </a:r>
            <a:r>
              <a:rPr lang="en-US" sz="1100" b="1" dirty="0"/>
              <a:t>Endless Howls </a:t>
            </a:r>
            <a:r>
              <a:rPr lang="en-US" sz="1100" dirty="0"/>
              <a:t>– 4x/25 levels</a:t>
            </a:r>
          </a:p>
          <a:p>
            <a:r>
              <a:rPr lang="en-US" sz="1100" dirty="0"/>
              <a:t>300: </a:t>
            </a:r>
            <a:r>
              <a:rPr lang="en-US" sz="1100" b="1" dirty="0"/>
              <a:t>Rip </a:t>
            </a:r>
            <a:r>
              <a:rPr lang="en-US" sz="1100" dirty="0"/>
              <a:t>– 400% DPS</a:t>
            </a:r>
          </a:p>
          <a:p>
            <a:r>
              <a:rPr lang="en-US" sz="1100" dirty="0"/>
              <a:t>400: </a:t>
            </a:r>
            <a:r>
              <a:rPr lang="en-US" sz="1100" b="1" dirty="0"/>
              <a:t>Empowered Fur</a:t>
            </a:r>
            <a:r>
              <a:rPr lang="en-US" sz="1100" dirty="0"/>
              <a:t> – Increase the DPS of The Wolf King by 50% for each Formation Ability affecting him (758)</a:t>
            </a:r>
          </a:p>
          <a:p>
            <a:r>
              <a:rPr lang="en-US" sz="1100" dirty="0"/>
              <a:t>600: </a:t>
            </a:r>
            <a:r>
              <a:rPr lang="en-US" sz="1100" b="1" dirty="0"/>
              <a:t>Gouge </a:t>
            </a:r>
            <a:r>
              <a:rPr lang="en-US" sz="1100" dirty="0"/>
              <a:t>– 600% DPS</a:t>
            </a:r>
          </a:p>
          <a:p>
            <a:r>
              <a:rPr lang="en-US" sz="1100" dirty="0"/>
              <a:t>800: </a:t>
            </a:r>
            <a:r>
              <a:rPr lang="en-US" sz="1100" b="1" dirty="0"/>
              <a:t>Bloodlust </a:t>
            </a:r>
            <a:r>
              <a:rPr lang="en-US" sz="1100" dirty="0"/>
              <a:t>– Each enemy killed increases the DPS of The Wolf King by 10% (max stacks 25, last for 5 seconds) (759)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60321" y="5278850"/>
            <a:ext cx="7049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Fur:</a:t>
            </a:r>
            <a:r>
              <a:rPr lang="en-US" sz="1200" dirty="0"/>
              <a:t> Increase the effect of </a:t>
            </a:r>
            <a:r>
              <a:rPr lang="en-US" sz="1200" b="1" dirty="0"/>
              <a:t>Wolf Pack </a:t>
            </a:r>
            <a:r>
              <a:rPr lang="en-US" sz="1200" dirty="0"/>
              <a:t>by 10/25/50/100/200%</a:t>
            </a:r>
          </a:p>
          <a:p>
            <a:r>
              <a:rPr lang="en-US" sz="1200" i="1" dirty="0"/>
              <a:t>Legendary</a:t>
            </a:r>
            <a:r>
              <a:rPr lang="en-US" sz="1200" dirty="0"/>
              <a:t>: 20% GDPS per animal in the formation (760)</a:t>
            </a:r>
          </a:p>
          <a:p>
            <a:r>
              <a:rPr lang="en-US" sz="1200" b="1" dirty="0"/>
              <a:t>Teeth:</a:t>
            </a:r>
            <a:r>
              <a:rPr lang="en-US" sz="1200" dirty="0"/>
              <a:t> Increase the effect of </a:t>
            </a:r>
            <a:r>
              <a:rPr lang="en-US" sz="1200" b="1" dirty="0"/>
              <a:t>Empowered Fur</a:t>
            </a:r>
            <a:r>
              <a:rPr lang="en-US" sz="1200" dirty="0"/>
              <a:t> by 10/25/50/100/200%</a:t>
            </a:r>
          </a:p>
          <a:p>
            <a:r>
              <a:rPr lang="en-US" sz="1200" i="1" dirty="0"/>
              <a:t>Legendary</a:t>
            </a:r>
            <a:r>
              <a:rPr lang="en-US" sz="1200" dirty="0"/>
              <a:t>: 100% DPS if at least 2 animals adjacent (761)</a:t>
            </a:r>
          </a:p>
          <a:p>
            <a:r>
              <a:rPr lang="en-US" sz="1200" b="1" dirty="0"/>
              <a:t>Claws:</a:t>
            </a:r>
            <a:r>
              <a:rPr lang="en-US" sz="1200" dirty="0"/>
              <a:t> Increase the maximum number of </a:t>
            </a:r>
            <a:r>
              <a:rPr lang="en-US" sz="1200" b="1" dirty="0"/>
              <a:t>Bloodlust</a:t>
            </a:r>
            <a:r>
              <a:rPr lang="en-US" sz="1200" dirty="0"/>
              <a:t> stacks by 2/4/6/8/16</a:t>
            </a:r>
          </a:p>
          <a:p>
            <a:r>
              <a:rPr lang="en-US" sz="1200" i="1" dirty="0"/>
              <a:t>Legendary</a:t>
            </a:r>
            <a:r>
              <a:rPr lang="en-US" sz="1200" dirty="0"/>
              <a:t>: 100% GDPS if at least 3 royals in formation (762)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" y="6561202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FF0000"/>
                </a:solidFill>
              </a:rPr>
              <a:t>This information is not official.  It has been derived from data files used by the game and is subject to change.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06743" y="271858"/>
            <a:ext cx="17852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http://tiny.cc/CotLI_SoT</a:t>
            </a:r>
          </a:p>
          <a:p>
            <a:r>
              <a:rPr lang="en-US" sz="1200" dirty="0"/>
              <a:t>GE: xxx</a:t>
            </a:r>
          </a:p>
          <a:p>
            <a:r>
              <a:rPr lang="en-US" sz="1200" dirty="0"/>
              <a:t>1st: </a:t>
            </a:r>
            <a:r>
              <a:rPr lang="en-US" sz="1200" dirty="0" err="1"/>
              <a:t>RoboQueen</a:t>
            </a:r>
            <a:r>
              <a:rPr lang="en-US" sz="1200" dirty="0"/>
              <a:t> Wheel</a:t>
            </a:r>
          </a:p>
          <a:p>
            <a:r>
              <a:rPr lang="en-US" sz="1200" dirty="0"/>
              <a:t>2nd: </a:t>
            </a:r>
            <a:r>
              <a:rPr lang="en-US" sz="1200" dirty="0" err="1"/>
              <a:t>Brogon</a:t>
            </a:r>
            <a:r>
              <a:rPr lang="en-US" sz="1200" dirty="0"/>
              <a:t> Tooth</a:t>
            </a:r>
          </a:p>
          <a:p>
            <a:r>
              <a:rPr lang="en-US" sz="1200" dirty="0"/>
              <a:t>Recipes unlock Aug 14</a:t>
            </a:r>
          </a:p>
          <a:p>
            <a:r>
              <a:rPr lang="en-US" sz="1200" dirty="0" err="1"/>
              <a:t>Leerion</a:t>
            </a:r>
            <a:endParaRPr lang="en-US" sz="1200" dirty="0"/>
          </a:p>
          <a:p>
            <a:r>
              <a:rPr lang="en-US" sz="1200" dirty="0" err="1"/>
              <a:t>Brogon</a:t>
            </a:r>
            <a:endParaRPr lang="en-US" sz="1200" dirty="0"/>
          </a:p>
          <a:p>
            <a:r>
              <a:rPr lang="en-US" sz="1200" dirty="0" err="1"/>
              <a:t>RoboQueen</a:t>
            </a:r>
            <a:endParaRPr lang="en-US" sz="1200" dirty="0"/>
          </a:p>
          <a:p>
            <a:r>
              <a:rPr lang="en-US" sz="1200" dirty="0"/>
              <a:t>Zombie Winter</a:t>
            </a:r>
          </a:p>
          <a:p>
            <a:r>
              <a:rPr lang="en-US" sz="1200" dirty="0"/>
              <a:t>The Wolf King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B140585-2323-4881-B611-A483A68E7512}"/>
              </a:ext>
            </a:extLst>
          </p:cNvPr>
          <p:cNvCxnSpPr>
            <a:stCxn id="48" idx="0"/>
            <a:endCxn id="46" idx="4"/>
          </p:cNvCxnSpPr>
          <p:nvPr/>
        </p:nvCxnSpPr>
        <p:spPr>
          <a:xfrm flipV="1">
            <a:off x="621792" y="932688"/>
            <a:ext cx="0" cy="7498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0C4B2D-157E-4A32-99CE-94635B52B9E1}"/>
              </a:ext>
            </a:extLst>
          </p:cNvPr>
          <p:cNvCxnSpPr/>
          <p:nvPr/>
        </p:nvCxnSpPr>
        <p:spPr>
          <a:xfrm flipV="1">
            <a:off x="3541014" y="932688"/>
            <a:ext cx="0" cy="7498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21AB91F-A445-4AE2-82C8-FAAA4BF32107}"/>
              </a:ext>
            </a:extLst>
          </p:cNvPr>
          <p:cNvCxnSpPr/>
          <p:nvPr/>
        </p:nvCxnSpPr>
        <p:spPr>
          <a:xfrm flipV="1">
            <a:off x="2084832" y="932688"/>
            <a:ext cx="0" cy="7498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8AB9CA8-002E-4BB0-BBE5-545690948AF2}"/>
              </a:ext>
            </a:extLst>
          </p:cNvPr>
          <p:cNvCxnSpPr/>
          <p:nvPr/>
        </p:nvCxnSpPr>
        <p:spPr>
          <a:xfrm flipH="1" flipV="1">
            <a:off x="621792" y="1307592"/>
            <a:ext cx="2249423" cy="9052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4E20B73-1018-4716-85C0-3AF9383AFEDC}"/>
              </a:ext>
            </a:extLst>
          </p:cNvPr>
          <p:cNvCxnSpPr/>
          <p:nvPr/>
        </p:nvCxnSpPr>
        <p:spPr>
          <a:xfrm flipH="1" flipV="1">
            <a:off x="621792" y="1887820"/>
            <a:ext cx="731520" cy="3316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AF3F703-FAAD-4F86-A9CD-586788C70BBC}"/>
              </a:ext>
            </a:extLst>
          </p:cNvPr>
          <p:cNvCxnSpPr/>
          <p:nvPr/>
        </p:nvCxnSpPr>
        <p:spPr>
          <a:xfrm flipH="1" flipV="1">
            <a:off x="2084832" y="1307592"/>
            <a:ext cx="1463040" cy="6159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3D62E84-A21F-4B7C-940C-CE75C00ABE3B}"/>
              </a:ext>
            </a:extLst>
          </p:cNvPr>
          <p:cNvCxnSpPr/>
          <p:nvPr/>
        </p:nvCxnSpPr>
        <p:spPr>
          <a:xfrm flipH="1">
            <a:off x="621792" y="1307592"/>
            <a:ext cx="1463039" cy="5729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46BC24D-BB1F-479F-9D9E-98B097FB0A72}"/>
              </a:ext>
            </a:extLst>
          </p:cNvPr>
          <p:cNvCxnSpPr/>
          <p:nvPr/>
        </p:nvCxnSpPr>
        <p:spPr>
          <a:xfrm flipH="1">
            <a:off x="1353313" y="1295135"/>
            <a:ext cx="2202560" cy="9177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DA90E80-BAF5-4D54-9946-15188F6CAEE0}"/>
              </a:ext>
            </a:extLst>
          </p:cNvPr>
          <p:cNvCxnSpPr/>
          <p:nvPr/>
        </p:nvCxnSpPr>
        <p:spPr>
          <a:xfrm flipH="1">
            <a:off x="2889690" y="1905482"/>
            <a:ext cx="666183" cy="2840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81BBA65-FC34-46E9-B088-6942477F282B}"/>
              </a:ext>
            </a:extLst>
          </p:cNvPr>
          <p:cNvCxnSpPr>
            <a:stCxn id="45" idx="0"/>
            <a:endCxn id="44" idx="4"/>
          </p:cNvCxnSpPr>
          <p:nvPr/>
        </p:nvCxnSpPr>
        <p:spPr>
          <a:xfrm flipV="1">
            <a:off x="1353312" y="1837944"/>
            <a:ext cx="0" cy="1463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E589AB8-52BE-4E5E-B959-B1600964946E}"/>
              </a:ext>
            </a:extLst>
          </p:cNvPr>
          <p:cNvCxnSpPr>
            <a:stCxn id="40" idx="0"/>
            <a:endCxn id="39" idx="4"/>
          </p:cNvCxnSpPr>
          <p:nvPr/>
        </p:nvCxnSpPr>
        <p:spPr>
          <a:xfrm flipV="1">
            <a:off x="2871216" y="1837944"/>
            <a:ext cx="0" cy="1463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B1F711C-1E9E-45D4-BA07-9616B2138404}"/>
              </a:ext>
            </a:extLst>
          </p:cNvPr>
          <p:cNvSpPr/>
          <p:nvPr/>
        </p:nvSpPr>
        <p:spPr>
          <a:xfrm>
            <a:off x="3319272" y="475488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74CDA8F-77E1-4EB3-B949-73B761BB512C}"/>
              </a:ext>
            </a:extLst>
          </p:cNvPr>
          <p:cNvSpPr/>
          <p:nvPr/>
        </p:nvSpPr>
        <p:spPr>
          <a:xfrm>
            <a:off x="3319272" y="1078992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4DFF836-DDCE-43D0-9378-6630B0F50D37}"/>
              </a:ext>
            </a:extLst>
          </p:cNvPr>
          <p:cNvSpPr/>
          <p:nvPr/>
        </p:nvSpPr>
        <p:spPr>
          <a:xfrm>
            <a:off x="3319272" y="168249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3E5DAE6-05CC-45BA-BB5A-E8C2445AF390}"/>
              </a:ext>
            </a:extLst>
          </p:cNvPr>
          <p:cNvSpPr/>
          <p:nvPr/>
        </p:nvSpPr>
        <p:spPr>
          <a:xfrm>
            <a:off x="2642616" y="138074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91026FA-6A9B-45F5-BFE9-C8119FB25A96}"/>
              </a:ext>
            </a:extLst>
          </p:cNvPr>
          <p:cNvSpPr/>
          <p:nvPr/>
        </p:nvSpPr>
        <p:spPr>
          <a:xfrm>
            <a:off x="2642616" y="1984248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AF63A10-C830-4865-8CE8-EC87D71CD456}"/>
              </a:ext>
            </a:extLst>
          </p:cNvPr>
          <p:cNvSpPr/>
          <p:nvPr/>
        </p:nvSpPr>
        <p:spPr>
          <a:xfrm>
            <a:off x="1856232" y="47548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5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8C82952-B54C-4CD6-A1F0-A91FDF6FBF15}"/>
              </a:ext>
            </a:extLst>
          </p:cNvPr>
          <p:cNvSpPr/>
          <p:nvPr/>
        </p:nvSpPr>
        <p:spPr>
          <a:xfrm>
            <a:off x="1856232" y="1078992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6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DD5F5C5-54BD-40DD-A2A5-F0C9FC8B93A2}"/>
              </a:ext>
            </a:extLst>
          </p:cNvPr>
          <p:cNvSpPr/>
          <p:nvPr/>
        </p:nvSpPr>
        <p:spPr>
          <a:xfrm>
            <a:off x="1856232" y="1682496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7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3E585AF-349A-4742-8F79-19E6F0F26ABD}"/>
              </a:ext>
            </a:extLst>
          </p:cNvPr>
          <p:cNvSpPr/>
          <p:nvPr/>
        </p:nvSpPr>
        <p:spPr>
          <a:xfrm>
            <a:off x="1124712" y="1380744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8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AF1085E-1BEE-4F78-B1F5-7856C779EEC5}"/>
              </a:ext>
            </a:extLst>
          </p:cNvPr>
          <p:cNvSpPr/>
          <p:nvPr/>
        </p:nvSpPr>
        <p:spPr>
          <a:xfrm>
            <a:off x="1124712" y="19842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9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9A409E0-E7C4-4564-859F-BB40F19D1400}"/>
              </a:ext>
            </a:extLst>
          </p:cNvPr>
          <p:cNvSpPr/>
          <p:nvPr/>
        </p:nvSpPr>
        <p:spPr>
          <a:xfrm>
            <a:off x="393192" y="475488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10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8B403B3-C218-4F16-B7F6-DEA28DD3636D}"/>
              </a:ext>
            </a:extLst>
          </p:cNvPr>
          <p:cNvSpPr/>
          <p:nvPr/>
        </p:nvSpPr>
        <p:spPr>
          <a:xfrm>
            <a:off x="393192" y="1078992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11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73B8AC3-01EA-4C51-8244-44E6D4C1A766}"/>
              </a:ext>
            </a:extLst>
          </p:cNvPr>
          <p:cNvSpPr/>
          <p:nvPr/>
        </p:nvSpPr>
        <p:spPr>
          <a:xfrm>
            <a:off x="393192" y="168249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90578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581331" y="475488"/>
            <a:ext cx="71565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7/13: Song of Thrones – </a:t>
            </a:r>
            <a:r>
              <a:rPr lang="en-US" i="1" dirty="0"/>
              <a:t>Royal Crown Formation</a:t>
            </a:r>
          </a:p>
          <a:p>
            <a:r>
              <a:rPr lang="en-US" dirty="0"/>
              <a:t>T2 objectives</a:t>
            </a:r>
          </a:p>
          <a:p>
            <a:pPr marL="171450" indent="-171450">
              <a:buFontTx/>
              <a:buChar char="-"/>
            </a:pPr>
            <a:r>
              <a:rPr lang="en-US" sz="1600" dirty="0"/>
              <a:t>Recruit </a:t>
            </a:r>
            <a:r>
              <a:rPr lang="en-US" sz="1600" dirty="0" err="1"/>
              <a:t>RoboQueen</a:t>
            </a:r>
            <a:r>
              <a:rPr lang="en-US" sz="1600" dirty="0"/>
              <a:t> 400 tokens, clear area 300</a:t>
            </a:r>
          </a:p>
          <a:p>
            <a:pPr marL="171450" indent="-171450">
              <a:buFontTx/>
              <a:buChar char="-"/>
            </a:pPr>
            <a:r>
              <a:rPr lang="en-US" sz="1600" dirty="0"/>
              <a:t>Recruit Zombie Winter: 1100 tokens, clear area 300 </a:t>
            </a:r>
            <a:r>
              <a:rPr lang="en-US" sz="1100" dirty="0"/>
              <a:t>(Sleep 2,6,9,15,14,4,8,1,19,20,5 every 25)</a:t>
            </a:r>
            <a:endParaRPr lang="en-US" sz="1600" dirty="0"/>
          </a:p>
          <a:p>
            <a:pPr marL="171450" indent="-171450">
              <a:buFontTx/>
              <a:buChar char="-"/>
            </a:pPr>
            <a:r>
              <a:rPr lang="en-US" sz="1600" dirty="0"/>
              <a:t>Ride of the </a:t>
            </a:r>
            <a:r>
              <a:rPr lang="en-US" sz="1600" dirty="0" err="1"/>
              <a:t>Horsefolk</a:t>
            </a:r>
            <a:r>
              <a:rPr lang="en-US" sz="1600" dirty="0"/>
              <a:t>: 2500 tokens, clear area 400 </a:t>
            </a:r>
            <a:r>
              <a:rPr lang="en-US" sz="1100" dirty="0"/>
              <a:t>(Block 6,1,11,10,4,7,8,0 every 50)</a:t>
            </a:r>
            <a:endParaRPr lang="en-US" sz="2400" dirty="0"/>
          </a:p>
          <a:p>
            <a:pPr marL="171450" indent="-171450">
              <a:buFontTx/>
              <a:buChar char="-"/>
            </a:pPr>
            <a:r>
              <a:rPr lang="en-US" sz="1600" dirty="0"/>
              <a:t>Continuous Coups: 2500 tokens, clear area 450 </a:t>
            </a:r>
            <a:r>
              <a:rPr lang="en-US" sz="1100" dirty="0"/>
              <a:t>(-99.9% DPS to all but 4 crusaders, cycles every 50)</a:t>
            </a:r>
            <a:endParaRPr lang="en-US" sz="2400" dirty="0"/>
          </a:p>
          <a:p>
            <a:pPr marL="171450" indent="-171450">
              <a:buFontTx/>
              <a:buChar char="-"/>
            </a:pPr>
            <a:r>
              <a:rPr lang="en-US" sz="1600" dirty="0"/>
              <a:t>Season One </a:t>
            </a:r>
            <a:r>
              <a:rPr lang="en-US" sz="1600" dirty="0" err="1"/>
              <a:t>Rewatch</a:t>
            </a:r>
            <a:r>
              <a:rPr lang="en-US" sz="1600" dirty="0"/>
              <a:t>: 2500 tokens, clear area 500 </a:t>
            </a:r>
            <a:r>
              <a:rPr lang="en-US" sz="1100" dirty="0"/>
              <a:t>(Only 20 base + this event’s Crusaders)</a:t>
            </a:r>
            <a:endParaRPr lang="en-US" sz="1600" dirty="0"/>
          </a:p>
          <a:p>
            <a:pPr marL="171450" indent="-171450">
              <a:buFontTx/>
              <a:buChar char="-"/>
            </a:pPr>
            <a:r>
              <a:rPr lang="en-US" sz="1600" dirty="0"/>
              <a:t>FP: 2500 tokens, </a:t>
            </a:r>
            <a:r>
              <a:rPr lang="en-US" sz="1600" dirty="0" err="1"/>
              <a:t>eSC</a:t>
            </a:r>
            <a:r>
              <a:rPr lang="en-US" sz="1600" dirty="0"/>
              <a:t> or </a:t>
            </a:r>
            <a:r>
              <a:rPr lang="en-US" sz="1600" dirty="0" err="1"/>
              <a:t>eJC</a:t>
            </a:r>
            <a:r>
              <a:rPr lang="en-US" sz="1600" dirty="0"/>
              <a:t> reward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71056" y="2765065"/>
            <a:ext cx="5026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Zombie Winter (93: Detective </a:t>
            </a:r>
            <a:r>
              <a:rPr lang="en-US" sz="1600" dirty="0" err="1"/>
              <a:t>Kaine</a:t>
            </a:r>
            <a:r>
              <a:rPr lang="en-US" sz="1600" dirty="0"/>
              <a:t> Swap)</a:t>
            </a:r>
          </a:p>
          <a:p>
            <a:r>
              <a:rPr lang="en-US" sz="1600" dirty="0"/>
              <a:t>	</a:t>
            </a:r>
            <a:r>
              <a:rPr lang="en-US" sz="1600" i="1" dirty="0"/>
              <a:t>Supernatural/Male/Gold/Event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9004" y="2765065"/>
            <a:ext cx="5204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RoboQueen</a:t>
            </a:r>
            <a:r>
              <a:rPr lang="en-US" sz="1600" dirty="0"/>
              <a:t> (92: Emo Werewolf Swap)</a:t>
            </a:r>
          </a:p>
          <a:p>
            <a:r>
              <a:rPr lang="en-US" sz="1600" dirty="0"/>
              <a:t>	</a:t>
            </a:r>
            <a:r>
              <a:rPr lang="en-US" sz="1600" i="1" dirty="0"/>
              <a:t>Female/Robot/Royalty/DPS/Event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9509" y="3640364"/>
            <a:ext cx="552945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25: </a:t>
            </a:r>
            <a:r>
              <a:rPr lang="en-US" sz="1100" b="1" dirty="0"/>
              <a:t>Banished</a:t>
            </a:r>
            <a:r>
              <a:rPr lang="en-US" sz="1100" dirty="0"/>
              <a:t> – 150% DPS</a:t>
            </a:r>
          </a:p>
          <a:p>
            <a:r>
              <a:rPr lang="en-US" sz="1100" dirty="0"/>
              <a:t>50: </a:t>
            </a:r>
            <a:r>
              <a:rPr lang="en-US" sz="1100" b="1" dirty="0"/>
              <a:t>Own Way Home</a:t>
            </a:r>
            <a:r>
              <a:rPr lang="en-US" sz="1100" dirty="0"/>
              <a:t> – 200% DPS</a:t>
            </a:r>
          </a:p>
          <a:p>
            <a:r>
              <a:rPr lang="en-US" sz="1100" dirty="0"/>
              <a:t>100: </a:t>
            </a:r>
            <a:r>
              <a:rPr lang="en-US" sz="1100" b="1" dirty="0" err="1"/>
              <a:t>RoboFamily</a:t>
            </a:r>
            <a:r>
              <a:rPr lang="en-US" sz="1100" dirty="0"/>
              <a:t> – 100% DPS per adjacent Robot (559)</a:t>
            </a:r>
          </a:p>
          <a:p>
            <a:r>
              <a:rPr lang="en-US" sz="1100" dirty="0"/>
              <a:t>150: </a:t>
            </a:r>
            <a:r>
              <a:rPr lang="en-US" sz="1100" b="1" dirty="0"/>
              <a:t>Critical Shock</a:t>
            </a:r>
            <a:r>
              <a:rPr lang="en-US" sz="1100" dirty="0"/>
              <a:t> – 3% Critical Click Chance</a:t>
            </a:r>
          </a:p>
          <a:p>
            <a:r>
              <a:rPr lang="en-US" sz="1100" dirty="0"/>
              <a:t>200: </a:t>
            </a:r>
            <a:r>
              <a:rPr lang="en-US" sz="1100" b="1" dirty="0"/>
              <a:t>Destiny</a:t>
            </a:r>
            <a:r>
              <a:rPr lang="en-US" sz="1100" dirty="0"/>
              <a:t> – 4x/25 levels</a:t>
            </a:r>
          </a:p>
          <a:p>
            <a:r>
              <a:rPr lang="en-US" sz="1100" dirty="0"/>
              <a:t>300: </a:t>
            </a:r>
            <a:r>
              <a:rPr lang="en-US" sz="1100" b="1" dirty="0"/>
              <a:t>Birthright</a:t>
            </a:r>
            <a:r>
              <a:rPr lang="en-US" sz="1100" dirty="0"/>
              <a:t> – 300% DPS</a:t>
            </a:r>
          </a:p>
          <a:p>
            <a:r>
              <a:rPr lang="en-US" sz="1100" dirty="0"/>
              <a:t>400: </a:t>
            </a:r>
            <a:r>
              <a:rPr lang="en-US" sz="1100" b="1" dirty="0"/>
              <a:t>I Like Dragons</a:t>
            </a:r>
            <a:r>
              <a:rPr lang="en-US" sz="1100" dirty="0"/>
              <a:t> – 400% DPS per Dragon (or Dragon Family) (560)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93252" y="3635032"/>
            <a:ext cx="55023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25: </a:t>
            </a:r>
            <a:r>
              <a:rPr lang="en-US" sz="1100" b="1" dirty="0"/>
              <a:t>For The North </a:t>
            </a:r>
            <a:r>
              <a:rPr lang="en-US" sz="1100" dirty="0"/>
              <a:t>– 100% DPS</a:t>
            </a:r>
          </a:p>
          <a:p>
            <a:r>
              <a:rPr lang="en-US" sz="1100" dirty="0"/>
              <a:t>50: </a:t>
            </a:r>
            <a:r>
              <a:rPr lang="en-US" sz="1100" b="1" dirty="0"/>
              <a:t>Touch of Wealth</a:t>
            </a:r>
            <a:r>
              <a:rPr lang="en-US" sz="1100" dirty="0"/>
              <a:t> – Every 10 seconds, chill random adjacent crusader for 40% gold (lasts 30 seconds, multiplicative) (561)</a:t>
            </a:r>
          </a:p>
          <a:p>
            <a:r>
              <a:rPr lang="en-US" sz="1100" dirty="0"/>
              <a:t>100: </a:t>
            </a:r>
            <a:r>
              <a:rPr lang="en-US" sz="1100" b="1" dirty="0"/>
              <a:t>Ice Prism </a:t>
            </a:r>
            <a:r>
              <a:rPr lang="en-US" sz="1100" dirty="0"/>
              <a:t>– Unlock Magnify</a:t>
            </a:r>
          </a:p>
          <a:p>
            <a:r>
              <a:rPr lang="en-US" sz="1100" dirty="0"/>
              <a:t>150: </a:t>
            </a:r>
            <a:r>
              <a:rPr lang="en-US" sz="1100" b="1" dirty="0"/>
              <a:t>Pressure Points </a:t>
            </a:r>
            <a:r>
              <a:rPr lang="en-US" sz="1100" dirty="0"/>
              <a:t>– Increase Effect of </a:t>
            </a:r>
            <a:r>
              <a:rPr lang="en-US" sz="1100" b="1" dirty="0"/>
              <a:t>Touch of Wealth</a:t>
            </a:r>
            <a:r>
              <a:rPr lang="en-US" sz="1100" dirty="0"/>
              <a:t> by 25%</a:t>
            </a:r>
          </a:p>
          <a:p>
            <a:r>
              <a:rPr lang="en-US" sz="1100" dirty="0"/>
              <a:t>200: </a:t>
            </a:r>
            <a:r>
              <a:rPr lang="en-US" sz="1100" b="1" dirty="0"/>
              <a:t>Lifelong Vow </a:t>
            </a:r>
            <a:r>
              <a:rPr lang="en-US" sz="1100" dirty="0"/>
              <a:t>– 4x/25 levels</a:t>
            </a:r>
          </a:p>
          <a:p>
            <a:r>
              <a:rPr lang="en-US" sz="1100" dirty="0"/>
              <a:t>300: </a:t>
            </a:r>
            <a:r>
              <a:rPr lang="en-US" sz="1100" b="1" dirty="0"/>
              <a:t>Icy Stare </a:t>
            </a:r>
            <a:r>
              <a:rPr lang="en-US" sz="1100" dirty="0"/>
              <a:t>– Reduces the move speed of closest monster by 30% (562)</a:t>
            </a:r>
          </a:p>
          <a:p>
            <a:r>
              <a:rPr lang="en-US" sz="1100" dirty="0"/>
              <a:t>400: </a:t>
            </a:r>
            <a:r>
              <a:rPr lang="en-US" sz="1100" b="1" dirty="0"/>
              <a:t>Lingering Cold </a:t>
            </a:r>
            <a:r>
              <a:rPr lang="en-US" sz="1100" dirty="0"/>
              <a:t>– Increase Duration of </a:t>
            </a:r>
            <a:r>
              <a:rPr lang="en-US" sz="1100" b="1" dirty="0"/>
              <a:t>Touch of Wealth </a:t>
            </a:r>
            <a:r>
              <a:rPr lang="en-US" sz="1100" dirty="0"/>
              <a:t>by 50%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94505" y="5057976"/>
            <a:ext cx="5204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Hair Tube:</a:t>
            </a:r>
            <a:r>
              <a:rPr lang="en-US" sz="1200" dirty="0"/>
              <a:t> Increase </a:t>
            </a:r>
            <a:r>
              <a:rPr lang="en-US" sz="1200" b="1" dirty="0" err="1"/>
              <a:t>RoboFamily</a:t>
            </a:r>
            <a:r>
              <a:rPr lang="en-US" sz="1200" b="1" dirty="0"/>
              <a:t> </a:t>
            </a:r>
            <a:r>
              <a:rPr lang="en-US" sz="1200" dirty="0"/>
              <a:t>by 25/50/100/400/800%</a:t>
            </a:r>
          </a:p>
          <a:p>
            <a:r>
              <a:rPr lang="en-US" sz="1200" i="1" dirty="0"/>
              <a:t>Legendary</a:t>
            </a:r>
            <a:r>
              <a:rPr lang="en-US" sz="1200" dirty="0"/>
              <a:t>: 100% DPS if Nate is in formation (563)</a:t>
            </a:r>
          </a:p>
          <a:p>
            <a:r>
              <a:rPr lang="en-US" sz="1200" b="1" dirty="0"/>
              <a:t>Wheel:</a:t>
            </a:r>
            <a:r>
              <a:rPr lang="en-US" sz="1200" dirty="0"/>
              <a:t> 25/50/100/400/800% DPS</a:t>
            </a:r>
          </a:p>
          <a:p>
            <a:r>
              <a:rPr lang="en-US" sz="1200" i="1" dirty="0"/>
              <a:t>Legendary</a:t>
            </a:r>
            <a:r>
              <a:rPr lang="en-US" sz="1200" dirty="0"/>
              <a:t>: 100% DPS if Natalie is in formation (564)</a:t>
            </a:r>
          </a:p>
          <a:p>
            <a:r>
              <a:rPr lang="en-US" sz="1200" b="1" dirty="0"/>
              <a:t>Power Source:</a:t>
            </a:r>
            <a:r>
              <a:rPr lang="en-US" sz="1200" dirty="0"/>
              <a:t> 25/50/150/300/600 levels added to level cap for </a:t>
            </a:r>
            <a:r>
              <a:rPr lang="en-US" sz="1200" dirty="0" err="1"/>
              <a:t>RoboQueen</a:t>
            </a:r>
            <a:endParaRPr lang="en-US" sz="1200" dirty="0"/>
          </a:p>
          <a:p>
            <a:r>
              <a:rPr lang="en-US" sz="1200" i="1" dirty="0"/>
              <a:t>Legendary</a:t>
            </a:r>
            <a:r>
              <a:rPr lang="en-US" sz="1200" dirty="0"/>
              <a:t>: 20% DPS per adjacent crusader (565)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93252" y="5057391"/>
            <a:ext cx="5204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Dagger</a:t>
            </a:r>
            <a:r>
              <a:rPr lang="en-US" sz="1200" dirty="0"/>
              <a:t>: Increase Effect of </a:t>
            </a:r>
            <a:r>
              <a:rPr lang="en-US" sz="1200" b="1" dirty="0"/>
              <a:t>Touch of Wealth </a:t>
            </a:r>
            <a:r>
              <a:rPr lang="en-US" sz="1200" dirty="0"/>
              <a:t>by 10/25/50/100/200% (561)</a:t>
            </a:r>
          </a:p>
          <a:p>
            <a:r>
              <a:rPr lang="en-US" sz="1200" i="1" dirty="0"/>
              <a:t>Legendary</a:t>
            </a:r>
            <a:r>
              <a:rPr lang="en-US" sz="1200" dirty="0"/>
              <a:t>: 25% GDPS per Supernatural (566)</a:t>
            </a:r>
          </a:p>
          <a:p>
            <a:r>
              <a:rPr lang="en-US" sz="1200" b="1" dirty="0"/>
              <a:t>Scroll</a:t>
            </a:r>
            <a:r>
              <a:rPr lang="en-US" sz="1200" dirty="0"/>
              <a:t>: 5/10/25/50/75% Cooldown on Magnify</a:t>
            </a:r>
          </a:p>
          <a:p>
            <a:r>
              <a:rPr lang="en-US" sz="1200" i="1" dirty="0"/>
              <a:t>Legendary</a:t>
            </a:r>
            <a:r>
              <a:rPr lang="en-US" sz="1200" dirty="0"/>
              <a:t>: 20% Gold Find per crusader affected by </a:t>
            </a:r>
            <a:r>
              <a:rPr lang="en-US" sz="1200" b="1" dirty="0"/>
              <a:t>Touch of Wealth</a:t>
            </a:r>
            <a:r>
              <a:rPr lang="en-US" sz="1200" dirty="0"/>
              <a:t> (567)</a:t>
            </a:r>
          </a:p>
          <a:p>
            <a:r>
              <a:rPr lang="en-US" sz="1200" b="1" dirty="0"/>
              <a:t>Wolf Pelt</a:t>
            </a:r>
            <a:r>
              <a:rPr lang="en-US" sz="1200" dirty="0"/>
              <a:t>: 5/10/15/40/80% GDPS</a:t>
            </a:r>
            <a:endParaRPr lang="en-US" sz="1200" b="1" dirty="0"/>
          </a:p>
          <a:p>
            <a:r>
              <a:rPr lang="en-US" sz="1200" i="1" dirty="0"/>
              <a:t>Legendary</a:t>
            </a:r>
            <a:r>
              <a:rPr lang="en-US" sz="1200" dirty="0"/>
              <a:t>: 100% DPS to crusaders affected by </a:t>
            </a:r>
            <a:r>
              <a:rPr lang="en-US" sz="1200" b="1" dirty="0"/>
              <a:t>Touch of Wealth</a:t>
            </a:r>
            <a:r>
              <a:rPr lang="en-US" sz="1200" dirty="0"/>
              <a:t> (568)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" y="640080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This information is not official.  It has been derived from data files used by the game and is subject to change.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99897" y="519188"/>
            <a:ext cx="1678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http://tiny.cc/CotLI_SoT</a:t>
            </a:r>
          </a:p>
        </p:txBody>
      </p:sp>
      <p:cxnSp>
        <p:nvCxnSpPr>
          <p:cNvPr id="63" name="Straight Connector 62"/>
          <p:cNvCxnSpPr>
            <a:stCxn id="38" idx="0"/>
            <a:endCxn id="73" idx="4"/>
          </p:cNvCxnSpPr>
          <p:nvPr/>
        </p:nvCxnSpPr>
        <p:spPr>
          <a:xfrm flipV="1">
            <a:off x="621792" y="932688"/>
            <a:ext cx="0" cy="7498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3541014" y="932688"/>
            <a:ext cx="0" cy="7498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084832" y="932688"/>
            <a:ext cx="0" cy="7498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621792" y="1307592"/>
            <a:ext cx="2249423" cy="9052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621792" y="1887820"/>
            <a:ext cx="731520" cy="3316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2084832" y="1307592"/>
            <a:ext cx="1463040" cy="6159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21792" y="1307592"/>
            <a:ext cx="1463039" cy="5729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1353313" y="1295135"/>
            <a:ext cx="2202560" cy="9177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2889690" y="1905482"/>
            <a:ext cx="666183" cy="2840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72" idx="0"/>
            <a:endCxn id="71" idx="4"/>
          </p:cNvCxnSpPr>
          <p:nvPr/>
        </p:nvCxnSpPr>
        <p:spPr>
          <a:xfrm flipV="1">
            <a:off x="1353312" y="1837944"/>
            <a:ext cx="0" cy="1463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7" idx="0"/>
            <a:endCxn id="66" idx="4"/>
          </p:cNvCxnSpPr>
          <p:nvPr/>
        </p:nvCxnSpPr>
        <p:spPr>
          <a:xfrm flipV="1">
            <a:off x="2871216" y="1837944"/>
            <a:ext cx="0" cy="1463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3319272" y="475488"/>
            <a:ext cx="457200" cy="457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0</a:t>
            </a:r>
          </a:p>
        </p:txBody>
      </p:sp>
      <p:sp>
        <p:nvSpPr>
          <p:cNvPr id="62" name="Oval 61"/>
          <p:cNvSpPr/>
          <p:nvPr/>
        </p:nvSpPr>
        <p:spPr>
          <a:xfrm>
            <a:off x="3319272" y="1078992"/>
            <a:ext cx="457200" cy="457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65" name="Oval 64"/>
          <p:cNvSpPr/>
          <p:nvPr/>
        </p:nvSpPr>
        <p:spPr>
          <a:xfrm>
            <a:off x="3319272" y="168249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66" name="Oval 65"/>
          <p:cNvSpPr/>
          <p:nvPr/>
        </p:nvSpPr>
        <p:spPr>
          <a:xfrm>
            <a:off x="2642616" y="138074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67" name="Oval 66"/>
          <p:cNvSpPr/>
          <p:nvPr/>
        </p:nvSpPr>
        <p:spPr>
          <a:xfrm>
            <a:off x="2642616" y="1984248"/>
            <a:ext cx="457200" cy="457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68" name="Oval 67"/>
          <p:cNvSpPr/>
          <p:nvPr/>
        </p:nvSpPr>
        <p:spPr>
          <a:xfrm>
            <a:off x="1856232" y="47548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5</a:t>
            </a:r>
          </a:p>
        </p:txBody>
      </p:sp>
      <p:sp>
        <p:nvSpPr>
          <p:cNvPr id="69" name="Oval 68"/>
          <p:cNvSpPr/>
          <p:nvPr/>
        </p:nvSpPr>
        <p:spPr>
          <a:xfrm>
            <a:off x="1856232" y="1078992"/>
            <a:ext cx="457200" cy="457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6</a:t>
            </a:r>
          </a:p>
        </p:txBody>
      </p:sp>
      <p:sp>
        <p:nvSpPr>
          <p:cNvPr id="70" name="Oval 69"/>
          <p:cNvSpPr/>
          <p:nvPr/>
        </p:nvSpPr>
        <p:spPr>
          <a:xfrm>
            <a:off x="1856232" y="1682496"/>
            <a:ext cx="457200" cy="457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7</a:t>
            </a:r>
          </a:p>
        </p:txBody>
      </p:sp>
      <p:sp>
        <p:nvSpPr>
          <p:cNvPr id="71" name="Oval 70"/>
          <p:cNvSpPr/>
          <p:nvPr/>
        </p:nvSpPr>
        <p:spPr>
          <a:xfrm>
            <a:off x="1124712" y="1380744"/>
            <a:ext cx="457200" cy="457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8</a:t>
            </a:r>
          </a:p>
        </p:txBody>
      </p:sp>
      <p:sp>
        <p:nvSpPr>
          <p:cNvPr id="72" name="Oval 71"/>
          <p:cNvSpPr/>
          <p:nvPr/>
        </p:nvSpPr>
        <p:spPr>
          <a:xfrm>
            <a:off x="1124712" y="19842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9</a:t>
            </a:r>
          </a:p>
        </p:txBody>
      </p:sp>
      <p:sp>
        <p:nvSpPr>
          <p:cNvPr id="73" name="Oval 72"/>
          <p:cNvSpPr/>
          <p:nvPr/>
        </p:nvSpPr>
        <p:spPr>
          <a:xfrm>
            <a:off x="393192" y="475488"/>
            <a:ext cx="457200" cy="457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10</a:t>
            </a:r>
          </a:p>
        </p:txBody>
      </p:sp>
      <p:sp>
        <p:nvSpPr>
          <p:cNvPr id="74" name="Oval 73"/>
          <p:cNvSpPr/>
          <p:nvPr/>
        </p:nvSpPr>
        <p:spPr>
          <a:xfrm>
            <a:off x="393192" y="1078992"/>
            <a:ext cx="457200" cy="457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11</a:t>
            </a:r>
          </a:p>
        </p:txBody>
      </p:sp>
      <p:sp>
        <p:nvSpPr>
          <p:cNvPr id="38" name="Oval 37"/>
          <p:cNvSpPr/>
          <p:nvPr/>
        </p:nvSpPr>
        <p:spPr>
          <a:xfrm>
            <a:off x="393192" y="168249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12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276" y="2599146"/>
            <a:ext cx="758828" cy="14831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5708" y="2676525"/>
            <a:ext cx="1053205" cy="124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79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581331" y="475488"/>
            <a:ext cx="71565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6/22: Alien Invasion Day – </a:t>
            </a:r>
            <a:r>
              <a:rPr lang="en-US" i="1" dirty="0"/>
              <a:t>Waving Flag Formation</a:t>
            </a:r>
          </a:p>
          <a:p>
            <a:r>
              <a:rPr lang="en-US" dirty="0"/>
              <a:t>T2 objectives</a:t>
            </a:r>
          </a:p>
          <a:p>
            <a:pPr marL="171450" indent="-171450">
              <a:buFontTx/>
              <a:buChar char="-"/>
            </a:pPr>
            <a:r>
              <a:rPr lang="en-US" sz="1600" dirty="0"/>
              <a:t>Recruit </a:t>
            </a:r>
            <a:r>
              <a:rPr lang="en-US" sz="1600" dirty="0" err="1"/>
              <a:t>Slisiblyp</a:t>
            </a:r>
            <a:r>
              <a:rPr lang="en-US" sz="1600" dirty="0"/>
              <a:t>: 400 tokens, clear area 300</a:t>
            </a:r>
          </a:p>
          <a:p>
            <a:pPr marL="171450" indent="-171450">
              <a:buFontTx/>
              <a:buChar char="-"/>
            </a:pPr>
            <a:r>
              <a:rPr lang="en-US" sz="1600" dirty="0"/>
              <a:t>Recruit Red: 1100 tokens, clear area 300</a:t>
            </a:r>
          </a:p>
          <a:p>
            <a:pPr marL="171450" indent="-171450">
              <a:buFontTx/>
              <a:buChar char="-"/>
            </a:pPr>
            <a:r>
              <a:rPr lang="en-US" sz="1600" dirty="0"/>
              <a:t>Catastrophe: 2500 tokens, clear area 400</a:t>
            </a:r>
          </a:p>
          <a:p>
            <a:pPr marL="171450" indent="-171450">
              <a:buFontTx/>
              <a:buChar char="-"/>
            </a:pPr>
            <a:r>
              <a:rPr lang="en-US" sz="1600" dirty="0"/>
              <a:t>Parasites: 2500 tokens, clear area 450</a:t>
            </a:r>
          </a:p>
          <a:p>
            <a:pPr marL="171450" indent="-171450">
              <a:buFontTx/>
              <a:buChar char="-"/>
            </a:pPr>
            <a:r>
              <a:rPr lang="en-US" sz="1600" dirty="0"/>
              <a:t>War of the Worlds: 2500 tokens, clear area 500</a:t>
            </a:r>
          </a:p>
          <a:p>
            <a:pPr marL="171450" indent="-171450">
              <a:buFontTx/>
              <a:buChar char="-"/>
            </a:pPr>
            <a:r>
              <a:rPr lang="en-US" sz="1600" dirty="0"/>
              <a:t>FP: 2500 tokens, </a:t>
            </a:r>
            <a:r>
              <a:rPr lang="en-US" sz="1600" dirty="0" err="1"/>
              <a:t>eSC</a:t>
            </a:r>
            <a:r>
              <a:rPr lang="en-US" sz="1600" dirty="0"/>
              <a:t> or </a:t>
            </a:r>
            <a:r>
              <a:rPr lang="en-US" sz="1600" dirty="0" err="1"/>
              <a:t>eJC</a:t>
            </a:r>
            <a:r>
              <a:rPr lang="en-US" sz="1600" dirty="0"/>
              <a:t> reward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71056" y="2765065"/>
            <a:ext cx="5026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Red, the Ace Pilot (90: Gryphon Swap)</a:t>
            </a:r>
          </a:p>
          <a:p>
            <a:r>
              <a:rPr lang="en-US" sz="1600" dirty="0"/>
              <a:t>	</a:t>
            </a:r>
            <a:r>
              <a:rPr lang="en-US" sz="1600" i="1" dirty="0"/>
              <a:t>Human/Female/Support/Event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9004" y="2765065"/>
            <a:ext cx="5204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Slisiblyp</a:t>
            </a:r>
            <a:r>
              <a:rPr lang="en-US" sz="1600" dirty="0"/>
              <a:t>, The Alien Scientist (89: Bush Wacker Swap)</a:t>
            </a:r>
          </a:p>
          <a:p>
            <a:r>
              <a:rPr lang="en-US" sz="1600" dirty="0"/>
              <a:t>	</a:t>
            </a:r>
            <a:r>
              <a:rPr lang="en-US" sz="1600" i="1" dirty="0"/>
              <a:t>Alien/Female/Clicker/Support/Event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9509" y="3640364"/>
            <a:ext cx="55294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25: </a:t>
            </a:r>
            <a:r>
              <a:rPr lang="en-US" sz="1100" b="1" dirty="0"/>
              <a:t>Spines</a:t>
            </a:r>
            <a:r>
              <a:rPr lang="en-US" sz="1100" dirty="0"/>
              <a:t> – 100% Click Damage</a:t>
            </a:r>
          </a:p>
          <a:p>
            <a:r>
              <a:rPr lang="en-US" sz="1100" dirty="0"/>
              <a:t>50: </a:t>
            </a:r>
            <a:r>
              <a:rPr lang="en-US" sz="1100" b="1" dirty="0"/>
              <a:t>Bio-Assimilate</a:t>
            </a:r>
            <a:r>
              <a:rPr lang="en-US" sz="1100" dirty="0"/>
              <a:t> – Increase Critical Click Chance by .25% for each monster killed (max 5%, reset on area change) (534)</a:t>
            </a:r>
          </a:p>
          <a:p>
            <a:r>
              <a:rPr lang="en-US" sz="1100" dirty="0"/>
              <a:t>100: </a:t>
            </a:r>
            <a:r>
              <a:rPr lang="en-US" sz="1100" b="1" dirty="0"/>
              <a:t>Auto-Alien</a:t>
            </a:r>
            <a:r>
              <a:rPr lang="en-US" sz="1100" dirty="0"/>
              <a:t> – Unlock Click-o-</a:t>
            </a:r>
            <a:r>
              <a:rPr lang="en-US" sz="1100" dirty="0" err="1"/>
              <a:t>rama</a:t>
            </a:r>
            <a:endParaRPr lang="en-US" sz="1100" dirty="0"/>
          </a:p>
          <a:p>
            <a:r>
              <a:rPr lang="en-US" sz="1100" dirty="0"/>
              <a:t>150: </a:t>
            </a:r>
            <a:r>
              <a:rPr lang="en-US" sz="1100" b="1" dirty="0"/>
              <a:t>Symbiosis</a:t>
            </a:r>
            <a:r>
              <a:rPr lang="en-US" sz="1100" dirty="0"/>
              <a:t> – Increase Click Damage by 15% of non-adjacent crusaders’ DPS (535)</a:t>
            </a:r>
          </a:p>
          <a:p>
            <a:r>
              <a:rPr lang="en-US" sz="1100" dirty="0"/>
              <a:t>200: </a:t>
            </a:r>
            <a:r>
              <a:rPr lang="en-US" sz="1100" b="1" dirty="0"/>
              <a:t>Menacing</a:t>
            </a:r>
            <a:r>
              <a:rPr lang="en-US" sz="1100" dirty="0"/>
              <a:t> – 4x/25 levels</a:t>
            </a:r>
          </a:p>
          <a:p>
            <a:r>
              <a:rPr lang="en-US" sz="1100" dirty="0"/>
              <a:t>300: </a:t>
            </a:r>
            <a:r>
              <a:rPr lang="en-US" sz="1100" b="1" dirty="0"/>
              <a:t>Slimy</a:t>
            </a:r>
            <a:r>
              <a:rPr lang="en-US" sz="1100" dirty="0"/>
              <a:t> – Clicked monsters move 33% slower for 5 seconds (536)</a:t>
            </a:r>
          </a:p>
          <a:p>
            <a:r>
              <a:rPr lang="en-US" sz="1100" dirty="0"/>
              <a:t>400: </a:t>
            </a:r>
            <a:r>
              <a:rPr lang="en-US" sz="1100" b="1" dirty="0"/>
              <a:t>Evolution</a:t>
            </a:r>
            <a:r>
              <a:rPr lang="en-US" sz="1100" dirty="0"/>
              <a:t> – Increase </a:t>
            </a:r>
            <a:r>
              <a:rPr lang="en-US" sz="1100" b="1" dirty="0"/>
              <a:t>Symbiosis</a:t>
            </a:r>
            <a:r>
              <a:rPr lang="en-US" sz="1100" dirty="0"/>
              <a:t> by 10% (max 100%) for each non-adjacent crusader (537)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93252" y="3635032"/>
            <a:ext cx="550233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25: </a:t>
            </a:r>
            <a:r>
              <a:rPr lang="en-US" sz="1100" b="1" dirty="0"/>
              <a:t>Locked On </a:t>
            </a:r>
            <a:r>
              <a:rPr lang="en-US" sz="1100" dirty="0"/>
              <a:t>– 10% GDPS</a:t>
            </a:r>
          </a:p>
          <a:p>
            <a:r>
              <a:rPr lang="en-US" sz="1100" dirty="0"/>
              <a:t>50: </a:t>
            </a:r>
            <a:r>
              <a:rPr lang="en-US" sz="1100" b="1" dirty="0"/>
              <a:t>Cover</a:t>
            </a:r>
            <a:r>
              <a:rPr lang="en-US" sz="1100" dirty="0"/>
              <a:t> – 25% Damage to monsters attacking crusaders adjacent to or in front of Red (538)</a:t>
            </a:r>
          </a:p>
          <a:p>
            <a:r>
              <a:rPr lang="en-US" sz="1100" dirty="0"/>
              <a:t>100: </a:t>
            </a:r>
            <a:r>
              <a:rPr lang="en-US" sz="1100" b="1" dirty="0"/>
              <a:t>Almost There </a:t>
            </a:r>
            <a:r>
              <a:rPr lang="en-US" sz="1100" dirty="0"/>
              <a:t>– 10% GDPS</a:t>
            </a:r>
          </a:p>
          <a:p>
            <a:r>
              <a:rPr lang="en-US" sz="1100" dirty="0"/>
              <a:t>150: </a:t>
            </a:r>
            <a:r>
              <a:rPr lang="en-US" sz="1100" b="1" dirty="0"/>
              <a:t>Advanced Cover </a:t>
            </a:r>
            <a:r>
              <a:rPr lang="en-US" sz="1100" dirty="0"/>
              <a:t>– Increase </a:t>
            </a:r>
            <a:r>
              <a:rPr lang="en-US" sz="1100" b="1" dirty="0"/>
              <a:t>Cover</a:t>
            </a:r>
            <a:r>
              <a:rPr lang="en-US" sz="1100" dirty="0"/>
              <a:t> by 100% for each crusader adjacent to Red (539)</a:t>
            </a:r>
          </a:p>
          <a:p>
            <a:r>
              <a:rPr lang="en-US" sz="1100" dirty="0"/>
              <a:t>200: </a:t>
            </a:r>
            <a:r>
              <a:rPr lang="en-US" sz="1100" b="1" dirty="0"/>
              <a:t>Ace Pilot </a:t>
            </a:r>
            <a:r>
              <a:rPr lang="en-US" sz="1100" dirty="0"/>
              <a:t>– 4x/25 levels</a:t>
            </a:r>
          </a:p>
          <a:p>
            <a:r>
              <a:rPr lang="en-US" sz="1100" dirty="0"/>
              <a:t>300: </a:t>
            </a:r>
            <a:r>
              <a:rPr lang="en-US" sz="1100" b="1" dirty="0"/>
              <a:t>Stay On Target </a:t>
            </a:r>
            <a:r>
              <a:rPr lang="en-US" sz="1100" dirty="0"/>
              <a:t>– 10% GDPS</a:t>
            </a:r>
          </a:p>
          <a:p>
            <a:r>
              <a:rPr lang="en-US" sz="1100" dirty="0"/>
              <a:t>400: </a:t>
            </a:r>
            <a:r>
              <a:rPr lang="en-US" sz="1100" b="1" dirty="0"/>
              <a:t>Call For Backup </a:t>
            </a:r>
            <a:r>
              <a:rPr lang="en-US" sz="1100" dirty="0"/>
              <a:t>– Increase </a:t>
            </a:r>
            <a:r>
              <a:rPr lang="en-US" sz="1100" b="1" dirty="0"/>
              <a:t>Cover </a:t>
            </a:r>
            <a:r>
              <a:rPr lang="en-US" sz="1100" dirty="0"/>
              <a:t>by 25% for each monster attacking Red (540)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94505" y="5057976"/>
            <a:ext cx="5204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Pod: Increase </a:t>
            </a:r>
            <a:r>
              <a:rPr lang="en-US" sz="1200" b="1" dirty="0"/>
              <a:t>Symbiosis</a:t>
            </a:r>
            <a:r>
              <a:rPr lang="en-US" sz="1200" dirty="0"/>
              <a:t> by 10/25/50/100/200%</a:t>
            </a:r>
          </a:p>
          <a:p>
            <a:r>
              <a:rPr lang="en-US" sz="1200" dirty="0"/>
              <a:t>Legendary: 10% GDPS per crusader affected by </a:t>
            </a:r>
            <a:r>
              <a:rPr lang="en-US" sz="1200" b="1" dirty="0"/>
              <a:t>Symbiosis</a:t>
            </a:r>
            <a:r>
              <a:rPr lang="en-US" sz="1200" dirty="0"/>
              <a:t> (542)</a:t>
            </a:r>
          </a:p>
          <a:p>
            <a:r>
              <a:rPr lang="en-US" sz="1200" dirty="0"/>
              <a:t>Knife: Increase </a:t>
            </a:r>
            <a:r>
              <a:rPr lang="en-US" sz="1200" b="1" dirty="0"/>
              <a:t>Bio-Assimilate</a:t>
            </a:r>
            <a:r>
              <a:rPr lang="en-US" sz="1200" dirty="0"/>
              <a:t> by 10/25/50/100/200%</a:t>
            </a:r>
          </a:p>
          <a:p>
            <a:r>
              <a:rPr lang="en-US" sz="1200" dirty="0"/>
              <a:t>Legendary: 100% Alien DPS</a:t>
            </a:r>
            <a:r>
              <a:rPr lang="en-US" sz="1200" b="1" dirty="0"/>
              <a:t> </a:t>
            </a:r>
            <a:r>
              <a:rPr lang="en-US" sz="1200" dirty="0"/>
              <a:t>(543)</a:t>
            </a:r>
          </a:p>
          <a:p>
            <a:r>
              <a:rPr lang="en-US" sz="1200" dirty="0"/>
              <a:t>Stick: 1/2/3/4/8 Critical Click</a:t>
            </a:r>
          </a:p>
          <a:p>
            <a:r>
              <a:rPr lang="en-US" sz="1200" dirty="0"/>
              <a:t>Legendary: 100% Damage to monsters affected by </a:t>
            </a:r>
            <a:r>
              <a:rPr lang="en-US" sz="1200" b="1" dirty="0"/>
              <a:t>Slimy </a:t>
            </a:r>
            <a:r>
              <a:rPr lang="en-US" sz="1200" dirty="0"/>
              <a:t>(544)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93252" y="5057391"/>
            <a:ext cx="5204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Bomb: 5/10/15/40/80% GDPS </a:t>
            </a:r>
          </a:p>
          <a:p>
            <a:r>
              <a:rPr lang="en-US" sz="1200" dirty="0"/>
              <a:t>Legendary: 50% GDPS per tank (545)</a:t>
            </a:r>
          </a:p>
          <a:p>
            <a:r>
              <a:rPr lang="en-US" sz="1200" dirty="0"/>
              <a:t>Machine Gun (GE): Increase </a:t>
            </a:r>
            <a:r>
              <a:rPr lang="en-US" sz="1200" b="1" dirty="0"/>
              <a:t>Cover</a:t>
            </a:r>
            <a:r>
              <a:rPr lang="en-US" sz="1200" dirty="0"/>
              <a:t> by 10/25/50/100/200(/150/300)%</a:t>
            </a:r>
          </a:p>
          <a:p>
            <a:r>
              <a:rPr lang="en-US" sz="1200" dirty="0"/>
              <a:t>Legendary: 50% GDPS per alien (546)</a:t>
            </a:r>
          </a:p>
          <a:p>
            <a:r>
              <a:rPr lang="en-US" sz="1200" dirty="0"/>
              <a:t>Plane: Add 10/25/50/100/200% health to crusaders affected by </a:t>
            </a:r>
            <a:r>
              <a:rPr lang="en-US" sz="1200" b="1" dirty="0"/>
              <a:t>Cover</a:t>
            </a:r>
          </a:p>
          <a:p>
            <a:r>
              <a:rPr lang="en-US" sz="1200" dirty="0"/>
              <a:t>Legendary: 100% GDPS if 3 or more female humans (547)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" y="640080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This information is not official.  It has been derived from data files used by the game and is subject to change.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99897" y="519188"/>
            <a:ext cx="1673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http://tiny.cc/CotLI_AID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98017" y="437388"/>
            <a:ext cx="2706624" cy="2267712"/>
            <a:chOff x="393192" y="475488"/>
            <a:chExt cx="2706624" cy="2267712"/>
          </a:xfrm>
        </p:grpSpPr>
        <p:cxnSp>
          <p:nvCxnSpPr>
            <p:cNvPr id="54" name="Straight Connector 53"/>
            <p:cNvCxnSpPr>
              <a:stCxn id="72" idx="4"/>
              <a:endCxn id="38" idx="0"/>
            </p:cNvCxnSpPr>
            <p:nvPr/>
          </p:nvCxnSpPr>
          <p:spPr>
            <a:xfrm>
              <a:off x="621792" y="932688"/>
              <a:ext cx="0" cy="135331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69" idx="4"/>
              <a:endCxn id="71" idx="0"/>
            </p:cNvCxnSpPr>
            <p:nvPr/>
          </p:nvCxnSpPr>
          <p:spPr>
            <a:xfrm>
              <a:off x="1353312" y="1234440"/>
              <a:ext cx="0" cy="74980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66" idx="4"/>
              <a:endCxn id="68" idx="0"/>
            </p:cNvCxnSpPr>
            <p:nvPr/>
          </p:nvCxnSpPr>
          <p:spPr>
            <a:xfrm>
              <a:off x="2084832" y="932688"/>
              <a:ext cx="0" cy="74980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59" idx="4"/>
              <a:endCxn id="65" idx="0"/>
            </p:cNvCxnSpPr>
            <p:nvPr/>
          </p:nvCxnSpPr>
          <p:spPr>
            <a:xfrm>
              <a:off x="2871216" y="1234440"/>
              <a:ext cx="0" cy="74980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621792" y="704088"/>
              <a:ext cx="2249424" cy="93688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640268" y="1307211"/>
              <a:ext cx="2249424" cy="93688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21791" y="1901035"/>
              <a:ext cx="731521" cy="31143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100834" y="699806"/>
              <a:ext cx="731521" cy="31143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603317" y="1011238"/>
              <a:ext cx="2251897" cy="88979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603316" y="1621257"/>
              <a:ext cx="2251897" cy="88979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640268" y="694027"/>
              <a:ext cx="1444564" cy="57731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2642616" y="77724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62" name="Oval 61"/>
            <p:cNvSpPr/>
            <p:nvPr/>
          </p:nvSpPr>
          <p:spPr>
            <a:xfrm>
              <a:off x="2642616" y="138074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1</a:t>
              </a:r>
            </a:p>
          </p:txBody>
        </p:sp>
        <p:sp>
          <p:nvSpPr>
            <p:cNvPr id="65" name="Oval 64"/>
            <p:cNvSpPr/>
            <p:nvPr/>
          </p:nvSpPr>
          <p:spPr>
            <a:xfrm>
              <a:off x="2642616" y="198424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2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1856232" y="47548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3</a:t>
              </a:r>
            </a:p>
          </p:txBody>
        </p:sp>
        <p:sp>
          <p:nvSpPr>
            <p:cNvPr id="67" name="Oval 66"/>
            <p:cNvSpPr/>
            <p:nvPr/>
          </p:nvSpPr>
          <p:spPr>
            <a:xfrm>
              <a:off x="1856232" y="1078992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4</a:t>
              </a:r>
            </a:p>
          </p:txBody>
        </p:sp>
        <p:sp>
          <p:nvSpPr>
            <p:cNvPr id="68" name="Oval 67"/>
            <p:cNvSpPr/>
            <p:nvPr/>
          </p:nvSpPr>
          <p:spPr>
            <a:xfrm>
              <a:off x="1856232" y="168249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5</a:t>
              </a:r>
            </a:p>
          </p:txBody>
        </p:sp>
        <p:sp>
          <p:nvSpPr>
            <p:cNvPr id="69" name="Oval 68"/>
            <p:cNvSpPr/>
            <p:nvPr/>
          </p:nvSpPr>
          <p:spPr>
            <a:xfrm>
              <a:off x="1124712" y="77724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6</a:t>
              </a:r>
            </a:p>
          </p:txBody>
        </p:sp>
        <p:sp>
          <p:nvSpPr>
            <p:cNvPr id="70" name="Oval 69"/>
            <p:cNvSpPr/>
            <p:nvPr/>
          </p:nvSpPr>
          <p:spPr>
            <a:xfrm>
              <a:off x="1124712" y="138074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7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1124712" y="198424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8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393192" y="47548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9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393192" y="1078992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10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393192" y="168249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11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393192" y="22860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12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815" y="2544495"/>
            <a:ext cx="725063" cy="10459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615" y="2544495"/>
            <a:ext cx="780705" cy="104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70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581331" y="475488"/>
            <a:ext cx="71565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June: The Search for Simon – </a:t>
            </a:r>
            <a:r>
              <a:rPr lang="en-US" i="1" dirty="0"/>
              <a:t>Buffering formation</a:t>
            </a:r>
          </a:p>
          <a:p>
            <a:r>
              <a:rPr lang="en-US" dirty="0"/>
              <a:t>T1 objectives</a:t>
            </a:r>
          </a:p>
          <a:p>
            <a:pPr marL="171450" indent="-171450">
              <a:buFontTx/>
              <a:buChar char="-"/>
            </a:pPr>
            <a:r>
              <a:rPr lang="en-US" sz="1600" dirty="0"/>
              <a:t>Recruit </a:t>
            </a:r>
            <a:r>
              <a:rPr lang="en-US" sz="1600" dirty="0" err="1"/>
              <a:t>Turps</a:t>
            </a:r>
            <a:r>
              <a:rPr lang="en-US" sz="1600" dirty="0"/>
              <a:t>: 100 tokens, clear area 100</a:t>
            </a:r>
          </a:p>
          <a:p>
            <a:pPr marL="171450" indent="-171450">
              <a:buFontTx/>
              <a:buChar char="-"/>
            </a:pPr>
            <a:r>
              <a:rPr lang="en-US" sz="1600" dirty="0"/>
              <a:t>Recruit </a:t>
            </a:r>
            <a:r>
              <a:rPr lang="en-US" sz="1600" dirty="0" err="1"/>
              <a:t>Sjin</a:t>
            </a:r>
            <a:r>
              <a:rPr lang="en-US" sz="1600" dirty="0"/>
              <a:t>: 700 tokens, clear area 100</a:t>
            </a:r>
          </a:p>
          <a:p>
            <a:pPr marL="171450" indent="-171450">
              <a:buFontTx/>
              <a:buChar char="-"/>
            </a:pPr>
            <a:r>
              <a:rPr lang="en-US" sz="1600" dirty="0"/>
              <a:t>Let’s Play: 1300 tokens, clear area 150</a:t>
            </a:r>
          </a:p>
          <a:p>
            <a:pPr marL="171450" indent="-171450">
              <a:buFontTx/>
              <a:buChar char="-"/>
            </a:pPr>
            <a:r>
              <a:rPr lang="en-US" sz="1600" dirty="0"/>
              <a:t>Prop Hunt: 1900 tokens, clear area 200</a:t>
            </a:r>
          </a:p>
          <a:p>
            <a:pPr marL="171450" indent="-171450">
              <a:buFontTx/>
              <a:buChar char="-"/>
            </a:pPr>
            <a:r>
              <a:rPr lang="en-US" sz="1600" dirty="0" err="1"/>
              <a:t>Yogslabs</a:t>
            </a:r>
            <a:r>
              <a:rPr lang="en-US" sz="1600" dirty="0"/>
              <a:t>: 2500 tokens, clear area 250</a:t>
            </a:r>
          </a:p>
          <a:p>
            <a:pPr marL="171450" indent="-171450">
              <a:buFontTx/>
              <a:buChar char="-"/>
            </a:pPr>
            <a:r>
              <a:rPr lang="en-US" sz="1600" dirty="0"/>
              <a:t>FP: 2500 tokens, </a:t>
            </a:r>
            <a:r>
              <a:rPr lang="en-US" sz="1600" dirty="0" err="1"/>
              <a:t>eSC</a:t>
            </a:r>
            <a:r>
              <a:rPr lang="en-US" sz="1600" dirty="0"/>
              <a:t> or </a:t>
            </a:r>
            <a:r>
              <a:rPr lang="en-US" sz="1600" dirty="0" err="1"/>
              <a:t>eJC</a:t>
            </a:r>
            <a:r>
              <a:rPr lang="en-US" sz="1600" dirty="0"/>
              <a:t> reward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93252" y="2765065"/>
            <a:ext cx="5204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Sjin</a:t>
            </a:r>
            <a:r>
              <a:rPr lang="en-US" sz="1600" dirty="0"/>
              <a:t> the Builder (86: Sarah Swap)</a:t>
            </a:r>
          </a:p>
          <a:p>
            <a:r>
              <a:rPr lang="en-US" sz="1600" dirty="0"/>
              <a:t>	Male/Human/Support/Supernatural/Event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4505" y="2765065"/>
            <a:ext cx="5204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Turps</a:t>
            </a:r>
            <a:r>
              <a:rPr lang="en-US" sz="1600" dirty="0"/>
              <a:t> the Tasty (85: Werewolf Swap)</a:t>
            </a:r>
          </a:p>
          <a:p>
            <a:r>
              <a:rPr lang="en-US" sz="1600" dirty="0"/>
              <a:t>	Male/Human/Support/Gold/Event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4505" y="3513654"/>
            <a:ext cx="52042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10: Itchy Cosplay – 100% DPS</a:t>
            </a:r>
          </a:p>
          <a:p>
            <a:r>
              <a:rPr lang="en-US" sz="1200" dirty="0"/>
              <a:t>25: Tasty – Increase Spawn Speed by 2% per enemy killed, stacks up to 10 times, lasts for 5 seconds. Resets when you change areas. (522)</a:t>
            </a:r>
          </a:p>
          <a:p>
            <a:r>
              <a:rPr lang="en-US" sz="1200" dirty="0"/>
              <a:t>50: Devoted to the Role – 150% DPS</a:t>
            </a:r>
          </a:p>
          <a:p>
            <a:r>
              <a:rPr lang="en-US" sz="1200" dirty="0"/>
              <a:t>75: Share a Bite – 20% GDPS</a:t>
            </a:r>
          </a:p>
          <a:p>
            <a:r>
              <a:rPr lang="en-US" sz="1200" dirty="0"/>
              <a:t>100: Cashing In – Quest progress monsters drop 100% more gold (526)</a:t>
            </a:r>
          </a:p>
          <a:p>
            <a:r>
              <a:rPr lang="en-US" sz="1200" dirty="0"/>
              <a:t>150: Grinding –100% GDPS in completed areas (525)</a:t>
            </a:r>
          </a:p>
          <a:p>
            <a:r>
              <a:rPr lang="en-US" sz="1200" dirty="0"/>
              <a:t>200: The Boss – 4x/25 levels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93252" y="3513654"/>
            <a:ext cx="520424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10: Careful Planning – 100% DPS</a:t>
            </a:r>
          </a:p>
          <a:p>
            <a:r>
              <a:rPr lang="en-US" sz="1100" dirty="0"/>
              <a:t>25: Like – 10% GDPS</a:t>
            </a:r>
          </a:p>
          <a:p>
            <a:r>
              <a:rPr lang="en-US" sz="1100" dirty="0"/>
              <a:t>50: Let’s Build! – Every 10 seconds, random ability (25% GDPS, 25% GF, 10% monster spawn speed, 20% chance of 2x quest rewards, increase effect of Let’s Build by 100%) for 15 seconds.  Random ability can’t be copied by Mindy. (527)</a:t>
            </a:r>
          </a:p>
          <a:p>
            <a:r>
              <a:rPr lang="en-US" sz="1100" dirty="0"/>
              <a:t>75: Subscribe – 10% GDPS</a:t>
            </a:r>
          </a:p>
          <a:p>
            <a:r>
              <a:rPr lang="en-US" sz="1100" dirty="0"/>
              <a:t>100: </a:t>
            </a:r>
            <a:r>
              <a:rPr lang="en-US" sz="1100" dirty="0" err="1"/>
              <a:t>Timelapse</a:t>
            </a:r>
            <a:r>
              <a:rPr lang="en-US" sz="1100" dirty="0"/>
              <a:t> – Increase duration of Let’s Build by 100% </a:t>
            </a:r>
          </a:p>
          <a:p>
            <a:r>
              <a:rPr lang="en-US" sz="1100" dirty="0"/>
              <a:t>150: Teamwork – Increase Let’s Build by 10% per adjacent crusader (528)</a:t>
            </a:r>
          </a:p>
          <a:p>
            <a:r>
              <a:rPr lang="en-US" sz="1100" dirty="0"/>
              <a:t>200: Epic Build – 4x/25 levels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94505" y="5057976"/>
            <a:ext cx="5204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Sauce: Buff Tasty by 10/25/50/100/200%</a:t>
            </a:r>
          </a:p>
          <a:p>
            <a:r>
              <a:rPr lang="en-US" sz="1200" dirty="0"/>
              <a:t>Legendary: 100% GDPS when 3+ humans (529)</a:t>
            </a:r>
          </a:p>
          <a:p>
            <a:r>
              <a:rPr lang="en-US" sz="1200" dirty="0"/>
              <a:t>Fork (GE): Buff Cashing In by 10/25/50/100/200(/150/300)%</a:t>
            </a:r>
          </a:p>
          <a:p>
            <a:r>
              <a:rPr lang="en-US" sz="1200" dirty="0"/>
              <a:t>Legendary: Buff Cashing In by 100% if no one in front of </a:t>
            </a:r>
            <a:r>
              <a:rPr lang="en-US" sz="1200" dirty="0" err="1"/>
              <a:t>Turps</a:t>
            </a:r>
            <a:r>
              <a:rPr lang="en-US" sz="1200" dirty="0"/>
              <a:t> (530)</a:t>
            </a:r>
          </a:p>
          <a:p>
            <a:r>
              <a:rPr lang="en-US" sz="1200" dirty="0"/>
              <a:t>Orange: Buff Grinding by 10/25/50/100/200%</a:t>
            </a:r>
          </a:p>
          <a:p>
            <a:r>
              <a:rPr lang="en-US" sz="1200" dirty="0"/>
              <a:t>Legendary: Buff Grinding by 100%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93252" y="5057391"/>
            <a:ext cx="5204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Hammer Buff Let’s Build! by 10/25/50/100/200%</a:t>
            </a:r>
          </a:p>
          <a:p>
            <a:r>
              <a:rPr lang="en-US" sz="1200" dirty="0"/>
              <a:t>Legendary: 100% GDPS if </a:t>
            </a:r>
            <a:r>
              <a:rPr lang="en-US" sz="1200" dirty="0" err="1"/>
              <a:t>Turps</a:t>
            </a:r>
            <a:r>
              <a:rPr lang="en-US" sz="1200" dirty="0"/>
              <a:t> in formation (531)</a:t>
            </a:r>
          </a:p>
          <a:p>
            <a:r>
              <a:rPr lang="en-US" sz="1200" dirty="0"/>
              <a:t>Hardhat: 1/2/3/4/8 Critical Click</a:t>
            </a:r>
          </a:p>
          <a:p>
            <a:r>
              <a:rPr lang="en-US" sz="1200" dirty="0"/>
              <a:t>Legendary: 100% DPS to Adjacent (532)</a:t>
            </a:r>
          </a:p>
          <a:p>
            <a:r>
              <a:rPr lang="en-US" sz="1200" dirty="0"/>
              <a:t>Safety Vest: 5/10/15/40/80% GDPS</a:t>
            </a:r>
          </a:p>
          <a:p>
            <a:r>
              <a:rPr lang="en-US" sz="1200" dirty="0"/>
              <a:t>Legendary: 20% GDPS per male (533)</a:t>
            </a:r>
          </a:p>
        </p:txBody>
      </p:sp>
      <p:cxnSp>
        <p:nvCxnSpPr>
          <p:cNvPr id="39" name="Straight Connector 38"/>
          <p:cNvCxnSpPr>
            <a:stCxn id="59" idx="4"/>
            <a:endCxn id="62" idx="0"/>
          </p:cNvCxnSpPr>
          <p:nvPr/>
        </p:nvCxnSpPr>
        <p:spPr>
          <a:xfrm>
            <a:off x="3749185" y="1376132"/>
            <a:ext cx="0" cy="1463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1543923" y="1161199"/>
            <a:ext cx="2205261" cy="8915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65" idx="4"/>
            <a:endCxn id="66" idx="0"/>
          </p:cNvCxnSpPr>
          <p:nvPr/>
        </p:nvCxnSpPr>
        <p:spPr>
          <a:xfrm>
            <a:off x="3072529" y="1074380"/>
            <a:ext cx="0" cy="1463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2267765" y="522402"/>
            <a:ext cx="1481419" cy="6300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7" idx="4"/>
            <a:endCxn id="70" idx="0"/>
          </p:cNvCxnSpPr>
          <p:nvPr/>
        </p:nvCxnSpPr>
        <p:spPr>
          <a:xfrm>
            <a:off x="2286145" y="772628"/>
            <a:ext cx="0" cy="13533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71" idx="4"/>
            <a:endCxn id="72" idx="0"/>
          </p:cNvCxnSpPr>
          <p:nvPr/>
        </p:nvCxnSpPr>
        <p:spPr>
          <a:xfrm>
            <a:off x="1554625" y="1677884"/>
            <a:ext cx="0" cy="1463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73" idx="4"/>
            <a:endCxn id="74" idx="0"/>
          </p:cNvCxnSpPr>
          <p:nvPr/>
        </p:nvCxnSpPr>
        <p:spPr>
          <a:xfrm>
            <a:off x="823105" y="1376132"/>
            <a:ext cx="0" cy="1463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823103" y="1135450"/>
            <a:ext cx="1463042" cy="6155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823106" y="825139"/>
            <a:ext cx="2249422" cy="9052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823103" y="1740715"/>
            <a:ext cx="1454955" cy="6107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2303376" y="1142466"/>
            <a:ext cx="1445808" cy="6242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594505" y="315428"/>
            <a:ext cx="3383280" cy="2267712"/>
            <a:chOff x="393192" y="475488"/>
            <a:chExt cx="3383280" cy="2267712"/>
          </a:xfrm>
        </p:grpSpPr>
        <p:sp>
          <p:nvSpPr>
            <p:cNvPr id="59" name="Oval 58"/>
            <p:cNvSpPr/>
            <p:nvPr/>
          </p:nvSpPr>
          <p:spPr>
            <a:xfrm>
              <a:off x="3319272" y="1078992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62" name="Oval 61"/>
            <p:cNvSpPr/>
            <p:nvPr/>
          </p:nvSpPr>
          <p:spPr>
            <a:xfrm>
              <a:off x="3319272" y="168249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1</a:t>
              </a:r>
            </a:p>
          </p:txBody>
        </p:sp>
        <p:sp>
          <p:nvSpPr>
            <p:cNvPr id="65" name="Oval 64"/>
            <p:cNvSpPr/>
            <p:nvPr/>
          </p:nvSpPr>
          <p:spPr>
            <a:xfrm>
              <a:off x="2642616" y="77724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2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2642616" y="138074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3</a:t>
              </a:r>
            </a:p>
          </p:txBody>
        </p:sp>
        <p:sp>
          <p:nvSpPr>
            <p:cNvPr id="67" name="Oval 66"/>
            <p:cNvSpPr/>
            <p:nvPr/>
          </p:nvSpPr>
          <p:spPr>
            <a:xfrm>
              <a:off x="1856232" y="47548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4</a:t>
              </a:r>
            </a:p>
          </p:txBody>
        </p:sp>
        <p:sp>
          <p:nvSpPr>
            <p:cNvPr id="68" name="Oval 67"/>
            <p:cNvSpPr/>
            <p:nvPr/>
          </p:nvSpPr>
          <p:spPr>
            <a:xfrm>
              <a:off x="1856232" y="1078992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5</a:t>
              </a:r>
            </a:p>
          </p:txBody>
        </p:sp>
        <p:sp>
          <p:nvSpPr>
            <p:cNvPr id="69" name="Oval 68"/>
            <p:cNvSpPr/>
            <p:nvPr/>
          </p:nvSpPr>
          <p:spPr>
            <a:xfrm>
              <a:off x="1856232" y="168249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6</a:t>
              </a:r>
            </a:p>
          </p:txBody>
        </p:sp>
        <p:sp>
          <p:nvSpPr>
            <p:cNvPr id="70" name="Oval 69"/>
            <p:cNvSpPr/>
            <p:nvPr/>
          </p:nvSpPr>
          <p:spPr>
            <a:xfrm>
              <a:off x="1856232" y="22860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7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1124712" y="138074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8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1124712" y="198424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9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393192" y="1078992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10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393192" y="168249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11</a:t>
              </a:r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018" y="2762960"/>
            <a:ext cx="609600" cy="952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8238" y="2782010"/>
            <a:ext cx="590550" cy="9334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" y="640080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This information is not official.  It has been derived from data files used by the game and is subject to change.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99897" y="519188"/>
            <a:ext cx="1638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http://tiny.cc/CotLI_SfS</a:t>
            </a:r>
          </a:p>
        </p:txBody>
      </p:sp>
    </p:spTree>
    <p:extLst>
      <p:ext uri="{BB962C8B-B14F-4D97-AF65-F5344CB8AC3E}">
        <p14:creationId xmlns:p14="http://schemas.microsoft.com/office/powerpoint/2010/main" val="2607410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581331" y="475488"/>
            <a:ext cx="71565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Event: Trek Through the Hidden Temple – </a:t>
            </a:r>
            <a:r>
              <a:rPr lang="en-US" i="1" dirty="0"/>
              <a:t>Stone Wall Sculpture</a:t>
            </a:r>
          </a:p>
          <a:p>
            <a:r>
              <a:rPr lang="en-US" dirty="0"/>
              <a:t>T2 objectives</a:t>
            </a:r>
          </a:p>
          <a:p>
            <a:pPr marL="171450" indent="-171450">
              <a:buFontTx/>
              <a:buChar char="-"/>
            </a:pPr>
            <a:r>
              <a:rPr lang="en-US" sz="1600" dirty="0"/>
              <a:t>Recruit Danni: 400 tokens, clear area 300</a:t>
            </a:r>
          </a:p>
          <a:p>
            <a:pPr marL="171450" indent="-171450">
              <a:buFontTx/>
              <a:buChar char="-"/>
            </a:pPr>
            <a:r>
              <a:rPr lang="en-US" sz="1600" dirty="0"/>
              <a:t>Recruit Polly: 1100 tokens, clear area 300</a:t>
            </a:r>
          </a:p>
          <a:p>
            <a:pPr marL="171450" indent="-171450">
              <a:buFontTx/>
              <a:buChar char="-"/>
            </a:pPr>
            <a:r>
              <a:rPr lang="en-US" sz="1600" dirty="0"/>
              <a:t>Aliens: 2500 tokens, clear area 400</a:t>
            </a:r>
          </a:p>
          <a:p>
            <a:pPr marL="171450" indent="-171450">
              <a:buFontTx/>
              <a:buChar char="-"/>
            </a:pPr>
            <a:r>
              <a:rPr lang="en-US" sz="1600" dirty="0"/>
              <a:t>Holy Grail Objective: 2500 tokens, clear area 450</a:t>
            </a:r>
          </a:p>
          <a:p>
            <a:pPr marL="171450" indent="-171450">
              <a:buFontTx/>
              <a:buChar char="-"/>
            </a:pPr>
            <a:r>
              <a:rPr lang="en-US" sz="1600" dirty="0"/>
              <a:t>Ghosts Objective: 2500 tokens, clear area 500</a:t>
            </a:r>
          </a:p>
          <a:p>
            <a:pPr marL="171450" indent="-171450">
              <a:buFontTx/>
              <a:buChar char="-"/>
            </a:pPr>
            <a:r>
              <a:rPr lang="en-US" sz="1600" dirty="0"/>
              <a:t>FP: 2500 tokens, </a:t>
            </a:r>
            <a:r>
              <a:rPr lang="en-US" sz="1600" dirty="0" err="1"/>
              <a:t>eSC</a:t>
            </a:r>
            <a:r>
              <a:rPr lang="en-US" sz="1600" dirty="0"/>
              <a:t> or </a:t>
            </a:r>
            <a:r>
              <a:rPr lang="en-US" sz="1600" dirty="0" err="1"/>
              <a:t>eJC</a:t>
            </a:r>
            <a:r>
              <a:rPr lang="en-US" sz="1600" dirty="0"/>
              <a:t> reward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93252" y="2765065"/>
            <a:ext cx="5204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Polly the Parrot (88: Merci Swap)</a:t>
            </a:r>
          </a:p>
          <a:p>
            <a:r>
              <a:rPr lang="en-US" sz="1600" dirty="0"/>
              <a:t>	Animal/Male/Support/Event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4505" y="2765065"/>
            <a:ext cx="5204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Danni the Daring Damsel (87: Sasha Swap)</a:t>
            </a:r>
          </a:p>
          <a:p>
            <a:r>
              <a:rPr lang="en-US" sz="1600" dirty="0"/>
              <a:t>	Human/Female/Support/Gold/Event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620741" y="704088"/>
            <a:ext cx="2927131" cy="12070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94505" y="3526090"/>
            <a:ext cx="52042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25: Self Sufficient – 100% DPS</a:t>
            </a:r>
          </a:p>
          <a:p>
            <a:r>
              <a:rPr lang="en-US" sz="1200" dirty="0"/>
              <a:t>50: Flirty – 15% GDPS</a:t>
            </a:r>
          </a:p>
          <a:p>
            <a:r>
              <a:rPr lang="en-US" sz="1200" dirty="0"/>
              <a:t>100: Eye Candy – Increase DPS of Males by 50% (508)</a:t>
            </a:r>
          </a:p>
          <a:p>
            <a:r>
              <a:rPr lang="en-US" sz="1200" dirty="0"/>
              <a:t>150: Penny in Your Pocket – Increase GF by 10% for each Male (multi?) (509)</a:t>
            </a:r>
          </a:p>
          <a:p>
            <a:r>
              <a:rPr lang="en-US" sz="1200" dirty="0"/>
              <a:t>200: Everlasting Distress – 4x/25 levels</a:t>
            </a:r>
          </a:p>
          <a:p>
            <a:r>
              <a:rPr lang="en-US" sz="1200" dirty="0"/>
              <a:t>300: Critical Eye – 3% </a:t>
            </a:r>
            <a:r>
              <a:rPr lang="en-US" sz="1200" dirty="0" err="1"/>
              <a:t>Crit</a:t>
            </a:r>
            <a:endParaRPr lang="en-US" sz="1200" dirty="0"/>
          </a:p>
          <a:p>
            <a:r>
              <a:rPr lang="en-US" sz="1200" dirty="0"/>
              <a:t>400: Daring Savior – Increase Eye Candy by 200% if Montana James (510)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93252" y="3526090"/>
            <a:ext cx="52042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25: Peck – 100% DPS</a:t>
            </a:r>
          </a:p>
          <a:p>
            <a:r>
              <a:rPr lang="en-US" sz="1200" dirty="0"/>
              <a:t>50: Got a Cracker – 500 monster speed</a:t>
            </a:r>
          </a:p>
          <a:p>
            <a:r>
              <a:rPr lang="en-US" sz="1200" dirty="0"/>
              <a:t>100: Avian Alchemy – Unlock Alchemy</a:t>
            </a:r>
          </a:p>
          <a:p>
            <a:r>
              <a:rPr lang="en-US" sz="1200" dirty="0"/>
              <a:t>150: Instant Regret – 33% Damage to attacking monsters</a:t>
            </a:r>
          </a:p>
          <a:p>
            <a:r>
              <a:rPr lang="en-US" sz="1200" dirty="0"/>
              <a:t>200: Airborne Assault – 4x DPS/25 levels</a:t>
            </a:r>
          </a:p>
          <a:p>
            <a:r>
              <a:rPr lang="en-US" sz="1200" dirty="0"/>
              <a:t>300: Flit and Flutter – 20% GDPS</a:t>
            </a:r>
          </a:p>
          <a:p>
            <a:r>
              <a:rPr lang="en-US" sz="1200" dirty="0"/>
              <a:t>400: Tough Nut to Crack – 50% GDPS per tank (511)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 flipV="1">
            <a:off x="2871217" y="1002792"/>
            <a:ext cx="676655" cy="3017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620741" y="1911096"/>
            <a:ext cx="732571" cy="2980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620741" y="1304544"/>
            <a:ext cx="2250475" cy="9045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94505" y="1304544"/>
            <a:ext cx="2953367" cy="120700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594505" y="1002122"/>
            <a:ext cx="2276711" cy="902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620741" y="996026"/>
            <a:ext cx="732571" cy="3066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2871217" y="1903660"/>
            <a:ext cx="676654" cy="3098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1" idx="0"/>
            <a:endCxn id="14" idx="4"/>
          </p:cNvCxnSpPr>
          <p:nvPr/>
        </p:nvCxnSpPr>
        <p:spPr>
          <a:xfrm flipV="1">
            <a:off x="621792" y="932688"/>
            <a:ext cx="0" cy="13533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3" idx="0"/>
            <a:endCxn id="11" idx="4"/>
          </p:cNvCxnSpPr>
          <p:nvPr/>
        </p:nvCxnSpPr>
        <p:spPr>
          <a:xfrm flipV="1">
            <a:off x="1353312" y="1234440"/>
            <a:ext cx="0" cy="7498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0" idx="0"/>
            <a:endCxn id="9" idx="4"/>
          </p:cNvCxnSpPr>
          <p:nvPr/>
        </p:nvCxnSpPr>
        <p:spPr>
          <a:xfrm flipV="1">
            <a:off x="2084832" y="1536192"/>
            <a:ext cx="0" cy="1463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" idx="4"/>
            <a:endCxn id="8" idx="0"/>
          </p:cNvCxnSpPr>
          <p:nvPr/>
        </p:nvCxnSpPr>
        <p:spPr>
          <a:xfrm>
            <a:off x="2871216" y="1234440"/>
            <a:ext cx="0" cy="7498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" idx="4"/>
            <a:endCxn id="5" idx="0"/>
          </p:cNvCxnSpPr>
          <p:nvPr/>
        </p:nvCxnSpPr>
        <p:spPr>
          <a:xfrm>
            <a:off x="3547872" y="1536192"/>
            <a:ext cx="0" cy="1463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93192" y="475488"/>
            <a:ext cx="3383280" cy="2267712"/>
            <a:chOff x="393192" y="475488"/>
            <a:chExt cx="3383280" cy="2267712"/>
          </a:xfrm>
        </p:grpSpPr>
        <p:sp>
          <p:nvSpPr>
            <p:cNvPr id="4" name="Oval 3"/>
            <p:cNvSpPr/>
            <p:nvPr/>
          </p:nvSpPr>
          <p:spPr>
            <a:xfrm>
              <a:off x="3319272" y="1078992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319272" y="168249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1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642616" y="77724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2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642616" y="138074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642616" y="198424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4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1856232" y="1078992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5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856232" y="168249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6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1124712" y="77724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7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1124712" y="138074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8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124712" y="198424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9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393192" y="47548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10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393192" y="1078992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11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393192" y="168249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12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393192" y="22860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13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94505" y="5062464"/>
            <a:ext cx="5204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Dress: Buff Eye Candy by 10/25/50/100/200%</a:t>
            </a:r>
          </a:p>
          <a:p>
            <a:r>
              <a:rPr lang="en-US" sz="1200" dirty="0"/>
              <a:t>Legendary: 100% GDPS when more males than females (514)</a:t>
            </a:r>
          </a:p>
          <a:p>
            <a:r>
              <a:rPr lang="en-US" sz="1200" dirty="0"/>
              <a:t>Hairbrush: Buff Penny in Your Pocket by 10/25/50/100/200%</a:t>
            </a:r>
          </a:p>
          <a:p>
            <a:r>
              <a:rPr lang="en-US" sz="1200" dirty="0"/>
              <a:t>Legendary: 100% Adjacent DPS when more males than females (515)</a:t>
            </a:r>
          </a:p>
          <a:p>
            <a:r>
              <a:rPr lang="en-US" sz="1200" dirty="0"/>
              <a:t>Dagger: 5/10/15/40/80% GDPS</a:t>
            </a:r>
          </a:p>
          <a:p>
            <a:r>
              <a:rPr lang="en-US" sz="1200" dirty="0"/>
              <a:t>Legendary: Buff Eye Candy by 100%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93252" y="5062464"/>
            <a:ext cx="5204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Toy: Buff Instant Regret by 10/25/50/100/200%</a:t>
            </a:r>
          </a:p>
          <a:p>
            <a:r>
              <a:rPr lang="en-US" sz="1200" dirty="0"/>
              <a:t>Legendary: 100% GDPS when 3+ animals in formation (516)</a:t>
            </a:r>
          </a:p>
          <a:p>
            <a:r>
              <a:rPr lang="en-US" sz="1200" dirty="0"/>
              <a:t>Coconut: Buff Tough Nut to Crack by 10/25/50/100/200%</a:t>
            </a:r>
          </a:p>
          <a:p>
            <a:r>
              <a:rPr lang="en-US" sz="1200" dirty="0"/>
              <a:t>Legendary: 100% Column DPS (517)</a:t>
            </a:r>
          </a:p>
          <a:p>
            <a:r>
              <a:rPr lang="en-US" sz="1200" dirty="0"/>
              <a:t>Mirror: 5/10/15/40/80% GDPS</a:t>
            </a:r>
          </a:p>
          <a:p>
            <a:r>
              <a:rPr lang="en-US" sz="1200" dirty="0"/>
              <a:t>Legendary: Buff Instant Regret by 100%</a:t>
            </a:r>
          </a:p>
        </p:txBody>
      </p:sp>
    </p:spTree>
    <p:extLst>
      <p:ext uri="{BB962C8B-B14F-4D97-AF65-F5344CB8AC3E}">
        <p14:creationId xmlns:p14="http://schemas.microsoft.com/office/powerpoint/2010/main" val="821646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581331" y="475488"/>
            <a:ext cx="71565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8/24: Event – </a:t>
            </a:r>
            <a:r>
              <a:rPr lang="en-US" i="1" dirty="0"/>
              <a:t>Formation</a:t>
            </a:r>
          </a:p>
          <a:p>
            <a:r>
              <a:rPr lang="en-US" dirty="0"/>
              <a:t>T2 objectives				        GE: xxx</a:t>
            </a:r>
          </a:p>
          <a:p>
            <a:pPr marL="171450" indent="-171450">
              <a:buFontTx/>
              <a:buChar char="-"/>
            </a:pPr>
            <a:r>
              <a:rPr lang="en-US" sz="1400" dirty="0"/>
              <a:t>Recruit xxx 400 tokens, clear area 300 </a:t>
            </a:r>
            <a:r>
              <a:rPr lang="en-US" sz="1050" dirty="0"/>
              <a:t>(xxx)</a:t>
            </a:r>
            <a:endParaRPr lang="en-US" sz="1600" dirty="0"/>
          </a:p>
          <a:p>
            <a:pPr marL="171450" indent="-171450">
              <a:buFontTx/>
              <a:buChar char="-"/>
            </a:pPr>
            <a:r>
              <a:rPr lang="en-US" sz="1400" dirty="0"/>
              <a:t>Recruit xxx: 1100 tokens, clear area 300 </a:t>
            </a:r>
            <a:r>
              <a:rPr lang="en-US" sz="1050" dirty="0"/>
              <a:t>(xxx)</a:t>
            </a:r>
            <a:endParaRPr lang="en-US" sz="1400" dirty="0"/>
          </a:p>
          <a:p>
            <a:pPr marL="171450" indent="-171450">
              <a:buFontTx/>
              <a:buChar char="-"/>
            </a:pPr>
            <a:r>
              <a:rPr lang="en-US" sz="1400" dirty="0"/>
              <a:t>xxx: 2500 tokens, clear area 400 </a:t>
            </a:r>
            <a:r>
              <a:rPr lang="en-US" sz="1050" dirty="0"/>
              <a:t>(xxx)</a:t>
            </a:r>
            <a:endParaRPr lang="en-US" sz="1400" dirty="0"/>
          </a:p>
          <a:p>
            <a:pPr marL="171450" indent="-171450">
              <a:buFontTx/>
              <a:buChar char="-"/>
            </a:pPr>
            <a:r>
              <a:rPr lang="en-US" sz="1400" dirty="0"/>
              <a:t>xxx: 2500 tokens, clear area 450 </a:t>
            </a:r>
            <a:r>
              <a:rPr lang="en-US" sz="1050" dirty="0"/>
              <a:t>(xxx)</a:t>
            </a:r>
            <a:endParaRPr lang="en-US" sz="2400" dirty="0"/>
          </a:p>
          <a:p>
            <a:pPr marL="171450" indent="-171450">
              <a:buFontTx/>
              <a:buChar char="-"/>
            </a:pPr>
            <a:r>
              <a:rPr lang="en-US" sz="1400" dirty="0"/>
              <a:t>xxx: 2500 tokens, clear area 500 </a:t>
            </a:r>
            <a:r>
              <a:rPr lang="en-US" sz="1050" dirty="0"/>
              <a:t>(xxx)</a:t>
            </a:r>
            <a:endParaRPr lang="en-US" sz="1400" dirty="0"/>
          </a:p>
          <a:p>
            <a:pPr marL="171450" indent="-171450">
              <a:buFontTx/>
              <a:buChar char="-"/>
            </a:pPr>
            <a:r>
              <a:rPr lang="en-US" sz="1400" dirty="0"/>
              <a:t>FP: 2500 tokens, </a:t>
            </a:r>
            <a:r>
              <a:rPr lang="en-US" sz="1400" dirty="0" err="1"/>
              <a:t>eSC</a:t>
            </a:r>
            <a:r>
              <a:rPr lang="en-US" sz="1400" dirty="0"/>
              <a:t> or </a:t>
            </a:r>
            <a:r>
              <a:rPr lang="en-US" sz="1400" dirty="0" err="1"/>
              <a:t>eJC</a:t>
            </a:r>
            <a:r>
              <a:rPr lang="en-US" sz="1400" dirty="0"/>
              <a:t> reward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71056" y="2765065"/>
            <a:ext cx="5026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xxx (97: xxx Swap)</a:t>
            </a:r>
          </a:p>
          <a:p>
            <a:r>
              <a:rPr lang="en-US" sz="1600" dirty="0"/>
              <a:t>	xxx</a:t>
            </a:r>
            <a:r>
              <a:rPr lang="en-US" sz="1600" i="1" dirty="0"/>
              <a:t>/Event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9004" y="2765065"/>
            <a:ext cx="5204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xxx (96: xxx Swap)</a:t>
            </a:r>
          </a:p>
          <a:p>
            <a:r>
              <a:rPr lang="en-US" sz="1600" dirty="0"/>
              <a:t>	</a:t>
            </a:r>
            <a:r>
              <a:rPr lang="en-US" sz="1600" i="1" dirty="0"/>
              <a:t>xxx/Event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9509" y="3383280"/>
            <a:ext cx="552945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25: </a:t>
            </a:r>
            <a:r>
              <a:rPr lang="en-US" sz="1100" b="1" dirty="0"/>
              <a:t>xxx</a:t>
            </a:r>
            <a:r>
              <a:rPr lang="en-US" sz="1100" dirty="0"/>
              <a:t> – xxx</a:t>
            </a:r>
          </a:p>
          <a:p>
            <a:r>
              <a:rPr lang="en-US" sz="1100" dirty="0"/>
              <a:t>50: </a:t>
            </a:r>
            <a:r>
              <a:rPr lang="en-US" sz="1100" b="1" dirty="0"/>
              <a:t>xxx</a:t>
            </a:r>
            <a:r>
              <a:rPr lang="en-US" sz="1100" dirty="0"/>
              <a:t> – xxx</a:t>
            </a:r>
          </a:p>
          <a:p>
            <a:r>
              <a:rPr lang="en-US" sz="1100" dirty="0"/>
              <a:t>100: </a:t>
            </a:r>
            <a:r>
              <a:rPr lang="en-US" sz="1100" b="1" dirty="0"/>
              <a:t>xxx </a:t>
            </a:r>
            <a:r>
              <a:rPr lang="en-US" sz="1100" dirty="0"/>
              <a:t>– xxx</a:t>
            </a:r>
          </a:p>
          <a:p>
            <a:r>
              <a:rPr lang="en-US" sz="1100" dirty="0"/>
              <a:t>150: </a:t>
            </a:r>
            <a:r>
              <a:rPr lang="en-US" sz="1100" b="1" dirty="0"/>
              <a:t>xxx </a:t>
            </a:r>
            <a:r>
              <a:rPr lang="en-US" sz="1100" dirty="0"/>
              <a:t>– xxx</a:t>
            </a:r>
          </a:p>
          <a:p>
            <a:r>
              <a:rPr lang="en-US" sz="1100" dirty="0"/>
              <a:t>200: </a:t>
            </a:r>
            <a:r>
              <a:rPr lang="en-US" sz="1100" b="1" dirty="0"/>
              <a:t>xxx</a:t>
            </a:r>
            <a:r>
              <a:rPr lang="en-US" sz="1100" dirty="0"/>
              <a:t> – 4x/25 levels</a:t>
            </a:r>
          </a:p>
          <a:p>
            <a:r>
              <a:rPr lang="en-US" sz="1100" dirty="0"/>
              <a:t>300: </a:t>
            </a:r>
            <a:r>
              <a:rPr lang="en-US" sz="1100" b="1" dirty="0"/>
              <a:t>xxx </a:t>
            </a:r>
            <a:r>
              <a:rPr lang="en-US" sz="1100" dirty="0"/>
              <a:t>– xxx</a:t>
            </a:r>
          </a:p>
          <a:p>
            <a:r>
              <a:rPr lang="en-US" sz="1100" dirty="0"/>
              <a:t>400: </a:t>
            </a:r>
            <a:r>
              <a:rPr lang="en-US" sz="1100" b="1" dirty="0"/>
              <a:t>xxx </a:t>
            </a:r>
            <a:r>
              <a:rPr lang="en-US" sz="1100" dirty="0"/>
              <a:t>– xxx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93252" y="3383280"/>
            <a:ext cx="550233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25: </a:t>
            </a:r>
            <a:r>
              <a:rPr lang="en-US" sz="1100" b="1" dirty="0"/>
              <a:t>xxx </a:t>
            </a:r>
            <a:r>
              <a:rPr lang="en-US" sz="1100" dirty="0"/>
              <a:t>– xxx</a:t>
            </a:r>
          </a:p>
          <a:p>
            <a:r>
              <a:rPr lang="en-US" sz="1100" dirty="0"/>
              <a:t>50: </a:t>
            </a:r>
            <a:r>
              <a:rPr lang="en-US" sz="1100" b="1" dirty="0"/>
              <a:t>xxx </a:t>
            </a:r>
            <a:r>
              <a:rPr lang="en-US" sz="1100" dirty="0"/>
              <a:t>– xxx</a:t>
            </a:r>
          </a:p>
          <a:p>
            <a:r>
              <a:rPr lang="en-US" sz="1100" dirty="0"/>
              <a:t>100: </a:t>
            </a:r>
            <a:r>
              <a:rPr lang="en-US" sz="1100" b="1" dirty="0"/>
              <a:t>xxx </a:t>
            </a:r>
            <a:r>
              <a:rPr lang="en-US" sz="1100" dirty="0"/>
              <a:t>– xxx</a:t>
            </a:r>
          </a:p>
          <a:p>
            <a:r>
              <a:rPr lang="en-US" sz="1100" dirty="0"/>
              <a:t>150: </a:t>
            </a:r>
            <a:r>
              <a:rPr lang="en-US" sz="1100" b="1" dirty="0"/>
              <a:t>xxx </a:t>
            </a:r>
            <a:r>
              <a:rPr lang="en-US" sz="1100" dirty="0"/>
              <a:t>– xxx</a:t>
            </a:r>
          </a:p>
          <a:p>
            <a:r>
              <a:rPr lang="en-US" sz="1100" dirty="0"/>
              <a:t>200: </a:t>
            </a:r>
            <a:r>
              <a:rPr lang="en-US" sz="1100" b="1" dirty="0"/>
              <a:t>xxx </a:t>
            </a:r>
            <a:r>
              <a:rPr lang="en-US" sz="1100" dirty="0"/>
              <a:t>– 4x/25 levels</a:t>
            </a:r>
          </a:p>
          <a:p>
            <a:r>
              <a:rPr lang="en-US" sz="1100" dirty="0"/>
              <a:t>300: </a:t>
            </a:r>
            <a:r>
              <a:rPr lang="en-US" sz="1100" b="1" dirty="0"/>
              <a:t>xxx </a:t>
            </a:r>
            <a:r>
              <a:rPr lang="en-US" sz="1100" dirty="0"/>
              <a:t>– xxx</a:t>
            </a:r>
          </a:p>
          <a:p>
            <a:r>
              <a:rPr lang="en-US" sz="1100" dirty="0"/>
              <a:t>400: </a:t>
            </a:r>
            <a:r>
              <a:rPr lang="en-US" sz="1100" b="1" dirty="0"/>
              <a:t>xxx </a:t>
            </a:r>
            <a:r>
              <a:rPr lang="en-US" sz="1100" dirty="0"/>
              <a:t>– xxx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94505" y="5057976"/>
            <a:ext cx="5204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xxx:</a:t>
            </a:r>
            <a:r>
              <a:rPr lang="en-US" sz="1200" dirty="0"/>
              <a:t> xxx </a:t>
            </a:r>
          </a:p>
          <a:p>
            <a:r>
              <a:rPr lang="en-US" sz="1200" i="1" dirty="0"/>
              <a:t>Legendary</a:t>
            </a:r>
            <a:r>
              <a:rPr lang="en-US" sz="1200" dirty="0"/>
              <a:t>: xxx </a:t>
            </a:r>
          </a:p>
          <a:p>
            <a:r>
              <a:rPr lang="en-US" sz="1200" b="1" dirty="0"/>
              <a:t>xxx:</a:t>
            </a:r>
            <a:r>
              <a:rPr lang="en-US" sz="1200" dirty="0"/>
              <a:t> xxx</a:t>
            </a:r>
          </a:p>
          <a:p>
            <a:r>
              <a:rPr lang="en-US" sz="1200" i="1" dirty="0"/>
              <a:t>Legendary</a:t>
            </a:r>
            <a:r>
              <a:rPr lang="en-US" sz="1200" dirty="0"/>
              <a:t>: xxx </a:t>
            </a:r>
          </a:p>
          <a:p>
            <a:r>
              <a:rPr lang="en-US" sz="1200" b="1" dirty="0"/>
              <a:t>xxx:</a:t>
            </a:r>
            <a:r>
              <a:rPr lang="en-US" sz="1200" dirty="0"/>
              <a:t> xxx </a:t>
            </a:r>
          </a:p>
          <a:p>
            <a:r>
              <a:rPr lang="en-US" sz="1200" i="1" dirty="0"/>
              <a:t>Legendary</a:t>
            </a:r>
            <a:r>
              <a:rPr lang="en-US" sz="1200" dirty="0"/>
              <a:t>: xxx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93252" y="5057391"/>
            <a:ext cx="5204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xxx</a:t>
            </a:r>
            <a:r>
              <a:rPr lang="en-US" sz="1200" dirty="0"/>
              <a:t>: xxx </a:t>
            </a:r>
          </a:p>
          <a:p>
            <a:r>
              <a:rPr lang="en-US" sz="1200" i="1" dirty="0"/>
              <a:t>Legendary</a:t>
            </a:r>
            <a:r>
              <a:rPr lang="en-US" sz="1200" dirty="0"/>
              <a:t>: xxx </a:t>
            </a:r>
          </a:p>
          <a:p>
            <a:r>
              <a:rPr lang="en-US" sz="1200" b="1" dirty="0"/>
              <a:t>xxx</a:t>
            </a:r>
            <a:r>
              <a:rPr lang="en-US" sz="1200" dirty="0"/>
              <a:t>: xxx</a:t>
            </a:r>
          </a:p>
          <a:p>
            <a:r>
              <a:rPr lang="en-US" sz="1200" i="1" dirty="0"/>
              <a:t>Legendary</a:t>
            </a:r>
            <a:r>
              <a:rPr lang="en-US" sz="1200" dirty="0"/>
              <a:t>: xxx </a:t>
            </a:r>
          </a:p>
          <a:p>
            <a:r>
              <a:rPr lang="en-US" sz="1200" b="1" dirty="0"/>
              <a:t>xxx</a:t>
            </a:r>
            <a:r>
              <a:rPr lang="en-US" sz="1200" dirty="0"/>
              <a:t>: xxx</a:t>
            </a:r>
            <a:endParaRPr lang="en-US" sz="1200" b="1" dirty="0"/>
          </a:p>
          <a:p>
            <a:r>
              <a:rPr lang="en-US" sz="1200" i="1" dirty="0"/>
              <a:t>Legendary</a:t>
            </a:r>
            <a:r>
              <a:rPr lang="en-US" sz="1200" dirty="0"/>
              <a:t>: xxx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" y="640080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This information is not official.  It has been derived from data files used by the game and is subject to change.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99897" y="519188"/>
            <a:ext cx="1690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http://tiny.cc/CotLI_XXX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H="1" flipV="1">
            <a:off x="1350142" y="704088"/>
            <a:ext cx="2197730" cy="9052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1350142" y="1297265"/>
            <a:ext cx="2197730" cy="9052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1350142" y="1618161"/>
            <a:ext cx="2197730" cy="89643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609385" y="2190668"/>
            <a:ext cx="740757" cy="3239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2062377" y="2190668"/>
            <a:ext cx="808839" cy="3457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871216" y="2202521"/>
            <a:ext cx="676656" cy="34047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097240" y="1297264"/>
            <a:ext cx="773976" cy="29250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609384" y="1003045"/>
            <a:ext cx="1465240" cy="60629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8" idx="0"/>
            <a:endCxn id="74" idx="4"/>
          </p:cNvCxnSpPr>
          <p:nvPr/>
        </p:nvCxnSpPr>
        <p:spPr>
          <a:xfrm flipV="1">
            <a:off x="621792" y="1837944"/>
            <a:ext cx="0" cy="1463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72" idx="0"/>
            <a:endCxn id="71" idx="4"/>
          </p:cNvCxnSpPr>
          <p:nvPr/>
        </p:nvCxnSpPr>
        <p:spPr>
          <a:xfrm flipV="1">
            <a:off x="1353312" y="932688"/>
            <a:ext cx="0" cy="1463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70" idx="0"/>
            <a:endCxn id="68" idx="4"/>
          </p:cNvCxnSpPr>
          <p:nvPr/>
        </p:nvCxnSpPr>
        <p:spPr>
          <a:xfrm flipV="1">
            <a:off x="2084832" y="1234440"/>
            <a:ext cx="0" cy="7498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7" idx="0"/>
            <a:endCxn id="65" idx="4"/>
          </p:cNvCxnSpPr>
          <p:nvPr/>
        </p:nvCxnSpPr>
        <p:spPr>
          <a:xfrm flipV="1">
            <a:off x="2871216" y="1536192"/>
            <a:ext cx="0" cy="7498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2" idx="0"/>
            <a:endCxn id="59" idx="4"/>
          </p:cNvCxnSpPr>
          <p:nvPr/>
        </p:nvCxnSpPr>
        <p:spPr>
          <a:xfrm flipV="1">
            <a:off x="3547872" y="1837944"/>
            <a:ext cx="0" cy="1463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3319272" y="1380744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0</a:t>
            </a:r>
          </a:p>
        </p:txBody>
      </p:sp>
      <p:sp>
        <p:nvSpPr>
          <p:cNvPr id="62" name="Oval 61"/>
          <p:cNvSpPr/>
          <p:nvPr/>
        </p:nvSpPr>
        <p:spPr>
          <a:xfrm>
            <a:off x="3319272" y="1984248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65" name="Oval 64"/>
          <p:cNvSpPr/>
          <p:nvPr/>
        </p:nvSpPr>
        <p:spPr>
          <a:xfrm>
            <a:off x="2642616" y="1078992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66" name="Oval 65"/>
          <p:cNvSpPr/>
          <p:nvPr/>
        </p:nvSpPr>
        <p:spPr>
          <a:xfrm>
            <a:off x="2642616" y="1682496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67" name="Oval 66"/>
          <p:cNvSpPr/>
          <p:nvPr/>
        </p:nvSpPr>
        <p:spPr>
          <a:xfrm>
            <a:off x="2642616" y="2286000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68" name="Oval 67"/>
          <p:cNvSpPr/>
          <p:nvPr/>
        </p:nvSpPr>
        <p:spPr>
          <a:xfrm>
            <a:off x="1856232" y="77724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5</a:t>
            </a:r>
          </a:p>
        </p:txBody>
      </p:sp>
      <p:sp>
        <p:nvSpPr>
          <p:cNvPr id="69" name="Oval 68"/>
          <p:cNvSpPr/>
          <p:nvPr/>
        </p:nvSpPr>
        <p:spPr>
          <a:xfrm>
            <a:off x="1856232" y="1380744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6</a:t>
            </a:r>
          </a:p>
        </p:txBody>
      </p:sp>
      <p:sp>
        <p:nvSpPr>
          <p:cNvPr id="70" name="Oval 69"/>
          <p:cNvSpPr/>
          <p:nvPr/>
        </p:nvSpPr>
        <p:spPr>
          <a:xfrm>
            <a:off x="1856232" y="1984248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7</a:t>
            </a:r>
          </a:p>
        </p:txBody>
      </p:sp>
      <p:sp>
        <p:nvSpPr>
          <p:cNvPr id="71" name="Oval 70"/>
          <p:cNvSpPr/>
          <p:nvPr/>
        </p:nvSpPr>
        <p:spPr>
          <a:xfrm>
            <a:off x="1124712" y="475488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8</a:t>
            </a:r>
          </a:p>
        </p:txBody>
      </p:sp>
      <p:sp>
        <p:nvSpPr>
          <p:cNvPr id="72" name="Oval 71"/>
          <p:cNvSpPr/>
          <p:nvPr/>
        </p:nvSpPr>
        <p:spPr>
          <a:xfrm>
            <a:off x="1124712" y="107899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9</a:t>
            </a:r>
          </a:p>
        </p:txBody>
      </p:sp>
      <p:sp>
        <p:nvSpPr>
          <p:cNvPr id="73" name="Oval 72"/>
          <p:cNvSpPr/>
          <p:nvPr/>
        </p:nvSpPr>
        <p:spPr>
          <a:xfrm>
            <a:off x="1124712" y="2286000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10</a:t>
            </a:r>
          </a:p>
        </p:txBody>
      </p:sp>
      <p:sp>
        <p:nvSpPr>
          <p:cNvPr id="74" name="Oval 73"/>
          <p:cNvSpPr/>
          <p:nvPr/>
        </p:nvSpPr>
        <p:spPr>
          <a:xfrm>
            <a:off x="393192" y="1380744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11</a:t>
            </a:r>
          </a:p>
        </p:txBody>
      </p:sp>
      <p:sp>
        <p:nvSpPr>
          <p:cNvPr id="38" name="Oval 37"/>
          <p:cNvSpPr/>
          <p:nvPr/>
        </p:nvSpPr>
        <p:spPr>
          <a:xfrm>
            <a:off x="393192" y="1984248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38306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119936" y="123150"/>
            <a:ext cx="6349525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 June: The Search for Simon – </a:t>
            </a:r>
            <a:r>
              <a:rPr lang="en-US" i="1" dirty="0"/>
              <a:t>Buffering formation</a:t>
            </a:r>
          </a:p>
          <a:p>
            <a:r>
              <a:rPr lang="en-US" dirty="0"/>
              <a:t>T2 objectives (rewards T2 </a:t>
            </a:r>
            <a:r>
              <a:rPr lang="en-US" dirty="0" err="1"/>
              <a:t>eJC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sz="1600" dirty="0"/>
              <a:t>Recruit </a:t>
            </a:r>
            <a:r>
              <a:rPr lang="en-US" sz="1600" dirty="0" err="1"/>
              <a:t>Skeletom</a:t>
            </a:r>
            <a:r>
              <a:rPr lang="en-US" sz="1600" dirty="0"/>
              <a:t>: 400 tokens, clear area 300 </a:t>
            </a:r>
            <a:r>
              <a:rPr lang="en-US" sz="1000" dirty="0">
                <a:solidFill>
                  <a:prstClr val="black"/>
                </a:solidFill>
              </a:rPr>
              <a:t>(Slot 10 blocked, Random skeleton spawns)</a:t>
            </a:r>
            <a:endParaRPr lang="en-US" sz="1400" dirty="0"/>
          </a:p>
          <a:p>
            <a:pPr marL="171450" lvl="0" indent="-171450">
              <a:buFontTx/>
              <a:buChar char="-"/>
            </a:pPr>
            <a:r>
              <a:rPr lang="en-US" sz="1600" dirty="0"/>
              <a:t>Recruit The Game Goblin: 1100 tokens, clear area 300 </a:t>
            </a:r>
            <a:r>
              <a:rPr lang="en-US" sz="1000" dirty="0">
                <a:solidFill>
                  <a:prstClr val="black"/>
                </a:solidFill>
              </a:rPr>
              <a:t>(Slot 4 blocked, After 100 kills, no DPS for 5 seconds)</a:t>
            </a:r>
            <a:endParaRPr lang="en-US" sz="1400" dirty="0"/>
          </a:p>
          <a:p>
            <a:pPr marL="171450" indent="-171450">
              <a:buFontTx/>
              <a:buChar char="-"/>
            </a:pPr>
            <a:r>
              <a:rPr lang="en-US" sz="1600" dirty="0"/>
              <a:t>Gaming the System: 2500 tokens, clear area 400</a:t>
            </a:r>
            <a:r>
              <a:rPr lang="en-US" sz="1050" dirty="0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(Monsters only damaged by clicks, projectiles, and explosions)</a:t>
            </a:r>
            <a:endParaRPr lang="en-US" sz="1600" dirty="0"/>
          </a:p>
          <a:p>
            <a:pPr marL="171450" indent="-171450">
              <a:buFontTx/>
              <a:buChar char="-"/>
            </a:pPr>
            <a:r>
              <a:rPr lang="en-US" sz="1600" dirty="0"/>
              <a:t>Grumpy Gamers: 2500 tokens, clear area 450</a:t>
            </a:r>
            <a:r>
              <a:rPr lang="en-US" sz="1000" dirty="0"/>
              <a:t> (Only the </a:t>
            </a:r>
            <a:r>
              <a:rPr lang="en-US" sz="1000" dirty="0" err="1"/>
              <a:t>Yogscast</a:t>
            </a:r>
            <a:r>
              <a:rPr lang="en-US" sz="1000" dirty="0"/>
              <a:t> Crusaders, and an assortment of 6 other bench slots, can be used - The other bench slots change every 50 areas)</a:t>
            </a:r>
            <a:endParaRPr lang="en-US" sz="1600" dirty="0"/>
          </a:p>
          <a:p>
            <a:pPr marL="171450" indent="-171450">
              <a:buFontTx/>
              <a:buChar char="-"/>
            </a:pPr>
            <a:r>
              <a:rPr lang="en-US" sz="1600" dirty="0"/>
              <a:t>Going Viral: 2500 tokens, clear area 500 </a:t>
            </a:r>
            <a:r>
              <a:rPr lang="en-US" sz="1000" dirty="0"/>
              <a:t>(Every monster killed gives stacks of Virality to a random Crusader - Going viral increases the DPS of affected Crusaders for each stack - Once a Crusader reaches 600% bonus DPS, they crash and burn, disabling their DPS for 15 seconds)</a:t>
            </a:r>
            <a:endParaRPr lang="en-US" sz="1050" dirty="0"/>
          </a:p>
          <a:p>
            <a:pPr marL="171450" indent="-171450">
              <a:buFontTx/>
              <a:buChar char="-"/>
            </a:pPr>
            <a:r>
              <a:rPr lang="en-US" sz="1600" dirty="0"/>
              <a:t>FP: 2500 tokens, </a:t>
            </a:r>
            <a:r>
              <a:rPr lang="en-US" sz="1600" dirty="0" err="1"/>
              <a:t>eSC</a:t>
            </a:r>
            <a:r>
              <a:rPr lang="en-US" sz="1600" dirty="0"/>
              <a:t> or </a:t>
            </a:r>
            <a:r>
              <a:rPr lang="en-US" sz="1600" dirty="0" err="1"/>
              <a:t>eJC</a:t>
            </a:r>
            <a:r>
              <a:rPr lang="en-US" sz="1600" dirty="0"/>
              <a:t> reward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93252" y="3125792"/>
            <a:ext cx="5204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Game Goblin (114: </a:t>
            </a:r>
            <a:r>
              <a:rPr lang="en-US" sz="1600" dirty="0" err="1"/>
              <a:t>Artaxes</a:t>
            </a:r>
            <a:r>
              <a:rPr lang="en-US" sz="1600" dirty="0"/>
              <a:t> Swap)</a:t>
            </a:r>
          </a:p>
          <a:p>
            <a:r>
              <a:rPr lang="en-US" sz="1600" dirty="0"/>
              <a:t>	</a:t>
            </a:r>
            <a:r>
              <a:rPr lang="en-US" sz="1600" i="1" dirty="0"/>
              <a:t>Male/Animal/Supernatural/Support/Gold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4505" y="3125792"/>
            <a:ext cx="5204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Skeletom</a:t>
            </a:r>
            <a:r>
              <a:rPr lang="en-US" sz="1600" dirty="0"/>
              <a:t> (113: Merci Swap)</a:t>
            </a:r>
          </a:p>
          <a:p>
            <a:r>
              <a:rPr lang="en-US" sz="1600" dirty="0"/>
              <a:t>	</a:t>
            </a:r>
            <a:r>
              <a:rPr lang="en-US" sz="1600" i="1" dirty="0"/>
              <a:t>Event/Male/Supernatural/Support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4505" y="3631100"/>
            <a:ext cx="5204242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25: </a:t>
            </a:r>
            <a:r>
              <a:rPr lang="en-US" sz="1100" b="1" dirty="0"/>
              <a:t>The Skeleton Reaper</a:t>
            </a:r>
            <a:r>
              <a:rPr lang="en-US" sz="1100" dirty="0"/>
              <a:t> – 10% Chance for </a:t>
            </a:r>
            <a:r>
              <a:rPr lang="en-US" sz="1100" b="1" dirty="0"/>
              <a:t>Skeleton</a:t>
            </a:r>
            <a:r>
              <a:rPr lang="en-US" sz="1100" dirty="0"/>
              <a:t> in a wave, 100% GDPS (additive) for 30 seconds for each Skeleton killed (</a:t>
            </a:r>
            <a:r>
              <a:rPr lang="en-US" sz="1100" b="1" dirty="0"/>
              <a:t>Normal, Exploding, or Radioactive</a:t>
            </a:r>
            <a:r>
              <a:rPr lang="en-US" sz="1100" dirty="0"/>
              <a:t>).  Skeletons don’t drop quest items or count towards quest progress (728)</a:t>
            </a:r>
          </a:p>
          <a:p>
            <a:r>
              <a:rPr lang="en-US" sz="1100" dirty="0"/>
              <a:t>50: </a:t>
            </a:r>
            <a:r>
              <a:rPr lang="en-US" sz="1100" b="1" dirty="0"/>
              <a:t>Exploding Skeletons</a:t>
            </a:r>
            <a:r>
              <a:rPr lang="en-US" sz="1100" dirty="0"/>
              <a:t> –</a:t>
            </a:r>
            <a:r>
              <a:rPr lang="en-US" sz="1100" b="1" dirty="0"/>
              <a:t> The Skeleton Reaper </a:t>
            </a:r>
            <a:r>
              <a:rPr lang="en-US" sz="1100" dirty="0"/>
              <a:t>can now add </a:t>
            </a:r>
            <a:r>
              <a:rPr lang="en-US" sz="1100" b="1" dirty="0"/>
              <a:t>Exploding Skeletons </a:t>
            </a:r>
            <a:r>
              <a:rPr lang="en-US" sz="1100" dirty="0"/>
              <a:t>which deal 50% of your DPS to nearby monsters on death (729)</a:t>
            </a:r>
          </a:p>
          <a:p>
            <a:r>
              <a:rPr lang="en-US" sz="1100" dirty="0"/>
              <a:t>100: </a:t>
            </a:r>
            <a:r>
              <a:rPr lang="en-US" sz="1100" b="1" dirty="0"/>
              <a:t>Necromancy</a:t>
            </a:r>
            <a:r>
              <a:rPr lang="en-US" sz="1100" dirty="0"/>
              <a:t> – Unlock Alchemy</a:t>
            </a:r>
          </a:p>
          <a:p>
            <a:r>
              <a:rPr lang="en-US" sz="1100" dirty="0"/>
              <a:t>150: </a:t>
            </a:r>
            <a:r>
              <a:rPr lang="en-US" sz="1100" b="1" dirty="0"/>
              <a:t>Helping Bones</a:t>
            </a:r>
            <a:r>
              <a:rPr lang="en-US" sz="1100" dirty="0"/>
              <a:t> – 20% GDPS</a:t>
            </a:r>
          </a:p>
          <a:p>
            <a:r>
              <a:rPr lang="en-US" sz="1100" dirty="0"/>
              <a:t>200: </a:t>
            </a:r>
            <a:r>
              <a:rPr lang="en-US" sz="1100" b="1" dirty="0"/>
              <a:t>Endless Summons</a:t>
            </a:r>
            <a:r>
              <a:rPr lang="en-US" sz="1100" dirty="0"/>
              <a:t> – 4x/25 levels</a:t>
            </a:r>
          </a:p>
          <a:p>
            <a:r>
              <a:rPr lang="en-US" sz="1100" dirty="0"/>
              <a:t>300: </a:t>
            </a:r>
            <a:r>
              <a:rPr lang="en-US" sz="1100" b="1" dirty="0"/>
              <a:t>Radioactive Decay</a:t>
            </a:r>
            <a:r>
              <a:rPr lang="en-US" sz="1100" dirty="0"/>
              <a:t> – </a:t>
            </a:r>
            <a:r>
              <a:rPr lang="en-US" sz="1100" b="1" dirty="0"/>
              <a:t>The Skeleton Reaper </a:t>
            </a:r>
            <a:r>
              <a:rPr lang="en-US" sz="1100" dirty="0"/>
              <a:t>can now add </a:t>
            </a:r>
            <a:r>
              <a:rPr lang="en-US" sz="1100" b="1" dirty="0"/>
              <a:t>Radioactive Skeletons </a:t>
            </a:r>
            <a:r>
              <a:rPr lang="en-US" sz="1100" dirty="0"/>
              <a:t>in a wave, which cause 50% DPS to other monsters until they die (730)</a:t>
            </a:r>
          </a:p>
          <a:p>
            <a:r>
              <a:rPr lang="en-US" sz="1100" dirty="0"/>
              <a:t>400: </a:t>
            </a:r>
            <a:r>
              <a:rPr lang="en-US" sz="1100" b="1" dirty="0"/>
              <a:t>Quick Bones</a:t>
            </a:r>
            <a:r>
              <a:rPr lang="en-US" sz="1100" dirty="0"/>
              <a:t> – Increase the chance of </a:t>
            </a:r>
            <a:r>
              <a:rPr lang="en-US" sz="1100" b="1" dirty="0"/>
              <a:t>The Skeleton Reaper</a:t>
            </a:r>
            <a:r>
              <a:rPr lang="en-US" sz="1100" dirty="0"/>
              <a:t> by 25%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93252" y="3631100"/>
            <a:ext cx="52042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25: </a:t>
            </a:r>
            <a:r>
              <a:rPr lang="en-US" sz="1100" b="1" dirty="0"/>
              <a:t>Cave-Bound</a:t>
            </a:r>
            <a:r>
              <a:rPr lang="en-US" sz="1100" dirty="0"/>
              <a:t> – After 50 monsters killed, 100% GDPS for 60 seconds (731)</a:t>
            </a:r>
          </a:p>
          <a:p>
            <a:r>
              <a:rPr lang="en-US" sz="1100" dirty="0"/>
              <a:t>50: </a:t>
            </a:r>
            <a:r>
              <a:rPr lang="en-US" sz="1100" b="1" dirty="0"/>
              <a:t>Bad Games</a:t>
            </a:r>
            <a:r>
              <a:rPr lang="en-US" sz="1100" dirty="0"/>
              <a:t> – 200% projectile every 2.5 seconds while </a:t>
            </a:r>
            <a:r>
              <a:rPr lang="en-US" sz="1100" b="1" dirty="0"/>
              <a:t>Cave-Bound </a:t>
            </a:r>
            <a:r>
              <a:rPr lang="en-US" sz="1100" dirty="0"/>
              <a:t>is active (732)</a:t>
            </a:r>
          </a:p>
          <a:p>
            <a:r>
              <a:rPr lang="en-US" sz="1100" dirty="0"/>
              <a:t>100: </a:t>
            </a:r>
            <a:r>
              <a:rPr lang="en-US" sz="1100" b="1" dirty="0"/>
              <a:t>Goblin Strikes</a:t>
            </a:r>
            <a:r>
              <a:rPr lang="en-US" sz="1100" dirty="0"/>
              <a:t> – Unlock Savage Strikes</a:t>
            </a:r>
          </a:p>
          <a:p>
            <a:r>
              <a:rPr lang="en-US" sz="1100" dirty="0"/>
              <a:t>150: </a:t>
            </a:r>
            <a:r>
              <a:rPr lang="en-US" sz="1100" b="1" dirty="0"/>
              <a:t>Whip It</a:t>
            </a:r>
            <a:r>
              <a:rPr lang="en-US" sz="1100" dirty="0"/>
              <a:t> – 100% DPS to adjacent crusaders while </a:t>
            </a:r>
            <a:r>
              <a:rPr lang="en-US" sz="1100" b="1" dirty="0"/>
              <a:t>Cave-Bound </a:t>
            </a:r>
            <a:r>
              <a:rPr lang="en-US" sz="1100" dirty="0"/>
              <a:t>is active and Savage Strikes is active (733)</a:t>
            </a:r>
          </a:p>
          <a:p>
            <a:r>
              <a:rPr lang="en-US" sz="1100" dirty="0"/>
              <a:t>200: </a:t>
            </a:r>
            <a:r>
              <a:rPr lang="en-US" sz="1100" b="1" dirty="0"/>
              <a:t>Goblin Persistence</a:t>
            </a:r>
            <a:r>
              <a:rPr lang="en-US" sz="1100" dirty="0"/>
              <a:t> – 4x/25 levels</a:t>
            </a:r>
          </a:p>
          <a:p>
            <a:r>
              <a:rPr lang="en-US" sz="1100" dirty="0"/>
              <a:t>300: </a:t>
            </a:r>
            <a:r>
              <a:rPr lang="en-US" sz="1100" b="1" dirty="0" err="1"/>
              <a:t>Looty</a:t>
            </a:r>
            <a:r>
              <a:rPr lang="en-US" sz="1100" b="1" dirty="0"/>
              <a:t> Booty</a:t>
            </a:r>
            <a:r>
              <a:rPr lang="en-US" sz="1100" dirty="0"/>
              <a:t> – 100% Gold when </a:t>
            </a:r>
            <a:r>
              <a:rPr lang="en-US" sz="1100" b="1" dirty="0"/>
              <a:t>Cave-Bound </a:t>
            </a:r>
            <a:r>
              <a:rPr lang="en-US" sz="1100" dirty="0"/>
              <a:t>is active (734)</a:t>
            </a:r>
          </a:p>
          <a:p>
            <a:r>
              <a:rPr lang="en-US" sz="1100" dirty="0"/>
              <a:t>400: </a:t>
            </a:r>
            <a:r>
              <a:rPr lang="en-US" sz="1100" b="1" dirty="0"/>
              <a:t>Sunscreen</a:t>
            </a:r>
            <a:r>
              <a:rPr lang="en-US" sz="1100" dirty="0"/>
              <a:t> – Increase the duration of </a:t>
            </a:r>
            <a:r>
              <a:rPr lang="en-US" sz="1100" b="1" dirty="0"/>
              <a:t>Cave-Bound</a:t>
            </a:r>
            <a:r>
              <a:rPr lang="en-US" sz="1100" dirty="0"/>
              <a:t> by 100%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94505" y="5569705"/>
            <a:ext cx="52042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Bone</a:t>
            </a:r>
            <a:r>
              <a:rPr lang="en-US" sz="1100" dirty="0"/>
              <a:t>: Increase the chance of </a:t>
            </a:r>
            <a:r>
              <a:rPr lang="en-US" sz="1100" b="1" dirty="0"/>
              <a:t>The Skeleton Reaper </a:t>
            </a:r>
            <a:r>
              <a:rPr lang="en-US" sz="1100" dirty="0"/>
              <a:t>by 10/25/50/100/200%</a:t>
            </a:r>
          </a:p>
          <a:p>
            <a:r>
              <a:rPr lang="en-US" sz="1100" i="1" dirty="0"/>
              <a:t>Legendary</a:t>
            </a:r>
            <a:r>
              <a:rPr lang="en-US" sz="1100" dirty="0"/>
              <a:t>: 100% DPS to adjacent crusaders (737)</a:t>
            </a:r>
          </a:p>
          <a:p>
            <a:r>
              <a:rPr lang="en-US" sz="1100" b="1" dirty="0"/>
              <a:t>Beard Trimmer</a:t>
            </a:r>
            <a:r>
              <a:rPr lang="en-US" sz="1100" dirty="0"/>
              <a:t>: 5/10/15/40/80% GDPS</a:t>
            </a:r>
          </a:p>
          <a:p>
            <a:r>
              <a:rPr lang="en-US" sz="1100" i="1" dirty="0"/>
              <a:t>Legendary</a:t>
            </a:r>
            <a:r>
              <a:rPr lang="en-US" sz="1100" dirty="0"/>
              <a:t>: 100% DPS to humans (738)</a:t>
            </a:r>
          </a:p>
          <a:p>
            <a:r>
              <a:rPr lang="en-US" sz="1100" b="1" dirty="0"/>
              <a:t>Video Game</a:t>
            </a:r>
            <a:r>
              <a:rPr lang="en-US" sz="1100" dirty="0"/>
              <a:t>: Increase the DPS bonus of </a:t>
            </a:r>
            <a:r>
              <a:rPr lang="en-US" sz="1100" b="1" dirty="0"/>
              <a:t>The Skeleton Reaper</a:t>
            </a:r>
            <a:r>
              <a:rPr lang="en-US" sz="1100" dirty="0"/>
              <a:t> by 10/25/50/100/200%</a:t>
            </a:r>
          </a:p>
          <a:p>
            <a:r>
              <a:rPr lang="en-US" sz="1100" i="1" dirty="0"/>
              <a:t>Legendary</a:t>
            </a:r>
            <a:r>
              <a:rPr lang="en-US" sz="1100" dirty="0"/>
              <a:t>: 100% GDPS if </a:t>
            </a:r>
            <a:r>
              <a:rPr lang="en-US" sz="1100" b="1" dirty="0"/>
              <a:t>The Game Goblin </a:t>
            </a:r>
            <a:r>
              <a:rPr lang="en-US" sz="1100" dirty="0"/>
              <a:t>is in formation (739)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93252" y="5569120"/>
            <a:ext cx="52042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Whip</a:t>
            </a:r>
            <a:r>
              <a:rPr lang="en-US" sz="1100" dirty="0"/>
              <a:t>: 10/25/50/100/200% GDPS while Savage Strikes is active</a:t>
            </a:r>
          </a:p>
          <a:p>
            <a:r>
              <a:rPr lang="en-US" sz="1100" i="1" dirty="0"/>
              <a:t>Legendary</a:t>
            </a:r>
            <a:r>
              <a:rPr lang="en-US" sz="1100" dirty="0"/>
              <a:t>: 100% DPS to non-adjacent crusaders (740)</a:t>
            </a:r>
          </a:p>
          <a:p>
            <a:r>
              <a:rPr lang="en-US" sz="1100" b="1" dirty="0"/>
              <a:t>Loincloth</a:t>
            </a:r>
            <a:r>
              <a:rPr lang="en-US" sz="1100" dirty="0"/>
              <a:t>: Increase the effect of </a:t>
            </a:r>
            <a:r>
              <a:rPr lang="en-US" sz="1100" b="1" dirty="0" err="1"/>
              <a:t>Looty</a:t>
            </a:r>
            <a:r>
              <a:rPr lang="en-US" sz="1100" b="1" dirty="0"/>
              <a:t> Booty </a:t>
            </a:r>
            <a:r>
              <a:rPr lang="en-US" sz="1100" dirty="0"/>
              <a:t>by 10/25/50/100/200%</a:t>
            </a:r>
          </a:p>
          <a:p>
            <a:r>
              <a:rPr lang="en-US" sz="1100" i="1" dirty="0"/>
              <a:t>Legendary</a:t>
            </a:r>
            <a:r>
              <a:rPr lang="en-US" sz="1100" dirty="0"/>
              <a:t>: 100% GDPS if 3 or fewer humans in formation (741)</a:t>
            </a:r>
          </a:p>
          <a:p>
            <a:r>
              <a:rPr lang="en-US" sz="1100" b="1" dirty="0"/>
              <a:t>Glasses</a:t>
            </a:r>
            <a:r>
              <a:rPr lang="en-US" sz="1100" dirty="0"/>
              <a:t>: Increase the effect of </a:t>
            </a:r>
            <a:r>
              <a:rPr lang="en-US" sz="1100" b="1" dirty="0"/>
              <a:t>Bad Games </a:t>
            </a:r>
            <a:r>
              <a:rPr lang="en-US" sz="1100" dirty="0"/>
              <a:t>by 10/25/50/100/200%</a:t>
            </a:r>
          </a:p>
          <a:p>
            <a:r>
              <a:rPr lang="en-US" sz="1100" i="1" dirty="0"/>
              <a:t>Legendary</a:t>
            </a:r>
            <a:r>
              <a:rPr lang="en-US" sz="1100" dirty="0"/>
              <a:t>: 100% GDPS if </a:t>
            </a:r>
            <a:r>
              <a:rPr lang="en-US" sz="1100" b="1" dirty="0" err="1"/>
              <a:t>Skeletom</a:t>
            </a:r>
            <a:r>
              <a:rPr lang="en-US" sz="1100" b="1" dirty="0"/>
              <a:t> </a:t>
            </a:r>
            <a:r>
              <a:rPr lang="en-US" sz="1100" dirty="0"/>
              <a:t>is in formation (742)</a:t>
            </a:r>
          </a:p>
        </p:txBody>
      </p:sp>
      <p:cxnSp>
        <p:nvCxnSpPr>
          <p:cNvPr id="39" name="Straight Connector 38"/>
          <p:cNvCxnSpPr>
            <a:stCxn id="59" idx="4"/>
            <a:endCxn id="62" idx="0"/>
          </p:cNvCxnSpPr>
          <p:nvPr/>
        </p:nvCxnSpPr>
        <p:spPr>
          <a:xfrm>
            <a:off x="3749185" y="1376132"/>
            <a:ext cx="0" cy="1463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1543923" y="1161199"/>
            <a:ext cx="2205261" cy="8915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65" idx="4"/>
            <a:endCxn id="66" idx="0"/>
          </p:cNvCxnSpPr>
          <p:nvPr/>
        </p:nvCxnSpPr>
        <p:spPr>
          <a:xfrm>
            <a:off x="3072529" y="1074380"/>
            <a:ext cx="0" cy="1463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2267765" y="522402"/>
            <a:ext cx="1481419" cy="6300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7" idx="4"/>
            <a:endCxn id="70" idx="0"/>
          </p:cNvCxnSpPr>
          <p:nvPr/>
        </p:nvCxnSpPr>
        <p:spPr>
          <a:xfrm>
            <a:off x="2286145" y="772628"/>
            <a:ext cx="0" cy="13533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71" idx="4"/>
            <a:endCxn id="72" idx="0"/>
          </p:cNvCxnSpPr>
          <p:nvPr/>
        </p:nvCxnSpPr>
        <p:spPr>
          <a:xfrm>
            <a:off x="1554625" y="1677884"/>
            <a:ext cx="0" cy="1463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73" idx="4"/>
            <a:endCxn id="74" idx="0"/>
          </p:cNvCxnSpPr>
          <p:nvPr/>
        </p:nvCxnSpPr>
        <p:spPr>
          <a:xfrm>
            <a:off x="823105" y="1376132"/>
            <a:ext cx="0" cy="1463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823103" y="1135450"/>
            <a:ext cx="1463042" cy="6155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823106" y="825139"/>
            <a:ext cx="2249422" cy="9052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823103" y="1740715"/>
            <a:ext cx="1454955" cy="6107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2303376" y="1142466"/>
            <a:ext cx="1445808" cy="6242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594505" y="315428"/>
            <a:ext cx="3383280" cy="2267712"/>
            <a:chOff x="393192" y="475488"/>
            <a:chExt cx="3383280" cy="2267712"/>
          </a:xfrm>
        </p:grpSpPr>
        <p:sp>
          <p:nvSpPr>
            <p:cNvPr id="59" name="Oval 58"/>
            <p:cNvSpPr/>
            <p:nvPr/>
          </p:nvSpPr>
          <p:spPr>
            <a:xfrm>
              <a:off x="3319272" y="1078992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62" name="Oval 61"/>
            <p:cNvSpPr/>
            <p:nvPr/>
          </p:nvSpPr>
          <p:spPr>
            <a:xfrm>
              <a:off x="3319272" y="168249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1</a:t>
              </a:r>
            </a:p>
          </p:txBody>
        </p:sp>
        <p:sp>
          <p:nvSpPr>
            <p:cNvPr id="65" name="Oval 64"/>
            <p:cNvSpPr/>
            <p:nvPr/>
          </p:nvSpPr>
          <p:spPr>
            <a:xfrm>
              <a:off x="2642616" y="77724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2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2642616" y="138074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3</a:t>
              </a:r>
            </a:p>
          </p:txBody>
        </p:sp>
        <p:sp>
          <p:nvSpPr>
            <p:cNvPr id="67" name="Oval 66"/>
            <p:cNvSpPr/>
            <p:nvPr/>
          </p:nvSpPr>
          <p:spPr>
            <a:xfrm>
              <a:off x="1856232" y="47548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4</a:t>
              </a:r>
            </a:p>
          </p:txBody>
        </p:sp>
        <p:sp>
          <p:nvSpPr>
            <p:cNvPr id="68" name="Oval 67"/>
            <p:cNvSpPr/>
            <p:nvPr/>
          </p:nvSpPr>
          <p:spPr>
            <a:xfrm>
              <a:off x="1856232" y="1078992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5</a:t>
              </a:r>
            </a:p>
          </p:txBody>
        </p:sp>
        <p:sp>
          <p:nvSpPr>
            <p:cNvPr id="69" name="Oval 68"/>
            <p:cNvSpPr/>
            <p:nvPr/>
          </p:nvSpPr>
          <p:spPr>
            <a:xfrm>
              <a:off x="1856232" y="168249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6</a:t>
              </a:r>
            </a:p>
          </p:txBody>
        </p:sp>
        <p:sp>
          <p:nvSpPr>
            <p:cNvPr id="70" name="Oval 69"/>
            <p:cNvSpPr/>
            <p:nvPr/>
          </p:nvSpPr>
          <p:spPr>
            <a:xfrm>
              <a:off x="1856232" y="22860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7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1124712" y="138074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8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1124712" y="198424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9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393192" y="1078992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10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393192" y="168249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11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070124A-C2A0-451A-826E-BFA7744C06D4}"/>
              </a:ext>
            </a:extLst>
          </p:cNvPr>
          <p:cNvSpPr txBox="1"/>
          <p:nvPr/>
        </p:nvSpPr>
        <p:spPr>
          <a:xfrm>
            <a:off x="10406743" y="271858"/>
            <a:ext cx="17852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http://tiny.cc/CotLI_SfS</a:t>
            </a:r>
          </a:p>
          <a:p>
            <a:r>
              <a:rPr lang="en-US" sz="1200" dirty="0"/>
              <a:t>GE: Goblin Loincloth</a:t>
            </a:r>
          </a:p>
          <a:p>
            <a:r>
              <a:rPr lang="en-US" sz="1200" dirty="0"/>
              <a:t>1st: xxx</a:t>
            </a:r>
          </a:p>
          <a:p>
            <a:r>
              <a:rPr lang="en-US" sz="1200" dirty="0"/>
              <a:t>2nd: xxx</a:t>
            </a:r>
          </a:p>
          <a:p>
            <a:r>
              <a:rPr lang="en-US" sz="1200" dirty="0"/>
              <a:t>Recipes unlock July 10</a:t>
            </a:r>
          </a:p>
          <a:p>
            <a:r>
              <a:rPr lang="en-US" sz="1200" dirty="0" err="1"/>
              <a:t>Turps</a:t>
            </a:r>
            <a:endParaRPr lang="en-US" sz="1200" dirty="0"/>
          </a:p>
          <a:p>
            <a:r>
              <a:rPr lang="en-US" sz="1200" dirty="0" err="1"/>
              <a:t>Sjin</a:t>
            </a:r>
            <a:endParaRPr lang="en-US" sz="1200" dirty="0"/>
          </a:p>
          <a:p>
            <a:r>
              <a:rPr lang="en-US" sz="1200" dirty="0" err="1"/>
              <a:t>Skeletom</a:t>
            </a:r>
            <a:endParaRPr lang="en-US" sz="1200" dirty="0"/>
          </a:p>
          <a:p>
            <a:r>
              <a:rPr lang="en-US" sz="1200" dirty="0"/>
              <a:t>The Game Goblin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1668F1-518E-4157-B257-BF9C9B39AED9}"/>
              </a:ext>
            </a:extLst>
          </p:cNvPr>
          <p:cNvSpPr txBox="1"/>
          <p:nvPr/>
        </p:nvSpPr>
        <p:spPr>
          <a:xfrm>
            <a:off x="1" y="6561202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FF0000"/>
                </a:solidFill>
              </a:rPr>
              <a:t>This information is not official.  It has been derived from data files used by the game and is subject to change.</a:t>
            </a:r>
          </a:p>
        </p:txBody>
      </p:sp>
    </p:spTree>
    <p:extLst>
      <p:ext uri="{BB962C8B-B14F-4D97-AF65-F5344CB8AC3E}">
        <p14:creationId xmlns:p14="http://schemas.microsoft.com/office/powerpoint/2010/main" val="362821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060321" y="271858"/>
            <a:ext cx="6346420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 24: Gardeners of the Galaxy – </a:t>
            </a:r>
            <a:r>
              <a:rPr lang="en-US" i="1" dirty="0"/>
              <a:t>Alien Tree Formation</a:t>
            </a:r>
          </a:p>
          <a:p>
            <a:r>
              <a:rPr lang="en-US" dirty="0"/>
              <a:t>T3 objectives (rewards T3 </a:t>
            </a:r>
            <a:r>
              <a:rPr lang="en-US" dirty="0" err="1"/>
              <a:t>eJC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sz="1400" dirty="0"/>
              <a:t>Recruit Rex 1100 tokens, clear area 500 </a:t>
            </a:r>
            <a:r>
              <a:rPr lang="en-US" sz="1050" dirty="0"/>
              <a:t>(Different slot blocked every 25 areas, 100% GDPS for each Gardeners crusader in formation.  2, 7, 10, 5, 1, 5, 6, 3, 0, 11, 2, 7, 1, 4, 9, 6, 0, 4, 1, 11, 3)</a:t>
            </a:r>
            <a:endParaRPr lang="en-US" sz="1600" dirty="0"/>
          </a:p>
          <a:p>
            <a:pPr marL="171450" indent="-171450">
              <a:buFontTx/>
              <a:buChar char="-"/>
            </a:pPr>
            <a:r>
              <a:rPr lang="en-US" sz="1400" dirty="0"/>
              <a:t>Just Plain Crazy: 2500 tokens, clear area 600 </a:t>
            </a:r>
            <a:r>
              <a:rPr lang="en-US" sz="1050" dirty="0"/>
              <a:t>(Only insane crusaders can be used: Hermit, Princess, Khouri, Merci, Nate, </a:t>
            </a:r>
            <a:r>
              <a:rPr lang="en-US" sz="1050" dirty="0" err="1"/>
              <a:t>Pete,Momma</a:t>
            </a:r>
            <a:r>
              <a:rPr lang="en-US" sz="1050" dirty="0"/>
              <a:t> Kaine, Kyle, TMS, </a:t>
            </a:r>
            <a:r>
              <a:rPr lang="en-US" sz="1050" dirty="0" err="1"/>
              <a:t>Broot</a:t>
            </a:r>
            <a:r>
              <a:rPr lang="en-US" sz="1050" dirty="0"/>
              <a:t>, Robbie, </a:t>
            </a:r>
            <a:r>
              <a:rPr lang="en-US" sz="1050" dirty="0" err="1"/>
              <a:t>Ilsa</a:t>
            </a:r>
            <a:r>
              <a:rPr lang="en-US" sz="1050" dirty="0"/>
              <a:t>, Mindy, Cindy, Squiggles, </a:t>
            </a:r>
            <a:r>
              <a:rPr lang="en-US" sz="1050" dirty="0" err="1"/>
              <a:t>Spaceking</a:t>
            </a:r>
            <a:r>
              <a:rPr lang="en-US" sz="1050" dirty="0"/>
              <a:t>, </a:t>
            </a:r>
            <a:r>
              <a:rPr lang="en-US" sz="1050" dirty="0" err="1"/>
              <a:t>Grandmora</a:t>
            </a:r>
            <a:r>
              <a:rPr lang="en-US" sz="1050" dirty="0"/>
              <a:t>, </a:t>
            </a:r>
            <a:r>
              <a:rPr lang="en-US" sz="1050" dirty="0" err="1"/>
              <a:t>Thoonoose</a:t>
            </a:r>
            <a:r>
              <a:rPr lang="en-US" sz="1050" dirty="0"/>
              <a:t>, Rex)</a:t>
            </a:r>
            <a:endParaRPr lang="en-US" sz="1400" dirty="0"/>
          </a:p>
          <a:p>
            <a:pPr marL="171450" indent="-171450">
              <a:buFontTx/>
              <a:buChar char="-"/>
            </a:pPr>
            <a:r>
              <a:rPr lang="en-US" sz="1400" dirty="0"/>
              <a:t>Mix Tape: 2500 tokens, clear area 650 </a:t>
            </a:r>
            <a:r>
              <a:rPr lang="en-US" sz="1050" dirty="0"/>
              <a:t>(Random damage capped enemy attacks, 1 second -50% GDPS, 1 second 5% damage to all crusaders, 1 second -100% gold)</a:t>
            </a:r>
            <a:endParaRPr lang="en-US" sz="2400" dirty="0"/>
          </a:p>
          <a:p>
            <a:pPr marL="171450" indent="-171450">
              <a:buFontTx/>
              <a:buChar char="-"/>
            </a:pPr>
            <a:r>
              <a:rPr lang="en-US" sz="1400" dirty="0"/>
              <a:t>Potted Garden: 2500 tokens, clear area 700 </a:t>
            </a:r>
            <a:r>
              <a:rPr lang="en-US" sz="1050" dirty="0"/>
              <a:t>(3 Slots blocked by plants, </a:t>
            </a:r>
            <a:r>
              <a:rPr lang="en-US" sz="1050" dirty="0" err="1"/>
              <a:t>debuff</a:t>
            </a:r>
            <a:r>
              <a:rPr lang="en-US" sz="1050" dirty="0"/>
              <a:t> from plants: -99% adjacent DPS, -99% gold, disable formation abilities of adjacent)</a:t>
            </a:r>
          </a:p>
          <a:p>
            <a:pPr marL="171450" indent="-171450">
              <a:buFontTx/>
              <a:buChar char="-"/>
            </a:pPr>
            <a:r>
              <a:rPr lang="en-US" sz="1400" dirty="0"/>
              <a:t>Bug Out: 2500 tokens, clear area 750 </a:t>
            </a:r>
            <a:r>
              <a:rPr lang="en-US" sz="1050" dirty="0"/>
              <a:t>(When killed, bug spawns reduce the DPS of a random crusader by 50% for 60 seconds)</a:t>
            </a:r>
            <a:endParaRPr lang="en-US" sz="1400" dirty="0"/>
          </a:p>
          <a:p>
            <a:pPr marL="171450" indent="-171450">
              <a:buFontTx/>
              <a:buChar char="-"/>
            </a:pPr>
            <a:r>
              <a:rPr lang="en-US" sz="1400" dirty="0"/>
              <a:t>FP: 2500 tokens, All Tier </a:t>
            </a:r>
            <a:r>
              <a:rPr lang="en-US" sz="1400" dirty="0" err="1"/>
              <a:t>eSC</a:t>
            </a:r>
            <a:r>
              <a:rPr lang="en-US" sz="1400" dirty="0"/>
              <a:t> or </a:t>
            </a:r>
            <a:r>
              <a:rPr lang="en-US" sz="1400" dirty="0" err="1"/>
              <a:t>eJC</a:t>
            </a:r>
            <a:r>
              <a:rPr lang="en-US" sz="1400" dirty="0"/>
              <a:t> reward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60321" y="3268321"/>
            <a:ext cx="5366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Rex the Wrestler (112: Seat 28)</a:t>
            </a:r>
          </a:p>
          <a:p>
            <a:r>
              <a:rPr lang="en-US" sz="1600" dirty="0"/>
              <a:t>	</a:t>
            </a:r>
            <a:r>
              <a:rPr lang="en-US" sz="1600" i="1" dirty="0"/>
              <a:t>Event/Alien/Male/Support/Gold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60321" y="3741281"/>
            <a:ext cx="70496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50: </a:t>
            </a:r>
            <a:r>
              <a:rPr lang="en-US" sz="1100" b="1" dirty="0"/>
              <a:t>Trophy</a:t>
            </a:r>
            <a:r>
              <a:rPr lang="en-US" sz="1100" dirty="0"/>
              <a:t> – 4% GDPS per monster killed, 25 stacks (717)</a:t>
            </a:r>
          </a:p>
          <a:p>
            <a:r>
              <a:rPr lang="en-US" sz="1100" dirty="0"/>
              <a:t>100: </a:t>
            </a:r>
            <a:r>
              <a:rPr lang="en-US" sz="1100" b="1" dirty="0"/>
              <a:t>Black Market</a:t>
            </a:r>
            <a:r>
              <a:rPr lang="en-US" sz="1100" dirty="0"/>
              <a:t> – After 25 trophy stacks, get random buff every 30 seconds.  Starts with just: (100% Gold for 30 seconds) (718)</a:t>
            </a:r>
          </a:p>
          <a:p>
            <a:r>
              <a:rPr lang="en-US" sz="1100" dirty="0"/>
              <a:t>200: </a:t>
            </a:r>
            <a:r>
              <a:rPr lang="en-US" sz="1100" b="1" dirty="0"/>
              <a:t>Hah </a:t>
            </a:r>
            <a:r>
              <a:rPr lang="en-US" sz="1100" b="1" dirty="0" err="1"/>
              <a:t>Hahahaha</a:t>
            </a:r>
            <a:r>
              <a:rPr lang="en-US" sz="1100" b="1" dirty="0"/>
              <a:t> </a:t>
            </a:r>
            <a:r>
              <a:rPr lang="en-US" sz="1100" dirty="0"/>
              <a:t>– 4x/25 levels</a:t>
            </a:r>
          </a:p>
          <a:p>
            <a:r>
              <a:rPr lang="en-US" sz="1100" dirty="0"/>
              <a:t>300: </a:t>
            </a:r>
            <a:r>
              <a:rPr lang="en-US" sz="1100" b="1" dirty="0"/>
              <a:t>New Buyers </a:t>
            </a:r>
            <a:r>
              <a:rPr lang="en-US" sz="1100" dirty="0"/>
              <a:t>– Adds “Increase the DPS of all Crusaders by 100% for 60 seconds” to </a:t>
            </a:r>
            <a:r>
              <a:rPr lang="en-US" sz="1100" b="1" dirty="0"/>
              <a:t>Black Market </a:t>
            </a:r>
            <a:r>
              <a:rPr lang="en-US" sz="1100" dirty="0"/>
              <a:t>(719)</a:t>
            </a:r>
          </a:p>
          <a:p>
            <a:r>
              <a:rPr lang="en-US" sz="1100" dirty="0"/>
              <a:t>400: </a:t>
            </a:r>
            <a:r>
              <a:rPr lang="en-US" sz="1100" b="1" dirty="0"/>
              <a:t>Critical Sale</a:t>
            </a:r>
            <a:r>
              <a:rPr lang="en-US" sz="1100" dirty="0"/>
              <a:t> – Adds “Increase your Critical Click chance by 50% for 15 seconds” to </a:t>
            </a:r>
            <a:r>
              <a:rPr lang="en-US" sz="1100" b="1" dirty="0"/>
              <a:t>Black Market </a:t>
            </a:r>
            <a:r>
              <a:rPr lang="en-US" sz="1100" dirty="0"/>
              <a:t>(720)</a:t>
            </a:r>
          </a:p>
          <a:p>
            <a:r>
              <a:rPr lang="en-US" sz="1100" dirty="0"/>
              <a:t>600: </a:t>
            </a:r>
            <a:r>
              <a:rPr lang="en-US" sz="1100" b="1" dirty="0"/>
              <a:t>Exotic Markets </a:t>
            </a:r>
            <a:r>
              <a:rPr lang="en-US" sz="1100" dirty="0"/>
              <a:t>– Adds “Increase monster spawn speed by 50% for 30 seconds” to </a:t>
            </a:r>
            <a:r>
              <a:rPr lang="en-US" sz="1100" b="1" dirty="0"/>
              <a:t>Black Market </a:t>
            </a:r>
            <a:r>
              <a:rPr lang="en-US" sz="1100" dirty="0"/>
              <a:t>(721)</a:t>
            </a:r>
          </a:p>
          <a:p>
            <a:r>
              <a:rPr lang="en-US" sz="1100" dirty="0"/>
              <a:t>800: </a:t>
            </a:r>
            <a:r>
              <a:rPr lang="en-US" sz="1100" b="1" dirty="0"/>
              <a:t>Creative Trophies </a:t>
            </a:r>
            <a:r>
              <a:rPr lang="en-US" sz="1100" dirty="0"/>
              <a:t>–33% chance for twice as many trophies (722)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60321" y="5278850"/>
            <a:ext cx="7049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Blade:</a:t>
            </a:r>
            <a:r>
              <a:rPr lang="en-US" sz="1200" dirty="0"/>
              <a:t> Increase the effect of </a:t>
            </a:r>
            <a:r>
              <a:rPr lang="en-US" sz="1200" b="1" dirty="0"/>
              <a:t>Trophy</a:t>
            </a:r>
            <a:r>
              <a:rPr lang="en-US" sz="1200" dirty="0"/>
              <a:t> by 10/25/50/100/200%</a:t>
            </a:r>
          </a:p>
          <a:p>
            <a:r>
              <a:rPr lang="en-US" sz="1200" i="1" dirty="0"/>
              <a:t>Legendary</a:t>
            </a:r>
            <a:r>
              <a:rPr lang="en-US" sz="1200" dirty="0"/>
              <a:t>: 50% GDPS per alien (726)</a:t>
            </a:r>
          </a:p>
          <a:p>
            <a:r>
              <a:rPr lang="en-US" sz="1200" b="1" dirty="0"/>
              <a:t>Boots:</a:t>
            </a:r>
            <a:r>
              <a:rPr lang="en-US" sz="1200" dirty="0"/>
              <a:t> Increase the effect of </a:t>
            </a:r>
            <a:r>
              <a:rPr lang="en-US" sz="1200" b="1" dirty="0"/>
              <a:t>Black Market</a:t>
            </a:r>
            <a:r>
              <a:rPr lang="en-US" sz="1200" dirty="0"/>
              <a:t> by 10/25/50/100/200%</a:t>
            </a:r>
          </a:p>
          <a:p>
            <a:r>
              <a:rPr lang="en-US" sz="1200" i="1" dirty="0"/>
              <a:t>Legendary</a:t>
            </a:r>
            <a:r>
              <a:rPr lang="en-US" sz="1200" dirty="0"/>
              <a:t>: Increase the effect of </a:t>
            </a:r>
            <a:r>
              <a:rPr lang="en-US" sz="1200" b="1" dirty="0"/>
              <a:t>Trophy</a:t>
            </a:r>
            <a:r>
              <a:rPr lang="en-US" sz="1200" dirty="0"/>
              <a:t> by 100%</a:t>
            </a:r>
          </a:p>
          <a:p>
            <a:r>
              <a:rPr lang="en-US" sz="1200" b="1" dirty="0"/>
              <a:t>Body Paint:</a:t>
            </a:r>
            <a:r>
              <a:rPr lang="en-US" sz="1200" dirty="0"/>
              <a:t> 5/10/15/40/80% GDPS</a:t>
            </a:r>
          </a:p>
          <a:p>
            <a:r>
              <a:rPr lang="en-US" sz="1200" i="1" dirty="0"/>
              <a:t>Legendary</a:t>
            </a:r>
            <a:r>
              <a:rPr lang="en-US" sz="1200" dirty="0"/>
              <a:t>: 100% GDPS if </a:t>
            </a:r>
            <a:r>
              <a:rPr lang="en-US" sz="1200" dirty="0" err="1"/>
              <a:t>Thoonoose</a:t>
            </a:r>
            <a:r>
              <a:rPr lang="en-US" sz="1200" dirty="0"/>
              <a:t> is in formation (727)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" y="6561202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FF0000"/>
                </a:solidFill>
              </a:rPr>
              <a:t>This information is not official.  It has been derived from data files used by the game and is subject to change.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06743" y="271858"/>
            <a:ext cx="17852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http://tiny.cc/CotLI_GotG</a:t>
            </a:r>
          </a:p>
          <a:p>
            <a:r>
              <a:rPr lang="en-US" sz="1200" dirty="0"/>
              <a:t>GE: </a:t>
            </a:r>
            <a:r>
              <a:rPr lang="en-US" sz="1200" dirty="0" err="1"/>
              <a:t>Grandmora</a:t>
            </a:r>
            <a:r>
              <a:rPr lang="en-US" sz="1200" dirty="0"/>
              <a:t> Glasses</a:t>
            </a:r>
          </a:p>
          <a:p>
            <a:r>
              <a:rPr lang="en-US" sz="1200" dirty="0"/>
              <a:t>1st: </a:t>
            </a:r>
            <a:r>
              <a:rPr lang="en-US" sz="1200" dirty="0" err="1"/>
              <a:t>Broot</a:t>
            </a:r>
            <a:r>
              <a:rPr lang="en-US" sz="1200" dirty="0"/>
              <a:t> Fruit</a:t>
            </a:r>
          </a:p>
          <a:p>
            <a:r>
              <a:rPr lang="en-US" sz="1200" dirty="0"/>
              <a:t>2nd: xxx</a:t>
            </a:r>
          </a:p>
          <a:p>
            <a:r>
              <a:rPr lang="en-US" sz="1200" dirty="0"/>
              <a:t>Recipes unlock Jun 19</a:t>
            </a:r>
          </a:p>
          <a:p>
            <a:r>
              <a:rPr lang="en-US" sz="1200" dirty="0" err="1"/>
              <a:t>Broot</a:t>
            </a:r>
            <a:endParaRPr lang="en-US" sz="1200" dirty="0"/>
          </a:p>
          <a:p>
            <a:r>
              <a:rPr lang="en-US" sz="1200" dirty="0"/>
              <a:t>Robbie Raccoon</a:t>
            </a:r>
          </a:p>
          <a:p>
            <a:r>
              <a:rPr lang="en-US" sz="1200" dirty="0" err="1"/>
              <a:t>Spaceking</a:t>
            </a:r>
            <a:endParaRPr lang="en-US" sz="1200" dirty="0"/>
          </a:p>
          <a:p>
            <a:r>
              <a:rPr lang="en-US" sz="1200" dirty="0" err="1"/>
              <a:t>Grandmora</a:t>
            </a:r>
            <a:endParaRPr lang="en-US" sz="1200" dirty="0"/>
          </a:p>
          <a:p>
            <a:r>
              <a:rPr lang="en-US" sz="1200" dirty="0"/>
              <a:t>Rex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1F0C1B9-6C22-4E11-9294-D86CDB7E0A0D}"/>
              </a:ext>
            </a:extLst>
          </p:cNvPr>
          <p:cNvCxnSpPr>
            <a:cxnSpLocks/>
          </p:cNvCxnSpPr>
          <p:nvPr/>
        </p:nvCxnSpPr>
        <p:spPr>
          <a:xfrm flipV="1">
            <a:off x="612396" y="713064"/>
            <a:ext cx="1468074" cy="5956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69CE4D0-E01D-4EFE-98C0-A874A626BCE2}"/>
              </a:ext>
            </a:extLst>
          </p:cNvPr>
          <p:cNvCxnSpPr>
            <a:cxnSpLocks/>
          </p:cNvCxnSpPr>
          <p:nvPr/>
        </p:nvCxnSpPr>
        <p:spPr>
          <a:xfrm flipV="1">
            <a:off x="612396" y="998290"/>
            <a:ext cx="2256639" cy="9227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BF414A6-550B-493B-86C9-347B748D1C48}"/>
              </a:ext>
            </a:extLst>
          </p:cNvPr>
          <p:cNvCxnSpPr>
            <a:cxnSpLocks/>
          </p:cNvCxnSpPr>
          <p:nvPr/>
        </p:nvCxnSpPr>
        <p:spPr>
          <a:xfrm flipV="1">
            <a:off x="2080470" y="1308683"/>
            <a:ext cx="1451295" cy="6123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D9A64EB-E94F-4A93-9F6A-C8E46B6C97F4}"/>
              </a:ext>
            </a:extLst>
          </p:cNvPr>
          <p:cNvCxnSpPr>
            <a:cxnSpLocks/>
          </p:cNvCxnSpPr>
          <p:nvPr/>
        </p:nvCxnSpPr>
        <p:spPr>
          <a:xfrm>
            <a:off x="2080470" y="713064"/>
            <a:ext cx="1451295" cy="5956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38490FC-D687-457A-95FF-193AB1350168}"/>
              </a:ext>
            </a:extLst>
          </p:cNvPr>
          <p:cNvCxnSpPr>
            <a:cxnSpLocks/>
          </p:cNvCxnSpPr>
          <p:nvPr/>
        </p:nvCxnSpPr>
        <p:spPr>
          <a:xfrm>
            <a:off x="1367406" y="1006679"/>
            <a:ext cx="2164359" cy="914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B9147CE-01AD-4004-9962-18D47468132D}"/>
              </a:ext>
            </a:extLst>
          </p:cNvPr>
          <p:cNvCxnSpPr>
            <a:cxnSpLocks/>
          </p:cNvCxnSpPr>
          <p:nvPr/>
        </p:nvCxnSpPr>
        <p:spPr>
          <a:xfrm>
            <a:off x="604007" y="1308683"/>
            <a:ext cx="1484852" cy="6375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25F1B68-0476-4C60-A040-672022B72746}"/>
              </a:ext>
            </a:extLst>
          </p:cNvPr>
          <p:cNvCxnSpPr>
            <a:cxnSpLocks/>
            <a:stCxn id="64" idx="4"/>
            <a:endCxn id="65" idx="0"/>
          </p:cNvCxnSpPr>
          <p:nvPr/>
        </p:nvCxnSpPr>
        <p:spPr>
          <a:xfrm>
            <a:off x="621792" y="1536192"/>
            <a:ext cx="0" cy="1463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DBAFE14-7C01-4F6B-B1C8-0B6BC96D8D1A}"/>
              </a:ext>
            </a:extLst>
          </p:cNvPr>
          <p:cNvCxnSpPr>
            <a:cxnSpLocks/>
            <a:stCxn id="62" idx="4"/>
            <a:endCxn id="63" idx="0"/>
          </p:cNvCxnSpPr>
          <p:nvPr/>
        </p:nvCxnSpPr>
        <p:spPr>
          <a:xfrm>
            <a:off x="1353312" y="1234440"/>
            <a:ext cx="0" cy="1463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C247209-8202-4748-9889-73FF935E82F7}"/>
              </a:ext>
            </a:extLst>
          </p:cNvPr>
          <p:cNvCxnSpPr>
            <a:cxnSpLocks/>
            <a:stCxn id="56" idx="4"/>
            <a:endCxn id="61" idx="0"/>
          </p:cNvCxnSpPr>
          <p:nvPr/>
        </p:nvCxnSpPr>
        <p:spPr>
          <a:xfrm>
            <a:off x="2084832" y="932688"/>
            <a:ext cx="0" cy="13533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8ED22AA-D010-4873-88DB-5513809C7E19}"/>
              </a:ext>
            </a:extLst>
          </p:cNvPr>
          <p:cNvCxnSpPr>
            <a:cxnSpLocks/>
            <a:stCxn id="53" idx="4"/>
            <a:endCxn id="55" idx="0"/>
          </p:cNvCxnSpPr>
          <p:nvPr/>
        </p:nvCxnSpPr>
        <p:spPr>
          <a:xfrm>
            <a:off x="2871216" y="1234440"/>
            <a:ext cx="0" cy="1463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124C7FE-28DF-488A-91CC-1FB4FCA44FBD}"/>
              </a:ext>
            </a:extLst>
          </p:cNvPr>
          <p:cNvCxnSpPr>
            <a:cxnSpLocks/>
            <a:stCxn id="50" idx="4"/>
            <a:endCxn id="52" idx="0"/>
          </p:cNvCxnSpPr>
          <p:nvPr/>
        </p:nvCxnSpPr>
        <p:spPr>
          <a:xfrm>
            <a:off x="3547872" y="1536192"/>
            <a:ext cx="0" cy="1463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77EE7F22-52E1-4339-A0A1-9113709DB4CC}"/>
              </a:ext>
            </a:extLst>
          </p:cNvPr>
          <p:cNvGrpSpPr/>
          <p:nvPr/>
        </p:nvGrpSpPr>
        <p:grpSpPr>
          <a:xfrm>
            <a:off x="393192" y="475488"/>
            <a:ext cx="3383280" cy="2267712"/>
            <a:chOff x="393192" y="475488"/>
            <a:chExt cx="3383280" cy="2267712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F445960-D652-4F6F-9A2B-99290627B2BE}"/>
                </a:ext>
              </a:extLst>
            </p:cNvPr>
            <p:cNvSpPr/>
            <p:nvPr/>
          </p:nvSpPr>
          <p:spPr>
            <a:xfrm>
              <a:off x="3319272" y="1078992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B5F062E-9FE1-4DBC-BE6E-04BC226E725F}"/>
                </a:ext>
              </a:extLst>
            </p:cNvPr>
            <p:cNvSpPr/>
            <p:nvPr/>
          </p:nvSpPr>
          <p:spPr>
            <a:xfrm>
              <a:off x="3319272" y="168249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1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98B8C9E-D247-4DB1-8354-FB9D5FF37FFE}"/>
                </a:ext>
              </a:extLst>
            </p:cNvPr>
            <p:cNvSpPr/>
            <p:nvPr/>
          </p:nvSpPr>
          <p:spPr>
            <a:xfrm>
              <a:off x="2642616" y="77724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2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8EF84E6-9E1B-487D-B948-75DBE41CB1DE}"/>
                </a:ext>
              </a:extLst>
            </p:cNvPr>
            <p:cNvSpPr/>
            <p:nvPr/>
          </p:nvSpPr>
          <p:spPr>
            <a:xfrm>
              <a:off x="2642616" y="138074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3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352136B-6F47-4274-A04D-8550667923D6}"/>
                </a:ext>
              </a:extLst>
            </p:cNvPr>
            <p:cNvSpPr/>
            <p:nvPr/>
          </p:nvSpPr>
          <p:spPr>
            <a:xfrm>
              <a:off x="1856232" y="47548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CD76EC9-6696-46A6-8767-B8C1C759838F}"/>
                </a:ext>
              </a:extLst>
            </p:cNvPr>
            <p:cNvSpPr/>
            <p:nvPr/>
          </p:nvSpPr>
          <p:spPr>
            <a:xfrm>
              <a:off x="1856232" y="1078992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5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EA89074-EA45-4A03-AC2B-775D4DB0B06A}"/>
                </a:ext>
              </a:extLst>
            </p:cNvPr>
            <p:cNvSpPr/>
            <p:nvPr/>
          </p:nvSpPr>
          <p:spPr>
            <a:xfrm>
              <a:off x="1856232" y="168249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6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1676EFB-2CB8-4F1B-9189-E4AD6A8839B5}"/>
                </a:ext>
              </a:extLst>
            </p:cNvPr>
            <p:cNvSpPr/>
            <p:nvPr/>
          </p:nvSpPr>
          <p:spPr>
            <a:xfrm>
              <a:off x="1856232" y="22860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7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F216EE0-CBE8-4F33-A56E-386E5820FF21}"/>
                </a:ext>
              </a:extLst>
            </p:cNvPr>
            <p:cNvSpPr/>
            <p:nvPr/>
          </p:nvSpPr>
          <p:spPr>
            <a:xfrm>
              <a:off x="1124712" y="77724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8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1D5E3C6-EB45-463A-965D-9FFA2BD0599E}"/>
                </a:ext>
              </a:extLst>
            </p:cNvPr>
            <p:cNvSpPr/>
            <p:nvPr/>
          </p:nvSpPr>
          <p:spPr>
            <a:xfrm>
              <a:off x="1124712" y="138074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9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519EF39-60FD-4DDA-B21B-7DA250EA8DA5}"/>
                </a:ext>
              </a:extLst>
            </p:cNvPr>
            <p:cNvSpPr/>
            <p:nvPr/>
          </p:nvSpPr>
          <p:spPr>
            <a:xfrm>
              <a:off x="393192" y="1078992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10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F3F6123-A535-4759-B53A-8B96961A0AFD}"/>
                </a:ext>
              </a:extLst>
            </p:cNvPr>
            <p:cNvSpPr/>
            <p:nvPr/>
          </p:nvSpPr>
          <p:spPr>
            <a:xfrm>
              <a:off x="393192" y="168249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8826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060321" y="271858"/>
            <a:ext cx="6346420" cy="242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 03: Trek Through the Hidden Temple – </a:t>
            </a:r>
            <a:r>
              <a:rPr lang="en-US" i="1" dirty="0"/>
              <a:t>Stone Wall</a:t>
            </a:r>
          </a:p>
          <a:p>
            <a:r>
              <a:rPr lang="en-US" dirty="0"/>
              <a:t>T3 objectives (rewards T3 </a:t>
            </a:r>
            <a:r>
              <a:rPr lang="en-US" dirty="0" err="1"/>
              <a:t>eJC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sz="1400" dirty="0"/>
              <a:t>Recruit The Holy Guardian 1100 tokens, clear area 500 </a:t>
            </a:r>
            <a:r>
              <a:rPr lang="en-US" sz="1050" dirty="0"/>
              <a:t>(Slot 8 blocked, adjacent DPS disabled)</a:t>
            </a:r>
            <a:endParaRPr lang="en-US" sz="1600" dirty="0"/>
          </a:p>
          <a:p>
            <a:pPr marL="171450" indent="-171450">
              <a:buFontTx/>
              <a:buChar char="-"/>
            </a:pPr>
            <a:r>
              <a:rPr lang="en-US" sz="1400" dirty="0"/>
              <a:t>Putting the “G” in “Guardian”: 2500 tokens, clear area 600 </a:t>
            </a:r>
            <a:r>
              <a:rPr lang="en-US" sz="1050" dirty="0"/>
              <a:t>(Only crusaders with G in their names)</a:t>
            </a:r>
            <a:endParaRPr lang="en-US" sz="1400" dirty="0"/>
          </a:p>
          <a:p>
            <a:pPr marL="171450" indent="-171450">
              <a:buFontTx/>
              <a:buChar char="-"/>
            </a:pPr>
            <a:r>
              <a:rPr lang="en-US" sz="1400" dirty="0"/>
              <a:t>The Crumbling Temple: 2500 tokens, clear area 650 </a:t>
            </a:r>
            <a:r>
              <a:rPr lang="en-US" sz="1050" dirty="0"/>
              <a:t>(Anvils, every 15 seconds, -1 second per 100 areas)</a:t>
            </a:r>
            <a:endParaRPr lang="en-US" sz="2400" dirty="0"/>
          </a:p>
          <a:p>
            <a:pPr marL="171450" indent="-171450">
              <a:buFontTx/>
              <a:buChar char="-"/>
            </a:pPr>
            <a:r>
              <a:rPr lang="en-US" sz="1400" dirty="0"/>
              <a:t>Temple of Inconvenience: 2500 tokens, clear area 700 </a:t>
            </a:r>
            <a:r>
              <a:rPr lang="en-US" sz="1050" dirty="0"/>
              <a:t>(3 slots blocked)</a:t>
            </a:r>
          </a:p>
          <a:p>
            <a:pPr marL="171450" indent="-171450">
              <a:buFontTx/>
              <a:buChar char="-"/>
            </a:pPr>
            <a:r>
              <a:rPr lang="en-US" sz="1400" dirty="0"/>
              <a:t>The Last Crusade(</a:t>
            </a:r>
            <a:r>
              <a:rPr lang="en-US" sz="1400" dirty="0" err="1"/>
              <a:t>rs</a:t>
            </a:r>
            <a:r>
              <a:rPr lang="en-US" sz="1400" dirty="0"/>
              <a:t>): 2500 tokens, clear area 750 </a:t>
            </a:r>
            <a:r>
              <a:rPr lang="en-US" sz="1050" dirty="0"/>
              <a:t>(Lose a crusader seat every 40 areas)</a:t>
            </a:r>
            <a:endParaRPr lang="en-US" sz="1400" dirty="0"/>
          </a:p>
          <a:p>
            <a:pPr marL="171450" indent="-171450">
              <a:buFontTx/>
              <a:buChar char="-"/>
            </a:pPr>
            <a:r>
              <a:rPr lang="en-US" sz="1400" dirty="0"/>
              <a:t>FP: 2500 tokens, All Tier </a:t>
            </a:r>
            <a:r>
              <a:rPr lang="en-US" sz="1400" dirty="0" err="1"/>
              <a:t>eSC</a:t>
            </a:r>
            <a:r>
              <a:rPr lang="en-US" sz="1400" dirty="0"/>
              <a:t> or </a:t>
            </a:r>
            <a:r>
              <a:rPr lang="en-US" sz="1400" dirty="0" err="1"/>
              <a:t>eJC</a:t>
            </a:r>
            <a:r>
              <a:rPr lang="en-US" sz="1400" dirty="0"/>
              <a:t> reward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60321" y="2999873"/>
            <a:ext cx="5366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Holy Guardian (111: Seat 26)</a:t>
            </a:r>
          </a:p>
          <a:p>
            <a:r>
              <a:rPr lang="en-US" sz="1600" dirty="0"/>
              <a:t>	</a:t>
            </a:r>
            <a:r>
              <a:rPr lang="en-US" sz="1600" i="1" dirty="0"/>
              <a:t>Event/Male/Angel/Supernatural/Support/Healer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60321" y="3623835"/>
            <a:ext cx="70496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50: </a:t>
            </a:r>
            <a:r>
              <a:rPr lang="en-US" sz="1100" b="1" dirty="0"/>
              <a:t>Undying Protection</a:t>
            </a:r>
            <a:r>
              <a:rPr lang="en-US" sz="1100" dirty="0"/>
              <a:t> – 10% Less Damage to adjacent crusaders (709)</a:t>
            </a:r>
          </a:p>
          <a:p>
            <a:r>
              <a:rPr lang="en-US" sz="1100" dirty="0"/>
              <a:t>100: </a:t>
            </a:r>
            <a:r>
              <a:rPr lang="en-US" sz="1100" b="1" dirty="0"/>
              <a:t>Holy Light</a:t>
            </a:r>
            <a:r>
              <a:rPr lang="en-US" sz="1100" dirty="0"/>
              <a:t> – Heal Crusaders up to 3 slots away for 15% of their max Health per second, minus 5% for each slot they are away from being adjacent (710)</a:t>
            </a:r>
          </a:p>
          <a:p>
            <a:r>
              <a:rPr lang="en-US" sz="1100" dirty="0"/>
              <a:t>200: </a:t>
            </a:r>
            <a:r>
              <a:rPr lang="en-US" sz="1100" b="1" dirty="0"/>
              <a:t>The Endless Watch </a:t>
            </a:r>
            <a:r>
              <a:rPr lang="en-US" sz="1100" dirty="0"/>
              <a:t>– 4x/25 levels</a:t>
            </a:r>
          </a:p>
          <a:p>
            <a:r>
              <a:rPr lang="en-US" sz="1100" dirty="0"/>
              <a:t>300: </a:t>
            </a:r>
            <a:r>
              <a:rPr lang="en-US" sz="1100" b="1" dirty="0"/>
              <a:t>Sacred Flame </a:t>
            </a:r>
            <a:r>
              <a:rPr lang="en-US" sz="1100" dirty="0"/>
              <a:t>– Increases the DPS of Crusaders up to 3 slots away by 50% for each slot distant they are (711)</a:t>
            </a:r>
          </a:p>
          <a:p>
            <a:r>
              <a:rPr lang="en-US" sz="1100" dirty="0"/>
              <a:t>400: </a:t>
            </a:r>
            <a:r>
              <a:rPr lang="en-US" sz="1100" b="1" dirty="0"/>
              <a:t>Forbidding Stare</a:t>
            </a:r>
            <a:r>
              <a:rPr lang="en-US" sz="1100" dirty="0"/>
              <a:t> – 20% GDPS</a:t>
            </a:r>
          </a:p>
          <a:p>
            <a:r>
              <a:rPr lang="en-US" sz="1100" dirty="0"/>
              <a:t>600: </a:t>
            </a:r>
            <a:r>
              <a:rPr lang="en-US" sz="1100" b="1" dirty="0"/>
              <a:t>Bathed in Flame </a:t>
            </a:r>
            <a:r>
              <a:rPr lang="en-US" sz="1100" dirty="0"/>
              <a:t>– Increase the effect of </a:t>
            </a:r>
            <a:r>
              <a:rPr lang="en-US" sz="1100" b="1" dirty="0"/>
              <a:t>Sacred Flame </a:t>
            </a:r>
            <a:r>
              <a:rPr lang="en-US" sz="1100" dirty="0"/>
              <a:t>by 25%</a:t>
            </a:r>
            <a:r>
              <a:rPr lang="en-US" sz="1100" b="1" dirty="0"/>
              <a:t> </a:t>
            </a:r>
            <a:r>
              <a:rPr lang="en-US" sz="1100" dirty="0"/>
              <a:t>for each crusader affected (712)</a:t>
            </a:r>
          </a:p>
          <a:p>
            <a:r>
              <a:rPr lang="en-US" sz="1100" dirty="0"/>
              <a:t>800: </a:t>
            </a:r>
            <a:r>
              <a:rPr lang="en-US" sz="1100" b="1" dirty="0"/>
              <a:t>Blaze of Glory </a:t>
            </a:r>
            <a:r>
              <a:rPr lang="en-US" sz="1100" dirty="0"/>
              <a:t>– Increase the effect of </a:t>
            </a:r>
            <a:r>
              <a:rPr lang="en-US" sz="1100" b="1" dirty="0"/>
              <a:t>Holy Light </a:t>
            </a:r>
            <a:r>
              <a:rPr lang="en-US" sz="1100" dirty="0"/>
              <a:t>and </a:t>
            </a:r>
            <a:r>
              <a:rPr lang="en-US" sz="1100" b="1" dirty="0"/>
              <a:t>Sacred Flame</a:t>
            </a:r>
            <a:r>
              <a:rPr lang="en-US" sz="1100" dirty="0"/>
              <a:t> by 100% crusaders exactly 2 slots away (713)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60321" y="5278850"/>
            <a:ext cx="7049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Helmet:</a:t>
            </a:r>
            <a:r>
              <a:rPr lang="en-US" sz="1200" dirty="0"/>
              <a:t> Increase the effect of </a:t>
            </a:r>
            <a:r>
              <a:rPr lang="en-US" sz="1200" b="1" dirty="0"/>
              <a:t>Holy Light</a:t>
            </a:r>
            <a:r>
              <a:rPr lang="en-US" sz="1200" dirty="0"/>
              <a:t> by 10/25/50/100/200%</a:t>
            </a:r>
          </a:p>
          <a:p>
            <a:r>
              <a:rPr lang="en-US" sz="1200" i="1" dirty="0"/>
              <a:t>Legendary</a:t>
            </a:r>
            <a:r>
              <a:rPr lang="en-US" sz="1200" dirty="0"/>
              <a:t>: 100% GDPS per healer (714)</a:t>
            </a:r>
          </a:p>
          <a:p>
            <a:r>
              <a:rPr lang="en-US" sz="1200" b="1" dirty="0"/>
              <a:t>Breastplate:</a:t>
            </a:r>
            <a:r>
              <a:rPr lang="en-US" sz="1200" dirty="0"/>
              <a:t> Increase the effect of </a:t>
            </a:r>
            <a:r>
              <a:rPr lang="en-US" sz="1200" b="1" dirty="0"/>
              <a:t>Sacred Flame </a:t>
            </a:r>
            <a:r>
              <a:rPr lang="en-US" sz="1200" dirty="0"/>
              <a:t>by 10/25/50/100/200%</a:t>
            </a:r>
          </a:p>
          <a:p>
            <a:r>
              <a:rPr lang="en-US" sz="1200" i="1" dirty="0"/>
              <a:t>Legendary</a:t>
            </a:r>
            <a:r>
              <a:rPr lang="en-US" sz="1200" dirty="0"/>
              <a:t>: Increase the effect of </a:t>
            </a:r>
            <a:r>
              <a:rPr lang="en-US" sz="1200" b="1" dirty="0"/>
              <a:t>Sacred Flame</a:t>
            </a:r>
            <a:r>
              <a:rPr lang="en-US" sz="1200" dirty="0"/>
              <a:t> by 100%</a:t>
            </a:r>
          </a:p>
          <a:p>
            <a:r>
              <a:rPr lang="en-US" sz="1200" b="1" dirty="0"/>
              <a:t>Sword:</a:t>
            </a:r>
            <a:r>
              <a:rPr lang="en-US" sz="1200" dirty="0"/>
              <a:t> 5/10/15/40/80% GDPS</a:t>
            </a:r>
          </a:p>
          <a:p>
            <a:r>
              <a:rPr lang="en-US" sz="1200" i="1" dirty="0"/>
              <a:t>Legendary</a:t>
            </a:r>
            <a:r>
              <a:rPr lang="en-US" sz="1200" dirty="0"/>
              <a:t>: 100% DPS to males (715)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" y="6561202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FF0000"/>
                </a:solidFill>
              </a:rPr>
              <a:t>This information is not official.  It has been derived from data files used by the game and is subject to change.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06743" y="271858"/>
            <a:ext cx="17852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http://tiny.cc/CotLI_TTHT</a:t>
            </a:r>
          </a:p>
          <a:p>
            <a:r>
              <a:rPr lang="en-US" sz="1200" dirty="0"/>
              <a:t>GE: Danni Dress</a:t>
            </a:r>
          </a:p>
          <a:p>
            <a:r>
              <a:rPr lang="en-US" sz="1200" dirty="0"/>
              <a:t>1st: xxx</a:t>
            </a:r>
          </a:p>
          <a:p>
            <a:r>
              <a:rPr lang="en-US" sz="1200" dirty="0"/>
              <a:t>2nd: xxx</a:t>
            </a:r>
          </a:p>
          <a:p>
            <a:r>
              <a:rPr lang="en-US" sz="1200" dirty="0"/>
              <a:t>Recipes unlock May 29</a:t>
            </a:r>
          </a:p>
          <a:p>
            <a:r>
              <a:rPr lang="en-US" sz="1200" dirty="0"/>
              <a:t>Montana James</a:t>
            </a:r>
          </a:p>
          <a:p>
            <a:r>
              <a:rPr lang="en-US" sz="1200" dirty="0"/>
              <a:t>Serpent King Draco</a:t>
            </a:r>
          </a:p>
          <a:p>
            <a:r>
              <a:rPr lang="en-US" sz="1200" dirty="0"/>
              <a:t>Danni the Daring Damsel</a:t>
            </a:r>
          </a:p>
          <a:p>
            <a:r>
              <a:rPr lang="en-US" sz="1200" dirty="0"/>
              <a:t>Polly the Parrot</a:t>
            </a:r>
          </a:p>
          <a:p>
            <a:r>
              <a:rPr lang="en-US" sz="1200" dirty="0"/>
              <a:t>The Holy Guardian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DB24AF-7044-471C-8ABF-7EFD08EFBE56}"/>
              </a:ext>
            </a:extLst>
          </p:cNvPr>
          <p:cNvCxnSpPr/>
          <p:nvPr/>
        </p:nvCxnSpPr>
        <p:spPr>
          <a:xfrm flipH="1" flipV="1">
            <a:off x="687347" y="538776"/>
            <a:ext cx="2927131" cy="12070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BC33A1B-7D60-44C9-91DC-E567EF18FFE3}"/>
              </a:ext>
            </a:extLst>
          </p:cNvPr>
          <p:cNvCxnSpPr/>
          <p:nvPr/>
        </p:nvCxnSpPr>
        <p:spPr>
          <a:xfrm flipH="1" flipV="1">
            <a:off x="2937823" y="837480"/>
            <a:ext cx="676655" cy="3017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0FE862-A374-459B-B1D2-9A5D8E525AB9}"/>
              </a:ext>
            </a:extLst>
          </p:cNvPr>
          <p:cNvCxnSpPr/>
          <p:nvPr/>
        </p:nvCxnSpPr>
        <p:spPr>
          <a:xfrm flipH="1" flipV="1">
            <a:off x="687347" y="1745784"/>
            <a:ext cx="732571" cy="2980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AACE8C-27E1-4CFC-A825-094C7B392595}"/>
              </a:ext>
            </a:extLst>
          </p:cNvPr>
          <p:cNvCxnSpPr/>
          <p:nvPr/>
        </p:nvCxnSpPr>
        <p:spPr>
          <a:xfrm flipH="1" flipV="1">
            <a:off x="687347" y="1139232"/>
            <a:ext cx="2250475" cy="9045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24D530-DB4C-437C-9976-69C267096A1D}"/>
              </a:ext>
            </a:extLst>
          </p:cNvPr>
          <p:cNvCxnSpPr/>
          <p:nvPr/>
        </p:nvCxnSpPr>
        <p:spPr>
          <a:xfrm flipH="1">
            <a:off x="661111" y="1139232"/>
            <a:ext cx="2953367" cy="120700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02A9A70-8732-452C-97F7-ECD0870B2AC7}"/>
              </a:ext>
            </a:extLst>
          </p:cNvPr>
          <p:cNvCxnSpPr/>
          <p:nvPr/>
        </p:nvCxnSpPr>
        <p:spPr>
          <a:xfrm flipH="1">
            <a:off x="661111" y="836810"/>
            <a:ext cx="2276711" cy="902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8E4DF1B-128E-4403-AA9F-3D27C650FDF9}"/>
              </a:ext>
            </a:extLst>
          </p:cNvPr>
          <p:cNvCxnSpPr/>
          <p:nvPr/>
        </p:nvCxnSpPr>
        <p:spPr>
          <a:xfrm flipH="1">
            <a:off x="687347" y="830714"/>
            <a:ext cx="732571" cy="3066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BFA4951-44F9-4C2A-B9A1-F447A7004B0A}"/>
              </a:ext>
            </a:extLst>
          </p:cNvPr>
          <p:cNvCxnSpPr/>
          <p:nvPr/>
        </p:nvCxnSpPr>
        <p:spPr>
          <a:xfrm flipH="1">
            <a:off x="2937823" y="1738348"/>
            <a:ext cx="676654" cy="3098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C2E1D24-39A3-46A5-8113-F868EC8129E4}"/>
              </a:ext>
            </a:extLst>
          </p:cNvPr>
          <p:cNvCxnSpPr>
            <a:stCxn id="59" idx="0"/>
            <a:endCxn id="51" idx="4"/>
          </p:cNvCxnSpPr>
          <p:nvPr/>
        </p:nvCxnSpPr>
        <p:spPr>
          <a:xfrm flipV="1">
            <a:off x="688398" y="767376"/>
            <a:ext cx="0" cy="13533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C85A093-EC90-454D-9CB9-9F79617B6E67}"/>
              </a:ext>
            </a:extLst>
          </p:cNvPr>
          <p:cNvCxnSpPr>
            <a:stCxn id="49" idx="0"/>
            <a:endCxn id="46" idx="4"/>
          </p:cNvCxnSpPr>
          <p:nvPr/>
        </p:nvCxnSpPr>
        <p:spPr>
          <a:xfrm flipV="1">
            <a:off x="1419918" y="1069128"/>
            <a:ext cx="0" cy="7498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47A6791-DEBF-40B1-89F1-1F75A7B84B34}"/>
              </a:ext>
            </a:extLst>
          </p:cNvPr>
          <p:cNvCxnSpPr>
            <a:stCxn id="45" idx="0"/>
            <a:endCxn id="44" idx="4"/>
          </p:cNvCxnSpPr>
          <p:nvPr/>
        </p:nvCxnSpPr>
        <p:spPr>
          <a:xfrm flipV="1">
            <a:off x="2151438" y="1370880"/>
            <a:ext cx="0" cy="1463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2D097D9-1830-4FA1-ACF8-183BB1FB05FE}"/>
              </a:ext>
            </a:extLst>
          </p:cNvPr>
          <p:cNvCxnSpPr>
            <a:stCxn id="41" idx="4"/>
            <a:endCxn id="43" idx="0"/>
          </p:cNvCxnSpPr>
          <p:nvPr/>
        </p:nvCxnSpPr>
        <p:spPr>
          <a:xfrm>
            <a:off x="2937822" y="1069128"/>
            <a:ext cx="0" cy="7498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18C3EC5-AC59-4DAE-BCAE-6799E34EF041}"/>
              </a:ext>
            </a:extLst>
          </p:cNvPr>
          <p:cNvCxnSpPr>
            <a:stCxn id="39" idx="4"/>
            <a:endCxn id="40" idx="0"/>
          </p:cNvCxnSpPr>
          <p:nvPr/>
        </p:nvCxnSpPr>
        <p:spPr>
          <a:xfrm>
            <a:off x="3614478" y="1370880"/>
            <a:ext cx="0" cy="1463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66DC4AE-1993-4E5D-9285-8E8FA9174853}"/>
              </a:ext>
            </a:extLst>
          </p:cNvPr>
          <p:cNvGrpSpPr/>
          <p:nvPr/>
        </p:nvGrpSpPr>
        <p:grpSpPr>
          <a:xfrm>
            <a:off x="459798" y="310176"/>
            <a:ext cx="3383280" cy="2267712"/>
            <a:chOff x="393192" y="475488"/>
            <a:chExt cx="3383280" cy="226771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E9415F1-06A8-4AFA-BE3F-B50F1D85857E}"/>
                </a:ext>
              </a:extLst>
            </p:cNvPr>
            <p:cNvSpPr/>
            <p:nvPr/>
          </p:nvSpPr>
          <p:spPr>
            <a:xfrm>
              <a:off x="3319272" y="1078992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6578A82-D5A6-4A79-BF9F-737E937356D4}"/>
                </a:ext>
              </a:extLst>
            </p:cNvPr>
            <p:cNvSpPr/>
            <p:nvPr/>
          </p:nvSpPr>
          <p:spPr>
            <a:xfrm>
              <a:off x="3319272" y="168249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1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846DCF1-DA4F-419C-8873-7D511B1234E4}"/>
                </a:ext>
              </a:extLst>
            </p:cNvPr>
            <p:cNvSpPr/>
            <p:nvPr/>
          </p:nvSpPr>
          <p:spPr>
            <a:xfrm>
              <a:off x="2642616" y="77724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2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D7EF464-DFA9-4429-A3BA-A3295C1C63B2}"/>
                </a:ext>
              </a:extLst>
            </p:cNvPr>
            <p:cNvSpPr/>
            <p:nvPr/>
          </p:nvSpPr>
          <p:spPr>
            <a:xfrm>
              <a:off x="2642616" y="138074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3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ADBE63A-612A-4E7F-8B01-4144A1ACA7ED}"/>
                </a:ext>
              </a:extLst>
            </p:cNvPr>
            <p:cNvSpPr/>
            <p:nvPr/>
          </p:nvSpPr>
          <p:spPr>
            <a:xfrm>
              <a:off x="2642616" y="198424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4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469CD50-B84D-4C9A-93D8-4981A3136E90}"/>
                </a:ext>
              </a:extLst>
            </p:cNvPr>
            <p:cNvSpPr/>
            <p:nvPr/>
          </p:nvSpPr>
          <p:spPr>
            <a:xfrm>
              <a:off x="1856232" y="1078992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5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84ABE2D-34CE-4300-A948-2B9CC03F4805}"/>
                </a:ext>
              </a:extLst>
            </p:cNvPr>
            <p:cNvSpPr/>
            <p:nvPr/>
          </p:nvSpPr>
          <p:spPr>
            <a:xfrm>
              <a:off x="1856232" y="168249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6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2084EB2-C328-4E5C-806A-DCCB28145C75}"/>
                </a:ext>
              </a:extLst>
            </p:cNvPr>
            <p:cNvSpPr/>
            <p:nvPr/>
          </p:nvSpPr>
          <p:spPr>
            <a:xfrm>
              <a:off x="1124712" y="77724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7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7513F11-1857-43FB-AE08-2C7274DF3CF8}"/>
                </a:ext>
              </a:extLst>
            </p:cNvPr>
            <p:cNvSpPr/>
            <p:nvPr/>
          </p:nvSpPr>
          <p:spPr>
            <a:xfrm>
              <a:off x="1124712" y="138074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8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7D46186-CEF3-4E35-B226-FA2FE699D958}"/>
                </a:ext>
              </a:extLst>
            </p:cNvPr>
            <p:cNvSpPr/>
            <p:nvPr/>
          </p:nvSpPr>
          <p:spPr>
            <a:xfrm>
              <a:off x="1124712" y="198424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9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F6B16A4-F1BE-4DC8-81BA-B943A714739F}"/>
                </a:ext>
              </a:extLst>
            </p:cNvPr>
            <p:cNvSpPr/>
            <p:nvPr/>
          </p:nvSpPr>
          <p:spPr>
            <a:xfrm>
              <a:off x="393192" y="47548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10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FE30D87-8463-4650-94E6-8E746613DD67}"/>
                </a:ext>
              </a:extLst>
            </p:cNvPr>
            <p:cNvSpPr/>
            <p:nvPr/>
          </p:nvSpPr>
          <p:spPr>
            <a:xfrm>
              <a:off x="393192" y="1078992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11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5E1183E-449D-48A7-9101-1CEC47F45D1D}"/>
                </a:ext>
              </a:extLst>
            </p:cNvPr>
            <p:cNvSpPr/>
            <p:nvPr/>
          </p:nvSpPr>
          <p:spPr>
            <a:xfrm>
              <a:off x="393192" y="168249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12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2233289-D1B3-44FB-815F-A56382264CD7}"/>
                </a:ext>
              </a:extLst>
            </p:cNvPr>
            <p:cNvSpPr/>
            <p:nvPr/>
          </p:nvSpPr>
          <p:spPr>
            <a:xfrm>
              <a:off x="393192" y="22860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13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F371925-2068-430C-8EA9-DEF58F248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34" y="3008001"/>
            <a:ext cx="3490147" cy="346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581331" y="475488"/>
            <a:ext cx="71565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 xx: xxx – </a:t>
            </a:r>
            <a:r>
              <a:rPr lang="en-US" i="1" dirty="0"/>
              <a:t>xxx Formation</a:t>
            </a:r>
          </a:p>
          <a:p>
            <a:r>
              <a:rPr lang="en-US" dirty="0"/>
              <a:t>T3 objectives (rewards T3 </a:t>
            </a:r>
            <a:r>
              <a:rPr lang="en-US" dirty="0" err="1"/>
              <a:t>eJC</a:t>
            </a:r>
            <a:r>
              <a:rPr lang="en-US" dirty="0"/>
              <a:t>)		            GE: xxx</a:t>
            </a:r>
          </a:p>
          <a:p>
            <a:pPr marL="171450" indent="-171450">
              <a:buFontTx/>
              <a:buChar char="-"/>
            </a:pPr>
            <a:r>
              <a:rPr lang="en-US" sz="1400" dirty="0"/>
              <a:t>Recruit xxx 1100 tokens, clear area 500 </a:t>
            </a:r>
            <a:r>
              <a:rPr lang="en-US" sz="1050" dirty="0"/>
              <a:t>(xxx)</a:t>
            </a:r>
            <a:endParaRPr lang="en-US" sz="1600" dirty="0"/>
          </a:p>
          <a:p>
            <a:pPr marL="171450" indent="-171450">
              <a:buFontTx/>
              <a:buChar char="-"/>
            </a:pPr>
            <a:r>
              <a:rPr lang="en-US" sz="1400" dirty="0"/>
              <a:t>xxx: 2500 tokens, clear area 600 </a:t>
            </a:r>
            <a:r>
              <a:rPr lang="en-US" sz="1050" dirty="0"/>
              <a:t>(xxx)</a:t>
            </a:r>
            <a:endParaRPr lang="en-US" sz="1400" dirty="0"/>
          </a:p>
          <a:p>
            <a:pPr marL="171450" indent="-171450">
              <a:buFontTx/>
              <a:buChar char="-"/>
            </a:pPr>
            <a:r>
              <a:rPr lang="en-US" sz="1400" dirty="0"/>
              <a:t>xxx: 2500 tokens, clear area 650 </a:t>
            </a:r>
            <a:r>
              <a:rPr lang="en-US" sz="1050" dirty="0"/>
              <a:t>(xxx)</a:t>
            </a:r>
            <a:endParaRPr lang="en-US" sz="2400" dirty="0"/>
          </a:p>
          <a:p>
            <a:pPr marL="171450" indent="-171450">
              <a:buFontTx/>
              <a:buChar char="-"/>
            </a:pPr>
            <a:r>
              <a:rPr lang="en-US" sz="1400" dirty="0"/>
              <a:t>xxx: 2500 tokens, clear area 700 </a:t>
            </a:r>
            <a:r>
              <a:rPr lang="en-US" sz="1050" dirty="0"/>
              <a:t>(xxx)</a:t>
            </a:r>
          </a:p>
          <a:p>
            <a:pPr marL="171450" indent="-171450">
              <a:buFontTx/>
              <a:buChar char="-"/>
            </a:pPr>
            <a:r>
              <a:rPr lang="en-US" sz="1400" dirty="0"/>
              <a:t>xxx: 2500 tokens, clear area 750 </a:t>
            </a:r>
            <a:r>
              <a:rPr lang="en-US" sz="1050" dirty="0"/>
              <a:t>(xxx)</a:t>
            </a:r>
            <a:endParaRPr lang="en-US" sz="1400" dirty="0"/>
          </a:p>
          <a:p>
            <a:pPr marL="171450" indent="-171450">
              <a:buFontTx/>
              <a:buChar char="-"/>
            </a:pPr>
            <a:r>
              <a:rPr lang="en-US" sz="1400" dirty="0"/>
              <a:t>FP: 2500 tokens, All Tier </a:t>
            </a:r>
            <a:r>
              <a:rPr lang="en-US" sz="1400" dirty="0" err="1"/>
              <a:t>eSC</a:t>
            </a:r>
            <a:r>
              <a:rPr lang="en-US" sz="1400" dirty="0"/>
              <a:t> or </a:t>
            </a:r>
            <a:r>
              <a:rPr lang="en-US" sz="1400" dirty="0" err="1"/>
              <a:t>eJC</a:t>
            </a:r>
            <a:r>
              <a:rPr lang="en-US" sz="1400" dirty="0"/>
              <a:t> reward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9843" y="3139214"/>
            <a:ext cx="5366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xxx (100: Seat 25)</a:t>
            </a:r>
          </a:p>
          <a:p>
            <a:r>
              <a:rPr lang="en-US" sz="1600" dirty="0"/>
              <a:t>	</a:t>
            </a:r>
            <a:r>
              <a:rPr lang="en-US" sz="1600" i="1" dirty="0"/>
              <a:t>xxx/Event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79843" y="3757429"/>
            <a:ext cx="600978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50: </a:t>
            </a:r>
            <a:r>
              <a:rPr lang="en-US" sz="1100" b="1" dirty="0"/>
              <a:t>xxx</a:t>
            </a:r>
            <a:r>
              <a:rPr lang="en-US" sz="1100" dirty="0"/>
              <a:t> – xxx</a:t>
            </a:r>
          </a:p>
          <a:p>
            <a:r>
              <a:rPr lang="en-US" sz="1100" dirty="0"/>
              <a:t>100: </a:t>
            </a:r>
            <a:r>
              <a:rPr lang="en-US" sz="1100" b="1" dirty="0"/>
              <a:t>xxx</a:t>
            </a:r>
            <a:r>
              <a:rPr lang="en-US" sz="1100" dirty="0"/>
              <a:t> – xxx</a:t>
            </a:r>
          </a:p>
          <a:p>
            <a:r>
              <a:rPr lang="en-US" sz="1100" dirty="0"/>
              <a:t>200: </a:t>
            </a:r>
            <a:r>
              <a:rPr lang="en-US" sz="1100" b="1" dirty="0"/>
              <a:t>xxx </a:t>
            </a:r>
            <a:r>
              <a:rPr lang="en-US" sz="1100" dirty="0"/>
              <a:t>– 4x/25 levels</a:t>
            </a:r>
          </a:p>
          <a:p>
            <a:r>
              <a:rPr lang="en-US" sz="1100" dirty="0"/>
              <a:t>300: </a:t>
            </a:r>
            <a:r>
              <a:rPr lang="en-US" sz="1100" b="1" dirty="0"/>
              <a:t>xxx </a:t>
            </a:r>
            <a:r>
              <a:rPr lang="en-US" sz="1100" dirty="0"/>
              <a:t>– xxx</a:t>
            </a:r>
          </a:p>
          <a:p>
            <a:r>
              <a:rPr lang="en-US" sz="1100" dirty="0"/>
              <a:t>400: </a:t>
            </a:r>
            <a:r>
              <a:rPr lang="en-US" sz="1100" b="1" dirty="0"/>
              <a:t>xxx</a:t>
            </a:r>
            <a:r>
              <a:rPr lang="en-US" sz="1100" dirty="0"/>
              <a:t> – xxx</a:t>
            </a:r>
          </a:p>
          <a:p>
            <a:r>
              <a:rPr lang="en-US" sz="1100" dirty="0"/>
              <a:t>600: </a:t>
            </a:r>
            <a:r>
              <a:rPr lang="en-US" sz="1100" b="1" dirty="0"/>
              <a:t>xxx </a:t>
            </a:r>
            <a:r>
              <a:rPr lang="en-US" sz="1100" dirty="0"/>
              <a:t>– xxx</a:t>
            </a:r>
          </a:p>
          <a:p>
            <a:r>
              <a:rPr lang="en-US" sz="1100" dirty="0"/>
              <a:t>800: </a:t>
            </a:r>
            <a:r>
              <a:rPr lang="en-US" sz="1100" b="1" dirty="0"/>
              <a:t>xxx </a:t>
            </a:r>
            <a:r>
              <a:rPr lang="en-US" sz="1100" dirty="0"/>
              <a:t>– xxx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79842" y="5109909"/>
            <a:ext cx="7049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xxx:</a:t>
            </a:r>
            <a:r>
              <a:rPr lang="en-US" sz="1200" dirty="0"/>
              <a:t> xxx</a:t>
            </a:r>
          </a:p>
          <a:p>
            <a:r>
              <a:rPr lang="en-US" sz="1200" i="1" dirty="0"/>
              <a:t>Legendary</a:t>
            </a:r>
            <a:r>
              <a:rPr lang="en-US" sz="1200" dirty="0"/>
              <a:t>: xxx</a:t>
            </a:r>
          </a:p>
          <a:p>
            <a:r>
              <a:rPr lang="en-US" sz="1200" b="1" dirty="0"/>
              <a:t>xxx:</a:t>
            </a:r>
            <a:r>
              <a:rPr lang="en-US" sz="1200" dirty="0"/>
              <a:t> xxx</a:t>
            </a:r>
          </a:p>
          <a:p>
            <a:r>
              <a:rPr lang="en-US" sz="1200" i="1" dirty="0"/>
              <a:t>Legendary</a:t>
            </a:r>
            <a:r>
              <a:rPr lang="en-US" sz="1200" dirty="0"/>
              <a:t>: xxx</a:t>
            </a:r>
          </a:p>
          <a:p>
            <a:r>
              <a:rPr lang="en-US" sz="1200" b="1" dirty="0"/>
              <a:t>xxx:</a:t>
            </a:r>
            <a:r>
              <a:rPr lang="en-US" sz="1200" dirty="0"/>
              <a:t> xxx</a:t>
            </a:r>
          </a:p>
          <a:p>
            <a:r>
              <a:rPr lang="en-US" sz="1200" i="1" dirty="0"/>
              <a:t>Legendary</a:t>
            </a:r>
            <a:r>
              <a:rPr lang="en-US" sz="1200" dirty="0"/>
              <a:t>: xxx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" y="640080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FF0000"/>
                </a:solidFill>
              </a:rPr>
              <a:t>This information is not official.  It has been derived from data files used by the game and is subject to change.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99897" y="519188"/>
            <a:ext cx="1652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http://tiny.cc/CotLI_xxx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1D3AFE-6434-4874-ACFB-0FD5EA93AD8A}"/>
              </a:ext>
            </a:extLst>
          </p:cNvPr>
          <p:cNvCxnSpPr>
            <a:cxnSpLocks/>
          </p:cNvCxnSpPr>
          <p:nvPr/>
        </p:nvCxnSpPr>
        <p:spPr>
          <a:xfrm>
            <a:off x="270588" y="597159"/>
            <a:ext cx="352697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43EEE93F-F21E-4802-B1C1-5A0A7D2B17BC}"/>
              </a:ext>
            </a:extLst>
          </p:cNvPr>
          <p:cNvSpPr/>
          <p:nvPr/>
        </p:nvSpPr>
        <p:spPr>
          <a:xfrm>
            <a:off x="1" y="121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0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C37D195-A8E5-4733-9C8E-26416B0A7491}"/>
              </a:ext>
            </a:extLst>
          </p:cNvPr>
          <p:cNvSpPr/>
          <p:nvPr/>
        </p:nvSpPr>
        <p:spPr>
          <a:xfrm>
            <a:off x="458687" y="121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4CEB443-F2D9-4337-8968-3A87A00A0C55}"/>
              </a:ext>
            </a:extLst>
          </p:cNvPr>
          <p:cNvSpPr/>
          <p:nvPr/>
        </p:nvSpPr>
        <p:spPr>
          <a:xfrm>
            <a:off x="915887" y="121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EB21DA6-535B-4381-8797-301D5FA58CCD}"/>
              </a:ext>
            </a:extLst>
          </p:cNvPr>
          <p:cNvSpPr/>
          <p:nvPr/>
        </p:nvSpPr>
        <p:spPr>
          <a:xfrm>
            <a:off x="1373087" y="1828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2D24602-5D2A-4E8D-9FB8-025F24B1B25D}"/>
              </a:ext>
            </a:extLst>
          </p:cNvPr>
          <p:cNvSpPr/>
          <p:nvPr/>
        </p:nvSpPr>
        <p:spPr>
          <a:xfrm>
            <a:off x="1830287" y="1498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8ACFB6A-7FF3-4F11-BF0F-6D3238FC9808}"/>
              </a:ext>
            </a:extLst>
          </p:cNvPr>
          <p:cNvSpPr/>
          <p:nvPr/>
        </p:nvSpPr>
        <p:spPr>
          <a:xfrm>
            <a:off x="2287487" y="1828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5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7CB0A29-FCAC-4EB0-B44E-C3B77001721E}"/>
              </a:ext>
            </a:extLst>
          </p:cNvPr>
          <p:cNvSpPr/>
          <p:nvPr/>
        </p:nvSpPr>
        <p:spPr>
          <a:xfrm>
            <a:off x="2741078" y="2159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6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5CC0867-AB5C-442C-BE84-15A50C87AD87}"/>
              </a:ext>
            </a:extLst>
          </p:cNvPr>
          <p:cNvSpPr/>
          <p:nvPr/>
        </p:nvSpPr>
        <p:spPr>
          <a:xfrm>
            <a:off x="3205809" y="3546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7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5BDD2D9-B8C5-4E76-9D7B-93554BE7EA79}"/>
              </a:ext>
            </a:extLst>
          </p:cNvPr>
          <p:cNvSpPr/>
          <p:nvPr/>
        </p:nvSpPr>
        <p:spPr>
          <a:xfrm>
            <a:off x="3672230" y="2159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8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183AEA1-8570-4435-BF3A-3B88FD82FEE6}"/>
              </a:ext>
            </a:extLst>
          </p:cNvPr>
          <p:cNvSpPr/>
          <p:nvPr/>
        </p:nvSpPr>
        <p:spPr>
          <a:xfrm>
            <a:off x="4136961" y="2159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9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E23E22B-7772-4549-9711-FEF1FCFF8D7D}"/>
              </a:ext>
            </a:extLst>
          </p:cNvPr>
          <p:cNvSpPr/>
          <p:nvPr/>
        </p:nvSpPr>
        <p:spPr>
          <a:xfrm>
            <a:off x="4588862" y="1993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10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DB33C3F-04B7-4658-A623-EF59C033C769}"/>
              </a:ext>
            </a:extLst>
          </p:cNvPr>
          <p:cNvSpPr/>
          <p:nvPr/>
        </p:nvSpPr>
        <p:spPr>
          <a:xfrm>
            <a:off x="5023469" y="121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11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28C4BB7-613B-42A3-BEBE-58C44FA3F5BF}"/>
              </a:ext>
            </a:extLst>
          </p:cNvPr>
          <p:cNvSpPr/>
          <p:nvPr/>
        </p:nvSpPr>
        <p:spPr>
          <a:xfrm>
            <a:off x="5478771" y="510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12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E10B56B-24F5-4745-8832-530D157A3BA2}"/>
              </a:ext>
            </a:extLst>
          </p:cNvPr>
          <p:cNvSpPr/>
          <p:nvPr/>
        </p:nvSpPr>
        <p:spPr>
          <a:xfrm>
            <a:off x="5925039" y="121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712051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581331" y="475488"/>
            <a:ext cx="71565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 22: Nate’s Candy Conundrum – </a:t>
            </a:r>
            <a:r>
              <a:rPr lang="en-US" i="1" dirty="0"/>
              <a:t>Basket Formation</a:t>
            </a:r>
          </a:p>
          <a:p>
            <a:r>
              <a:rPr lang="en-US" dirty="0"/>
              <a:t>T3 objectives (rewards T3 </a:t>
            </a:r>
            <a:r>
              <a:rPr lang="en-US" dirty="0" err="1"/>
              <a:t>eJC</a:t>
            </a:r>
            <a:r>
              <a:rPr lang="en-US" dirty="0"/>
              <a:t>)		GE: </a:t>
            </a:r>
            <a:r>
              <a:rPr lang="en-US" dirty="0" err="1"/>
              <a:t>Beanerall</a:t>
            </a:r>
            <a:r>
              <a:rPr lang="en-US" dirty="0"/>
              <a:t> Breastplate</a:t>
            </a:r>
          </a:p>
          <a:p>
            <a:pPr marL="171450" indent="-171450">
              <a:buFontTx/>
              <a:buChar char="-"/>
            </a:pPr>
            <a:r>
              <a:rPr lang="en-US" sz="1400" dirty="0"/>
              <a:t>Recruit Biff 1100 tokens, clear area 500 </a:t>
            </a:r>
            <a:r>
              <a:rPr lang="en-US" sz="1050" dirty="0"/>
              <a:t>(Slot 0 blocked, no </a:t>
            </a:r>
            <a:r>
              <a:rPr lang="en-US" sz="1050" dirty="0" err="1"/>
              <a:t>dps</a:t>
            </a:r>
            <a:r>
              <a:rPr lang="en-US" sz="1050" dirty="0"/>
              <a:t> for crusaders adjacent to Biff, occasional anvils)</a:t>
            </a:r>
            <a:endParaRPr lang="en-US" sz="1600" dirty="0"/>
          </a:p>
          <a:p>
            <a:pPr marL="171450" indent="-171450">
              <a:buFontTx/>
              <a:buChar char="-"/>
            </a:pPr>
            <a:r>
              <a:rPr lang="en-US" sz="1400" dirty="0"/>
              <a:t>Magical Companions: 2500 tokens, clear area 600 </a:t>
            </a:r>
            <a:r>
              <a:rPr lang="en-US" sz="1050" dirty="0"/>
              <a:t>(Dragon in 4, Unicorn in 6, crusaders swap between adjacent spots)</a:t>
            </a:r>
            <a:endParaRPr lang="en-US" sz="1400" dirty="0"/>
          </a:p>
          <a:p>
            <a:pPr marL="171450" indent="-171450">
              <a:buFontTx/>
              <a:buChar char="-"/>
            </a:pPr>
            <a:r>
              <a:rPr lang="en-US" sz="1400" dirty="0"/>
              <a:t>McFly!: 2500 tokens, clear area 650 </a:t>
            </a:r>
            <a:r>
              <a:rPr lang="en-US" sz="1050" dirty="0"/>
              <a:t>(Slot 4 blocked, original crusaders + Biff only)</a:t>
            </a:r>
            <a:endParaRPr lang="en-US" sz="2400" dirty="0"/>
          </a:p>
          <a:p>
            <a:pPr marL="171450" indent="-171450">
              <a:buFontTx/>
              <a:buChar char="-"/>
            </a:pPr>
            <a:r>
              <a:rPr lang="en-US" sz="1400" dirty="0"/>
              <a:t>Pow! Bam! Crash!: 2500 tokens, clear area 700 </a:t>
            </a:r>
            <a:r>
              <a:rPr lang="en-US" sz="1050" dirty="0"/>
              <a:t>(Special enemies spawn on death – 5 second Pow; 2 second fast Bam; 1 second </a:t>
            </a:r>
            <a:r>
              <a:rPr lang="en-US" sz="1050" dirty="0" err="1"/>
              <a:t>insta</a:t>
            </a:r>
            <a:r>
              <a:rPr lang="en-US" sz="1050" dirty="0"/>
              <a:t>-kill Crash)</a:t>
            </a:r>
          </a:p>
          <a:p>
            <a:pPr marL="171450" indent="-171450">
              <a:buFontTx/>
              <a:buChar char="-"/>
            </a:pPr>
            <a:r>
              <a:rPr lang="en-US" sz="1400" dirty="0"/>
              <a:t>Egg Hunt: 2500 tokens, clear area 750 </a:t>
            </a:r>
            <a:r>
              <a:rPr lang="en-US" sz="1050" dirty="0"/>
              <a:t>(Slot 5 blocked, after killing 5 special enemies (10% chance to spawn), randomize the formation. Special enemies are eggs that take 20 seconds to kill – NOTE: Looks like placeholders, probably will change)</a:t>
            </a:r>
            <a:endParaRPr lang="en-US" sz="1400" dirty="0"/>
          </a:p>
          <a:p>
            <a:pPr marL="171450" indent="-171450">
              <a:buFontTx/>
              <a:buChar char="-"/>
            </a:pPr>
            <a:r>
              <a:rPr lang="en-US" sz="1400" dirty="0"/>
              <a:t>FP: 2500 tokens, All Tier </a:t>
            </a:r>
            <a:r>
              <a:rPr lang="en-US" sz="1400" dirty="0" err="1"/>
              <a:t>eSC</a:t>
            </a:r>
            <a:r>
              <a:rPr lang="en-US" sz="1400" dirty="0"/>
              <a:t> or </a:t>
            </a:r>
            <a:r>
              <a:rPr lang="en-US" sz="1400" dirty="0" err="1"/>
              <a:t>eJC</a:t>
            </a:r>
            <a:r>
              <a:rPr lang="en-US" sz="1400" dirty="0"/>
              <a:t> reward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9843" y="2921109"/>
            <a:ext cx="5366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Biff the Magic </a:t>
            </a:r>
            <a:r>
              <a:rPr lang="en-US" sz="1600" dirty="0" err="1"/>
              <a:t>Rabit</a:t>
            </a:r>
            <a:r>
              <a:rPr lang="en-US" sz="1600" dirty="0"/>
              <a:t> (109: Seat 25)</a:t>
            </a:r>
          </a:p>
          <a:p>
            <a:r>
              <a:rPr lang="en-US" sz="1600" dirty="0"/>
              <a:t>	</a:t>
            </a:r>
            <a:r>
              <a:rPr lang="en-US" sz="1600" i="1" dirty="0"/>
              <a:t>Event/Male/Magic/Tank/Animal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79843" y="3539324"/>
            <a:ext cx="600978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50: </a:t>
            </a:r>
            <a:r>
              <a:rPr lang="en-US" sz="1100" b="1" dirty="0"/>
              <a:t>Bunny Steroids</a:t>
            </a:r>
            <a:r>
              <a:rPr lang="en-US" sz="1100" dirty="0"/>
              <a:t> – Increase the health of Biff by 100%</a:t>
            </a:r>
          </a:p>
          <a:p>
            <a:r>
              <a:rPr lang="en-US" sz="1100" dirty="0"/>
              <a:t>100: </a:t>
            </a:r>
            <a:r>
              <a:rPr lang="en-US" sz="1100" b="1" dirty="0"/>
              <a:t>Biff’s Carrot</a:t>
            </a:r>
            <a:r>
              <a:rPr lang="en-US" sz="1100" dirty="0"/>
              <a:t> – Every 10 seconds, 200% DPS to all enemies around nearest enemy (688)</a:t>
            </a:r>
          </a:p>
          <a:p>
            <a:r>
              <a:rPr lang="en-US" sz="1100" dirty="0"/>
              <a:t>200: </a:t>
            </a:r>
            <a:r>
              <a:rPr lang="en-US" sz="1100" b="1" dirty="0"/>
              <a:t>Arm Day </a:t>
            </a:r>
            <a:r>
              <a:rPr lang="en-US" sz="1100" dirty="0"/>
              <a:t>– 4x/25 levels</a:t>
            </a:r>
          </a:p>
          <a:p>
            <a:r>
              <a:rPr lang="en-US" sz="1100" dirty="0"/>
              <a:t>300: </a:t>
            </a:r>
            <a:r>
              <a:rPr lang="en-US" sz="1100" b="1" dirty="0"/>
              <a:t>Carrot Carnage </a:t>
            </a:r>
            <a:r>
              <a:rPr lang="en-US" sz="1100" dirty="0"/>
              <a:t>– If </a:t>
            </a:r>
            <a:r>
              <a:rPr lang="en-US" sz="1100" b="1" dirty="0"/>
              <a:t>Biff’s Carrot </a:t>
            </a:r>
            <a:r>
              <a:rPr lang="en-US" sz="1100" dirty="0"/>
              <a:t>hits at least 4 targets, it will do 100% more damage. </a:t>
            </a:r>
          </a:p>
          <a:p>
            <a:r>
              <a:rPr lang="en-US" sz="1100" dirty="0"/>
              <a:t>400: </a:t>
            </a:r>
            <a:r>
              <a:rPr lang="en-US" sz="1100" b="1" dirty="0"/>
              <a:t>Fan Club</a:t>
            </a:r>
            <a:r>
              <a:rPr lang="en-US" sz="1100" dirty="0"/>
              <a:t> – 25% GDPS per enemy hit by </a:t>
            </a:r>
            <a:r>
              <a:rPr lang="en-US" sz="1100" b="1" dirty="0"/>
              <a:t>Biff’s Carrot </a:t>
            </a:r>
            <a:r>
              <a:rPr lang="en-US" sz="1100" dirty="0"/>
              <a:t>(lasts for 10 seconds or until the next enemy is hit by </a:t>
            </a:r>
            <a:r>
              <a:rPr lang="en-US" sz="1100" b="1" dirty="0"/>
              <a:t>Biff’s Carrot</a:t>
            </a:r>
            <a:r>
              <a:rPr lang="en-US" sz="1100" dirty="0"/>
              <a:t>) (689)</a:t>
            </a:r>
          </a:p>
          <a:p>
            <a:r>
              <a:rPr lang="en-US" sz="1100" dirty="0"/>
              <a:t>600: </a:t>
            </a:r>
            <a:r>
              <a:rPr lang="en-US" sz="1100" b="1" dirty="0"/>
              <a:t>Under Pressure </a:t>
            </a:r>
            <a:r>
              <a:rPr lang="en-US" sz="1100" dirty="0"/>
              <a:t>– </a:t>
            </a:r>
            <a:r>
              <a:rPr lang="en-US" sz="1100" b="1" dirty="0"/>
              <a:t>Biff’s Carrot </a:t>
            </a:r>
            <a:r>
              <a:rPr lang="en-US" sz="1100" dirty="0"/>
              <a:t>does 100% more damage when Biff is </a:t>
            </a:r>
            <a:r>
              <a:rPr lang="en-US" sz="1100"/>
              <a:t>under attack (</a:t>
            </a:r>
            <a:r>
              <a:rPr lang="en-US" sz="1100" dirty="0"/>
              <a:t>690)</a:t>
            </a:r>
          </a:p>
          <a:p>
            <a:r>
              <a:rPr lang="en-US" sz="1100" dirty="0"/>
              <a:t>800: </a:t>
            </a:r>
            <a:r>
              <a:rPr lang="en-US" sz="1100" b="1" dirty="0"/>
              <a:t>Faster Reps </a:t>
            </a:r>
            <a:r>
              <a:rPr lang="en-US" sz="1100" dirty="0"/>
              <a:t>– Reduces the cooldown of </a:t>
            </a:r>
            <a:r>
              <a:rPr lang="en-US" sz="1100" b="1" dirty="0"/>
              <a:t>Biff’s Carrot </a:t>
            </a:r>
            <a:r>
              <a:rPr lang="en-US" sz="1100" dirty="0"/>
              <a:t>by 5% for each monster attacking Biff (up to a maximum of 50%) (691)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79842" y="5109909"/>
            <a:ext cx="7049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Protein Powder:</a:t>
            </a:r>
            <a:r>
              <a:rPr lang="en-US" sz="1200" dirty="0"/>
              <a:t> 5/10/15/40/80% GDPS</a:t>
            </a:r>
          </a:p>
          <a:p>
            <a:r>
              <a:rPr lang="en-US" sz="1200" i="1" dirty="0"/>
              <a:t>Legendary</a:t>
            </a:r>
            <a:r>
              <a:rPr lang="en-US" sz="1200" dirty="0"/>
              <a:t>: 100% DPS to animals (692)</a:t>
            </a:r>
          </a:p>
          <a:p>
            <a:r>
              <a:rPr lang="en-US" sz="1200" b="1" dirty="0"/>
              <a:t>Dumbbell:</a:t>
            </a:r>
            <a:r>
              <a:rPr lang="en-US" sz="1200" dirty="0"/>
              <a:t> Increase the effect of </a:t>
            </a:r>
            <a:r>
              <a:rPr lang="en-US" sz="1200" b="1" dirty="0"/>
              <a:t>Biff’s Carrot</a:t>
            </a:r>
            <a:r>
              <a:rPr lang="en-US" sz="1200" dirty="0"/>
              <a:t> by 10/25/50/100/200%</a:t>
            </a:r>
          </a:p>
          <a:p>
            <a:r>
              <a:rPr lang="en-US" sz="1200" i="1" dirty="0"/>
              <a:t>Legendary</a:t>
            </a:r>
            <a:r>
              <a:rPr lang="en-US" sz="1200" dirty="0"/>
              <a:t>: 100% GDPS if 1 or 2 crusaders adjacent to Biff (693)</a:t>
            </a:r>
          </a:p>
          <a:p>
            <a:r>
              <a:rPr lang="en-US" sz="1200" b="1" dirty="0"/>
              <a:t>Fertilizer:</a:t>
            </a:r>
            <a:r>
              <a:rPr lang="en-US" sz="1200" dirty="0"/>
              <a:t> Increase the radius of the splash damage of </a:t>
            </a:r>
            <a:r>
              <a:rPr lang="en-US" sz="1200" b="1" dirty="0"/>
              <a:t>Biff’s Carrot</a:t>
            </a:r>
            <a:r>
              <a:rPr lang="en-US" sz="1200" dirty="0"/>
              <a:t> by 10/25/50/100/200%</a:t>
            </a:r>
          </a:p>
          <a:p>
            <a:r>
              <a:rPr lang="en-US" sz="1200" i="1" dirty="0"/>
              <a:t>Legendary</a:t>
            </a:r>
            <a:r>
              <a:rPr lang="en-US" sz="1200" dirty="0"/>
              <a:t>: 100% GDPS for 10 seconds after </a:t>
            </a:r>
            <a:r>
              <a:rPr lang="en-US" sz="1200" b="1" dirty="0"/>
              <a:t>Biff’s Carrot </a:t>
            </a:r>
            <a:r>
              <a:rPr lang="en-US" sz="1200" dirty="0"/>
              <a:t>hits at least 3 enemies (694)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" y="640080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FF0000"/>
                </a:solidFill>
              </a:rPr>
              <a:t>This information is not official.  It has been derived from data files used by the game and is subject to change.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99897" y="519188"/>
            <a:ext cx="1713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http://tiny.cc/</a:t>
            </a:r>
            <a:r>
              <a:rPr lang="en-US" sz="1200"/>
              <a:t>CotLI_NCC</a:t>
            </a:r>
            <a:endParaRPr lang="en-US" sz="1200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1D3AFE-6434-4874-ACFB-0FD5EA93AD8A}"/>
              </a:ext>
            </a:extLst>
          </p:cNvPr>
          <p:cNvCxnSpPr>
            <a:cxnSpLocks/>
          </p:cNvCxnSpPr>
          <p:nvPr/>
        </p:nvCxnSpPr>
        <p:spPr>
          <a:xfrm flipV="1">
            <a:off x="628357" y="689317"/>
            <a:ext cx="1453661" cy="6002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38ACB4A-41A1-4DBD-AA05-2EBB0B569AD5}"/>
              </a:ext>
            </a:extLst>
          </p:cNvPr>
          <p:cNvCxnSpPr>
            <a:cxnSpLocks/>
          </p:cNvCxnSpPr>
          <p:nvPr/>
        </p:nvCxnSpPr>
        <p:spPr>
          <a:xfrm flipV="1">
            <a:off x="2042160" y="1940608"/>
            <a:ext cx="1453661" cy="6002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4D53496-6F76-4408-8B01-53EA5B9CF7C5}"/>
              </a:ext>
            </a:extLst>
          </p:cNvPr>
          <p:cNvCxnSpPr>
            <a:cxnSpLocks/>
          </p:cNvCxnSpPr>
          <p:nvPr/>
        </p:nvCxnSpPr>
        <p:spPr>
          <a:xfrm>
            <a:off x="586647" y="1889276"/>
            <a:ext cx="1455513" cy="6253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3C545D7-53F8-4EC2-8DF1-629D924ED2B3}"/>
              </a:ext>
            </a:extLst>
          </p:cNvPr>
          <p:cNvCxnSpPr>
            <a:cxnSpLocks/>
          </p:cNvCxnSpPr>
          <p:nvPr/>
        </p:nvCxnSpPr>
        <p:spPr>
          <a:xfrm>
            <a:off x="2078267" y="700306"/>
            <a:ext cx="1455513" cy="6253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5EAA79D-D050-474D-9118-31FAEC32F4E5}"/>
              </a:ext>
            </a:extLst>
          </p:cNvPr>
          <p:cNvCxnSpPr>
            <a:cxnSpLocks/>
            <a:stCxn id="73" idx="4"/>
            <a:endCxn id="74" idx="0"/>
          </p:cNvCxnSpPr>
          <p:nvPr/>
        </p:nvCxnSpPr>
        <p:spPr>
          <a:xfrm>
            <a:off x="621792" y="1536192"/>
            <a:ext cx="0" cy="1463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5BB7E8-A01E-43AF-B520-1343F4131BED}"/>
              </a:ext>
            </a:extLst>
          </p:cNvPr>
          <p:cNvCxnSpPr>
            <a:cxnSpLocks/>
            <a:stCxn id="50" idx="4"/>
            <a:endCxn id="52" idx="0"/>
          </p:cNvCxnSpPr>
          <p:nvPr/>
        </p:nvCxnSpPr>
        <p:spPr>
          <a:xfrm>
            <a:off x="3547872" y="1536192"/>
            <a:ext cx="0" cy="1463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10D301A9-CAB6-44BF-B382-91449B6BE5C9}"/>
              </a:ext>
            </a:extLst>
          </p:cNvPr>
          <p:cNvGrpSpPr/>
          <p:nvPr/>
        </p:nvGrpSpPr>
        <p:grpSpPr>
          <a:xfrm>
            <a:off x="393192" y="475488"/>
            <a:ext cx="3383280" cy="2267712"/>
            <a:chOff x="393192" y="475488"/>
            <a:chExt cx="3383280" cy="2267712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3EEE93F-F21E-4802-B1C1-5A0A7D2B17BC}"/>
                </a:ext>
              </a:extLst>
            </p:cNvPr>
            <p:cNvSpPr/>
            <p:nvPr/>
          </p:nvSpPr>
          <p:spPr>
            <a:xfrm>
              <a:off x="3319272" y="1078992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C37D195-A8E5-4733-9C8E-26416B0A7491}"/>
                </a:ext>
              </a:extLst>
            </p:cNvPr>
            <p:cNvSpPr/>
            <p:nvPr/>
          </p:nvSpPr>
          <p:spPr>
            <a:xfrm>
              <a:off x="3319272" y="168249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1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4CEB443-F2D9-4337-8968-3A87A00A0C55}"/>
                </a:ext>
              </a:extLst>
            </p:cNvPr>
            <p:cNvSpPr/>
            <p:nvPr/>
          </p:nvSpPr>
          <p:spPr>
            <a:xfrm>
              <a:off x="2642616" y="77724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2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EB21DA6-535B-4381-8797-301D5FA58CCD}"/>
                </a:ext>
              </a:extLst>
            </p:cNvPr>
            <p:cNvSpPr/>
            <p:nvPr/>
          </p:nvSpPr>
          <p:spPr>
            <a:xfrm>
              <a:off x="2642616" y="198424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3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2D24602-5D2A-4E8D-9FB8-025F24B1B25D}"/>
                </a:ext>
              </a:extLst>
            </p:cNvPr>
            <p:cNvSpPr/>
            <p:nvPr/>
          </p:nvSpPr>
          <p:spPr>
            <a:xfrm>
              <a:off x="1856232" y="47548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8ACFB6A-7FF3-4F11-BF0F-6D3238FC9808}"/>
                </a:ext>
              </a:extLst>
            </p:cNvPr>
            <p:cNvSpPr/>
            <p:nvPr/>
          </p:nvSpPr>
          <p:spPr>
            <a:xfrm>
              <a:off x="1856232" y="138074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5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7CB0A29-FCAC-4EB0-B44E-C3B77001721E}"/>
                </a:ext>
              </a:extLst>
            </p:cNvPr>
            <p:cNvSpPr/>
            <p:nvPr/>
          </p:nvSpPr>
          <p:spPr>
            <a:xfrm>
              <a:off x="1856232" y="22860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6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5CC0867-AB5C-442C-BE84-15A50C87AD87}"/>
                </a:ext>
              </a:extLst>
            </p:cNvPr>
            <p:cNvSpPr/>
            <p:nvPr/>
          </p:nvSpPr>
          <p:spPr>
            <a:xfrm>
              <a:off x="1124712" y="77724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7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5BDD2D9-B8C5-4E76-9D7B-93554BE7EA79}"/>
                </a:ext>
              </a:extLst>
            </p:cNvPr>
            <p:cNvSpPr/>
            <p:nvPr/>
          </p:nvSpPr>
          <p:spPr>
            <a:xfrm>
              <a:off x="1124712" y="198424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8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183AEA1-8570-4435-BF3A-3B88FD82FEE6}"/>
                </a:ext>
              </a:extLst>
            </p:cNvPr>
            <p:cNvSpPr/>
            <p:nvPr/>
          </p:nvSpPr>
          <p:spPr>
            <a:xfrm>
              <a:off x="393192" y="1078992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9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E23E22B-7772-4549-9711-FEF1FCFF8D7D}"/>
                </a:ext>
              </a:extLst>
            </p:cNvPr>
            <p:cNvSpPr/>
            <p:nvPr/>
          </p:nvSpPr>
          <p:spPr>
            <a:xfrm>
              <a:off x="393192" y="168249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10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EA831D1-C6A7-470C-A9C3-91146B0A7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63" y="3099081"/>
            <a:ext cx="3113538" cy="306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68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581332" y="475488"/>
            <a:ext cx="72971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 01: Hermit’s Premature Party – </a:t>
            </a:r>
            <a:r>
              <a:rPr lang="en-US" i="1" dirty="0"/>
              <a:t>Clover Formation</a:t>
            </a:r>
          </a:p>
          <a:p>
            <a:r>
              <a:rPr lang="en-US" dirty="0"/>
              <a:t>T3 objectives (rewards T3 </a:t>
            </a:r>
            <a:r>
              <a:rPr lang="en-US" dirty="0" err="1"/>
              <a:t>eJC</a:t>
            </a:r>
            <a:r>
              <a:rPr lang="en-US" dirty="0"/>
              <a:t>)		            GE: </a:t>
            </a:r>
            <a:r>
              <a:rPr lang="en-US" dirty="0" err="1"/>
              <a:t>Snickette</a:t>
            </a:r>
            <a:r>
              <a:rPr lang="en-US" dirty="0"/>
              <a:t> Corset</a:t>
            </a:r>
          </a:p>
          <a:p>
            <a:pPr marL="171450" indent="-171450">
              <a:buFontTx/>
              <a:buChar char="-"/>
            </a:pPr>
            <a:r>
              <a:rPr lang="en-US" sz="1400" dirty="0"/>
              <a:t>Recruit Saint </a:t>
            </a:r>
            <a:r>
              <a:rPr lang="en-US" sz="1400" dirty="0" err="1"/>
              <a:t>Patrokia</a:t>
            </a:r>
            <a:r>
              <a:rPr lang="en-US" sz="1400" dirty="0"/>
              <a:t> 1100 tokens, clear area 500 </a:t>
            </a:r>
            <a:r>
              <a:rPr lang="en-US" sz="1050" dirty="0"/>
              <a:t>(Slot 5 blocked, 50% less DPS to all non orc or supernatural)</a:t>
            </a:r>
            <a:endParaRPr lang="en-US" sz="1600" dirty="0"/>
          </a:p>
          <a:p>
            <a:pPr marL="171450" indent="-171450">
              <a:buFontTx/>
              <a:buChar char="-"/>
            </a:pPr>
            <a:r>
              <a:rPr lang="en-US" sz="1400" dirty="0"/>
              <a:t>Quiet Devotion: 2500 tokens, clear area 600 </a:t>
            </a:r>
            <a:r>
              <a:rPr lang="en-US" sz="1050" dirty="0"/>
              <a:t>(Slot 6 blocked, Every 10 seconds, disable DPS of the crusader with the highest DPS for 30 seconds)</a:t>
            </a:r>
            <a:endParaRPr lang="en-US" sz="1400" dirty="0"/>
          </a:p>
          <a:p>
            <a:pPr marL="171450" indent="-171450">
              <a:buFontTx/>
              <a:buChar char="-"/>
            </a:pPr>
            <a:r>
              <a:rPr lang="en-US" sz="1400" dirty="0"/>
              <a:t>Orc-Sitting: 2500 tokens, clear area 650 </a:t>
            </a:r>
            <a:r>
              <a:rPr lang="en-US" sz="1050" dirty="0"/>
              <a:t>(2 slots blocked, changes every 100 areas.  Every 10 seconds, disable DPS of a random crusader adjacent to the blocked slots for 20 seconds.  5&amp;9; 0&amp;3; 7&amp;8; 3&amp;5; 4&amp;7; 8&amp;9; 1&amp;4)</a:t>
            </a:r>
            <a:endParaRPr lang="en-US" sz="2400" dirty="0"/>
          </a:p>
          <a:p>
            <a:pPr marL="171450" indent="-171450">
              <a:buFontTx/>
              <a:buChar char="-"/>
            </a:pPr>
            <a:r>
              <a:rPr lang="en-US" sz="1400" dirty="0"/>
              <a:t>Saintly Glory: 2500 tokens, clear area 700 </a:t>
            </a:r>
            <a:r>
              <a:rPr lang="en-US" sz="1050" dirty="0"/>
              <a:t>(Every time a monster  is killed, a random Crusader gets a stack of Glory, increasing their DPS by 20%. At 5 stacks of Glory, they will have their DPS and Formation Abilities disabled for 15 seconds.)</a:t>
            </a:r>
          </a:p>
          <a:p>
            <a:pPr marL="171450" indent="-171450">
              <a:buFontTx/>
              <a:buChar char="-"/>
            </a:pPr>
            <a:r>
              <a:rPr lang="en-US" sz="1400" dirty="0"/>
              <a:t>The </a:t>
            </a:r>
            <a:r>
              <a:rPr lang="en-US" sz="1400" dirty="0" err="1"/>
              <a:t>Orcish</a:t>
            </a:r>
            <a:r>
              <a:rPr lang="en-US" sz="1400" dirty="0"/>
              <a:t> Pantheon: 2500 tokens, clear area 750 </a:t>
            </a:r>
            <a:r>
              <a:rPr lang="en-US" sz="1050" dirty="0"/>
              <a:t>(Slot 5 blocked.  Only orcs and </a:t>
            </a:r>
            <a:r>
              <a:rPr lang="en-US" sz="1050" dirty="0" err="1"/>
              <a:t>supernaturals</a:t>
            </a:r>
            <a:r>
              <a:rPr lang="en-US" sz="1050" dirty="0"/>
              <a:t> allowed.  Orcs have 400% DPS)</a:t>
            </a:r>
            <a:endParaRPr lang="en-US" sz="1400" dirty="0"/>
          </a:p>
          <a:p>
            <a:pPr marL="171450" indent="-171450">
              <a:buFontTx/>
              <a:buChar char="-"/>
            </a:pPr>
            <a:r>
              <a:rPr lang="en-US" sz="1400" dirty="0"/>
              <a:t>FP: 2500 tokens, All Tier </a:t>
            </a:r>
            <a:r>
              <a:rPr lang="en-US" sz="1400" dirty="0" err="1"/>
              <a:t>eSC</a:t>
            </a:r>
            <a:r>
              <a:rPr lang="en-US" sz="1400" dirty="0"/>
              <a:t> or </a:t>
            </a:r>
            <a:r>
              <a:rPr lang="en-US" sz="1400" dirty="0" err="1"/>
              <a:t>eJC</a:t>
            </a:r>
            <a:r>
              <a:rPr lang="en-US" sz="1400" dirty="0"/>
              <a:t> reward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9843" y="3139214"/>
            <a:ext cx="5366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Saint </a:t>
            </a:r>
            <a:r>
              <a:rPr lang="en-US" sz="1600" dirty="0" err="1"/>
              <a:t>Patrokia</a:t>
            </a:r>
            <a:r>
              <a:rPr lang="en-US" sz="1600" dirty="0"/>
              <a:t> (108: Seat 28)</a:t>
            </a:r>
          </a:p>
          <a:p>
            <a:r>
              <a:rPr lang="en-US" sz="1600" dirty="0"/>
              <a:t>	</a:t>
            </a:r>
            <a:r>
              <a:rPr lang="en-US" sz="1600" i="1" dirty="0"/>
              <a:t>Event/Orc/Supernatural/Female/Support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79843" y="3757429"/>
            <a:ext cx="670646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50: </a:t>
            </a:r>
            <a:r>
              <a:rPr lang="en-US" sz="1100" b="1" dirty="0"/>
              <a:t>Bless</a:t>
            </a:r>
            <a:r>
              <a:rPr lang="en-US" sz="1100" dirty="0"/>
              <a:t> – Increase the DPS of crusaders in the column in front of </a:t>
            </a:r>
            <a:r>
              <a:rPr lang="en-US" sz="1100" dirty="0" err="1"/>
              <a:t>Patrokia</a:t>
            </a:r>
            <a:r>
              <a:rPr lang="en-US" sz="1100" dirty="0"/>
              <a:t> by 50% (677)</a:t>
            </a:r>
          </a:p>
          <a:p>
            <a:r>
              <a:rPr lang="en-US" sz="1100" dirty="0"/>
              <a:t>100: </a:t>
            </a:r>
            <a:r>
              <a:rPr lang="en-US" sz="1100" b="1" dirty="0"/>
              <a:t>Prayer</a:t>
            </a:r>
            <a:r>
              <a:rPr lang="en-US" sz="1100" dirty="0"/>
              <a:t> – 15% GDPS</a:t>
            </a:r>
          </a:p>
          <a:p>
            <a:r>
              <a:rPr lang="en-US" sz="1100" dirty="0"/>
              <a:t>200: </a:t>
            </a:r>
            <a:r>
              <a:rPr lang="en-US" sz="1100" b="1" dirty="0"/>
              <a:t>Enduring Faith </a:t>
            </a:r>
            <a:r>
              <a:rPr lang="en-US" sz="1100" dirty="0"/>
              <a:t>– 4x/25 levels</a:t>
            </a:r>
          </a:p>
          <a:p>
            <a:r>
              <a:rPr lang="en-US" sz="1100" dirty="0"/>
              <a:t>300: </a:t>
            </a:r>
            <a:r>
              <a:rPr lang="en-US" sz="1100" b="1" dirty="0"/>
              <a:t>Higher Power </a:t>
            </a:r>
            <a:r>
              <a:rPr lang="en-US" sz="1100" dirty="0"/>
              <a:t>– Increase the effect of </a:t>
            </a:r>
            <a:r>
              <a:rPr lang="en-US" sz="1100" b="1" dirty="0"/>
              <a:t>Bless </a:t>
            </a:r>
            <a:r>
              <a:rPr lang="en-US" sz="1100" dirty="0"/>
              <a:t>by 25% for each supernatural (678)</a:t>
            </a:r>
          </a:p>
          <a:p>
            <a:r>
              <a:rPr lang="en-US" sz="1100" dirty="0"/>
              <a:t>400: </a:t>
            </a:r>
            <a:r>
              <a:rPr lang="en-US" sz="1100" b="1" dirty="0"/>
              <a:t>Sainthood</a:t>
            </a:r>
            <a:r>
              <a:rPr lang="en-US" sz="1100" dirty="0"/>
              <a:t> – 15% GDPS</a:t>
            </a:r>
          </a:p>
          <a:p>
            <a:r>
              <a:rPr lang="en-US" sz="1100" dirty="0"/>
              <a:t>600: </a:t>
            </a:r>
            <a:r>
              <a:rPr lang="en-US" sz="1100" b="1" dirty="0"/>
              <a:t>Divination </a:t>
            </a:r>
            <a:r>
              <a:rPr lang="en-US" sz="1100" dirty="0"/>
              <a:t>– Increase the effect of </a:t>
            </a:r>
            <a:r>
              <a:rPr lang="en-US" sz="1100" b="1" dirty="0"/>
              <a:t>Bless </a:t>
            </a:r>
            <a:r>
              <a:rPr lang="en-US" sz="1100" dirty="0"/>
              <a:t>by 50% for each adjacent supernatural (679)</a:t>
            </a:r>
          </a:p>
          <a:p>
            <a:r>
              <a:rPr lang="en-US" sz="1100" dirty="0"/>
              <a:t>800: </a:t>
            </a:r>
            <a:r>
              <a:rPr lang="en-US" sz="1100" b="1" dirty="0"/>
              <a:t>Spreading Faith </a:t>
            </a:r>
            <a:r>
              <a:rPr lang="en-US" sz="1100" dirty="0"/>
              <a:t>– If </a:t>
            </a:r>
            <a:r>
              <a:rPr lang="en-US" sz="1100" b="1" dirty="0"/>
              <a:t>Bless </a:t>
            </a:r>
            <a:r>
              <a:rPr lang="en-US" sz="1100" dirty="0"/>
              <a:t>affects 3 or more crusaders, it will also affect crusaders adjacent to them (680)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79842" y="5109909"/>
            <a:ext cx="7049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Habit:</a:t>
            </a:r>
            <a:r>
              <a:rPr lang="en-US" sz="1200" dirty="0"/>
              <a:t> 5/10/15/40/80% GDPS</a:t>
            </a:r>
          </a:p>
          <a:p>
            <a:r>
              <a:rPr lang="en-US" sz="1200" i="1" dirty="0"/>
              <a:t>Legendary</a:t>
            </a:r>
            <a:r>
              <a:rPr lang="en-US" sz="1200" dirty="0"/>
              <a:t>: 100% DPS to supernatural (681)</a:t>
            </a:r>
          </a:p>
          <a:p>
            <a:r>
              <a:rPr lang="en-US" sz="1200" b="1" dirty="0"/>
              <a:t>Book:</a:t>
            </a:r>
            <a:r>
              <a:rPr lang="en-US" sz="1200" dirty="0"/>
              <a:t> Increase the effect of </a:t>
            </a:r>
            <a:r>
              <a:rPr lang="en-US" sz="1200" b="1" dirty="0"/>
              <a:t>Bless</a:t>
            </a:r>
            <a:r>
              <a:rPr lang="en-US" sz="1200" dirty="0"/>
              <a:t> by 10/25/50/100/200%</a:t>
            </a:r>
          </a:p>
          <a:p>
            <a:r>
              <a:rPr lang="en-US" sz="1200" i="1" dirty="0"/>
              <a:t>Legendary</a:t>
            </a:r>
            <a:r>
              <a:rPr lang="en-US" sz="1200" dirty="0"/>
              <a:t>: 100% GDPS if there are 5 or more supernatural crusaders (682)</a:t>
            </a:r>
          </a:p>
          <a:p>
            <a:r>
              <a:rPr lang="en-US" sz="1200" b="1" dirty="0" err="1"/>
              <a:t>Thurible</a:t>
            </a:r>
            <a:r>
              <a:rPr lang="en-US" sz="1200" b="1" dirty="0"/>
              <a:t>:</a:t>
            </a:r>
            <a:r>
              <a:rPr lang="en-US" sz="1200" dirty="0"/>
              <a:t> Increase the effect of </a:t>
            </a:r>
            <a:r>
              <a:rPr lang="en-US" sz="1200" b="1" dirty="0"/>
              <a:t>Divination</a:t>
            </a:r>
            <a:r>
              <a:rPr lang="en-US" sz="1200" dirty="0"/>
              <a:t> by 10/25/50/100/200%</a:t>
            </a:r>
          </a:p>
          <a:p>
            <a:r>
              <a:rPr lang="en-US" sz="1200" i="1" dirty="0"/>
              <a:t>Legendary</a:t>
            </a:r>
            <a:r>
              <a:rPr lang="en-US" sz="1200" dirty="0"/>
              <a:t>: 100% DPS to orc (683)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" y="640080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FF0000"/>
                </a:solidFill>
              </a:rPr>
              <a:t>This information is not official.  It has been derived from data files used by the game and is subject to change.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99897" y="519188"/>
            <a:ext cx="1706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http://tiny.cc/CotLI_HPP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1D3AFE-6434-4874-ACFB-0FD5EA93AD8A}"/>
              </a:ext>
            </a:extLst>
          </p:cNvPr>
          <p:cNvCxnSpPr>
            <a:cxnSpLocks/>
          </p:cNvCxnSpPr>
          <p:nvPr/>
        </p:nvCxnSpPr>
        <p:spPr>
          <a:xfrm>
            <a:off x="606490" y="796188"/>
            <a:ext cx="2957804" cy="18257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CB1641-C972-4E1E-B2D0-21D88FBF1651}"/>
              </a:ext>
            </a:extLst>
          </p:cNvPr>
          <p:cNvCxnSpPr>
            <a:cxnSpLocks/>
          </p:cNvCxnSpPr>
          <p:nvPr/>
        </p:nvCxnSpPr>
        <p:spPr>
          <a:xfrm>
            <a:off x="2080727" y="796187"/>
            <a:ext cx="783771" cy="4354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A4C415-6434-4E08-9C9B-9860872C566A}"/>
              </a:ext>
            </a:extLst>
          </p:cNvPr>
          <p:cNvCxnSpPr>
            <a:cxnSpLocks/>
          </p:cNvCxnSpPr>
          <p:nvPr/>
        </p:nvCxnSpPr>
        <p:spPr>
          <a:xfrm flipV="1">
            <a:off x="606490" y="796187"/>
            <a:ext cx="2957804" cy="18257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467094D-FDD7-4E2E-966F-50F964158E23}"/>
              </a:ext>
            </a:extLst>
          </p:cNvPr>
          <p:cNvCxnSpPr>
            <a:cxnSpLocks/>
          </p:cNvCxnSpPr>
          <p:nvPr/>
        </p:nvCxnSpPr>
        <p:spPr>
          <a:xfrm flipV="1">
            <a:off x="2080727" y="2136711"/>
            <a:ext cx="783771" cy="48519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B7D39F-67F2-4C59-BC09-6B7D7D2429B0}"/>
              </a:ext>
            </a:extLst>
          </p:cNvPr>
          <p:cNvCxnSpPr>
            <a:cxnSpLocks/>
          </p:cNvCxnSpPr>
          <p:nvPr/>
        </p:nvCxnSpPr>
        <p:spPr>
          <a:xfrm flipV="1">
            <a:off x="1296955" y="796187"/>
            <a:ext cx="783772" cy="4354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FC1D4C-E5B0-4905-B825-61AB6C67B8F7}"/>
              </a:ext>
            </a:extLst>
          </p:cNvPr>
          <p:cNvCxnSpPr>
            <a:cxnSpLocks/>
          </p:cNvCxnSpPr>
          <p:nvPr/>
        </p:nvCxnSpPr>
        <p:spPr>
          <a:xfrm>
            <a:off x="1296955" y="2136711"/>
            <a:ext cx="783772" cy="48519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4076934-FBB2-45CD-BFA4-5E9FBF3B13E6}"/>
              </a:ext>
            </a:extLst>
          </p:cNvPr>
          <p:cNvCxnSpPr>
            <a:cxnSpLocks/>
            <a:stCxn id="64" idx="4"/>
            <a:endCxn id="72" idx="0"/>
          </p:cNvCxnSpPr>
          <p:nvPr/>
        </p:nvCxnSpPr>
        <p:spPr>
          <a:xfrm>
            <a:off x="1353312" y="146304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4C29F74-7EE0-499F-BA19-4A6FED2066B6}"/>
              </a:ext>
            </a:extLst>
          </p:cNvPr>
          <p:cNvCxnSpPr>
            <a:cxnSpLocks/>
            <a:stCxn id="56" idx="4"/>
            <a:endCxn id="61" idx="0"/>
          </p:cNvCxnSpPr>
          <p:nvPr/>
        </p:nvCxnSpPr>
        <p:spPr>
          <a:xfrm>
            <a:off x="2084832" y="1005840"/>
            <a:ext cx="0" cy="1371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84A4301-2D91-4379-932B-FB2341FC23BD}"/>
              </a:ext>
            </a:extLst>
          </p:cNvPr>
          <p:cNvCxnSpPr>
            <a:cxnSpLocks/>
            <a:stCxn id="53" idx="4"/>
            <a:endCxn id="55" idx="0"/>
          </p:cNvCxnSpPr>
          <p:nvPr/>
        </p:nvCxnSpPr>
        <p:spPr>
          <a:xfrm>
            <a:off x="2871216" y="146304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3C540832-E2A3-4F56-9D64-D12519492497}"/>
              </a:ext>
            </a:extLst>
          </p:cNvPr>
          <p:cNvGrpSpPr/>
          <p:nvPr/>
        </p:nvGrpSpPr>
        <p:grpSpPr>
          <a:xfrm>
            <a:off x="393192" y="548640"/>
            <a:ext cx="3383280" cy="2286000"/>
            <a:chOff x="393192" y="548640"/>
            <a:chExt cx="3383280" cy="228600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3EEE93F-F21E-4802-B1C1-5A0A7D2B17BC}"/>
                </a:ext>
              </a:extLst>
            </p:cNvPr>
            <p:cNvSpPr/>
            <p:nvPr/>
          </p:nvSpPr>
          <p:spPr>
            <a:xfrm>
              <a:off x="3319272" y="54864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C37D195-A8E5-4733-9C8E-26416B0A7491}"/>
                </a:ext>
              </a:extLst>
            </p:cNvPr>
            <p:cNvSpPr/>
            <p:nvPr/>
          </p:nvSpPr>
          <p:spPr>
            <a:xfrm>
              <a:off x="3319272" y="237744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1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4CEB443-F2D9-4337-8968-3A87A00A0C55}"/>
                </a:ext>
              </a:extLst>
            </p:cNvPr>
            <p:cNvSpPr/>
            <p:nvPr/>
          </p:nvSpPr>
          <p:spPr>
            <a:xfrm>
              <a:off x="2642616" y="100584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2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EB21DA6-535B-4381-8797-301D5FA58CCD}"/>
                </a:ext>
              </a:extLst>
            </p:cNvPr>
            <p:cNvSpPr/>
            <p:nvPr/>
          </p:nvSpPr>
          <p:spPr>
            <a:xfrm>
              <a:off x="2642616" y="192024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3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2D24602-5D2A-4E8D-9FB8-025F24B1B25D}"/>
                </a:ext>
              </a:extLst>
            </p:cNvPr>
            <p:cNvSpPr/>
            <p:nvPr/>
          </p:nvSpPr>
          <p:spPr>
            <a:xfrm>
              <a:off x="1856232" y="54864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8ACFB6A-7FF3-4F11-BF0F-6D3238FC9808}"/>
                </a:ext>
              </a:extLst>
            </p:cNvPr>
            <p:cNvSpPr/>
            <p:nvPr/>
          </p:nvSpPr>
          <p:spPr>
            <a:xfrm>
              <a:off x="1856232" y="146304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5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7CB0A29-FCAC-4EB0-B44E-C3B77001721E}"/>
                </a:ext>
              </a:extLst>
            </p:cNvPr>
            <p:cNvSpPr/>
            <p:nvPr/>
          </p:nvSpPr>
          <p:spPr>
            <a:xfrm>
              <a:off x="1856232" y="237744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6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5CC0867-AB5C-442C-BE84-15A50C87AD87}"/>
                </a:ext>
              </a:extLst>
            </p:cNvPr>
            <p:cNvSpPr/>
            <p:nvPr/>
          </p:nvSpPr>
          <p:spPr>
            <a:xfrm>
              <a:off x="1124712" y="100584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7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5BDD2D9-B8C5-4E76-9D7B-93554BE7EA79}"/>
                </a:ext>
              </a:extLst>
            </p:cNvPr>
            <p:cNvSpPr/>
            <p:nvPr/>
          </p:nvSpPr>
          <p:spPr>
            <a:xfrm>
              <a:off x="1124712" y="192024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8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183AEA1-8570-4435-BF3A-3B88FD82FEE6}"/>
                </a:ext>
              </a:extLst>
            </p:cNvPr>
            <p:cNvSpPr/>
            <p:nvPr/>
          </p:nvSpPr>
          <p:spPr>
            <a:xfrm>
              <a:off x="393192" y="54864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9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E23E22B-7772-4549-9711-FEF1FCFF8D7D}"/>
                </a:ext>
              </a:extLst>
            </p:cNvPr>
            <p:cNvSpPr/>
            <p:nvPr/>
          </p:nvSpPr>
          <p:spPr>
            <a:xfrm>
              <a:off x="393192" y="237744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4627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581331" y="475488"/>
            <a:ext cx="7398148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Feb 08: </a:t>
            </a:r>
            <a:r>
              <a:rPr lang="en-US" dirty="0" err="1"/>
              <a:t>Merci’s</a:t>
            </a:r>
            <a:r>
              <a:rPr lang="en-US" dirty="0"/>
              <a:t> Mix Up – </a:t>
            </a:r>
            <a:r>
              <a:rPr lang="en-US" i="1" dirty="0"/>
              <a:t>Heart Formation</a:t>
            </a:r>
          </a:p>
          <a:p>
            <a:r>
              <a:rPr lang="en-US" dirty="0"/>
              <a:t>T3 objectives (rewards T3 </a:t>
            </a:r>
            <a:r>
              <a:rPr lang="en-US" dirty="0" err="1"/>
              <a:t>eJC</a:t>
            </a:r>
            <a:r>
              <a:rPr lang="en-US" dirty="0"/>
              <a:t>)		            GE: Katie’s Bow </a:t>
            </a:r>
          </a:p>
          <a:p>
            <a:pPr marL="171450" indent="-171450">
              <a:buFontTx/>
              <a:buChar char="-"/>
            </a:pPr>
            <a:r>
              <a:rPr lang="en-US" sz="1400" dirty="0"/>
              <a:t>Recruit Frankie 1100 tokens, clear area 500 </a:t>
            </a:r>
            <a:r>
              <a:rPr lang="en-US" sz="1050" dirty="0"/>
              <a:t>(Disable DPS of crusaders within 2 spots of Frankie.  Frankie moves every 50 areas.  2, 4, 3, 12, 4, 11, 8, 0, 1, 3, 7)</a:t>
            </a:r>
            <a:endParaRPr lang="en-US" sz="1600" dirty="0"/>
          </a:p>
          <a:p>
            <a:pPr marL="171450" indent="-171450">
              <a:buFontTx/>
              <a:buChar char="-"/>
            </a:pPr>
            <a:r>
              <a:rPr lang="en-US" sz="1400" dirty="0"/>
              <a:t>Swoon: 2500 tokens, clear area 600 </a:t>
            </a:r>
            <a:r>
              <a:rPr lang="en-US" sz="1050" dirty="0"/>
              <a:t>(Only Frankie and females)</a:t>
            </a:r>
            <a:endParaRPr lang="en-US" sz="1400" dirty="0"/>
          </a:p>
          <a:p>
            <a:pPr marL="171450" indent="-171450">
              <a:buFontTx/>
              <a:buChar char="-"/>
            </a:pPr>
            <a:r>
              <a:rPr lang="en-US" sz="1400" dirty="0"/>
              <a:t>Three’s a Crowd : 2500 tokens, clear area 650 </a:t>
            </a:r>
            <a:r>
              <a:rPr lang="en-US" sz="1050" dirty="0"/>
              <a:t>(50% less DPS per adjacent crusader)</a:t>
            </a:r>
            <a:endParaRPr lang="en-US" sz="2400" dirty="0"/>
          </a:p>
          <a:p>
            <a:pPr marL="171450" indent="-171450">
              <a:buFontTx/>
              <a:buChar char="-"/>
            </a:pPr>
            <a:r>
              <a:rPr lang="en-US" sz="1400" dirty="0"/>
              <a:t>Lovesickness : 2500 tokens, clear area 700 </a:t>
            </a:r>
            <a:r>
              <a:rPr lang="en-US" sz="1050" dirty="0"/>
              <a:t>(Sickness moves through crusaders switching genders.  Disables crusader for 30 seconds, spreads every 15, crusader is immune for 120 seconds afterwards)</a:t>
            </a:r>
          </a:p>
          <a:p>
            <a:pPr marL="171450" indent="-171450">
              <a:buFontTx/>
              <a:buChar char="-"/>
            </a:pPr>
            <a:r>
              <a:rPr lang="en-US" sz="1400" dirty="0"/>
              <a:t>Matchmaker : 2500 tokens, clear area 750 </a:t>
            </a:r>
            <a:r>
              <a:rPr lang="en-US" sz="1050" dirty="0"/>
              <a:t>(Slot 6 blocked, every 15 seconds, a random male and female have DPS)</a:t>
            </a:r>
            <a:endParaRPr lang="en-US" sz="1400" dirty="0"/>
          </a:p>
          <a:p>
            <a:pPr marL="171450" indent="-171450">
              <a:buFontTx/>
              <a:buChar char="-"/>
            </a:pPr>
            <a:r>
              <a:rPr lang="en-US" sz="1400" dirty="0"/>
              <a:t>FP: 2500 tokens, All Tier </a:t>
            </a:r>
            <a:r>
              <a:rPr lang="en-US" sz="1400" dirty="0" err="1"/>
              <a:t>eSC</a:t>
            </a:r>
            <a:r>
              <a:rPr lang="en-US" sz="1400" dirty="0"/>
              <a:t> or </a:t>
            </a:r>
            <a:r>
              <a:rPr lang="en-US" sz="1400" dirty="0" err="1"/>
              <a:t>eJC</a:t>
            </a:r>
            <a:r>
              <a:rPr lang="en-US" sz="1400" dirty="0"/>
              <a:t> reward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9843" y="3139214"/>
            <a:ext cx="5366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Frankie the Demon Crooner (107: Seat 27)</a:t>
            </a:r>
          </a:p>
          <a:p>
            <a:r>
              <a:rPr lang="en-US" sz="1600" dirty="0"/>
              <a:t>	</a:t>
            </a:r>
            <a:r>
              <a:rPr lang="en-US" sz="1600" i="1" dirty="0"/>
              <a:t>Demon/Male/Event/Support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79843" y="3757429"/>
            <a:ext cx="644329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50: </a:t>
            </a:r>
            <a:r>
              <a:rPr lang="en-US" sz="1100" b="1" dirty="0"/>
              <a:t>Warm-Up</a:t>
            </a:r>
            <a:r>
              <a:rPr lang="en-US" sz="1100" dirty="0"/>
              <a:t> – 20% GDPS</a:t>
            </a:r>
          </a:p>
          <a:p>
            <a:r>
              <a:rPr lang="en-US" sz="1100" dirty="0"/>
              <a:t>100: </a:t>
            </a:r>
            <a:r>
              <a:rPr lang="en-US" sz="1100" b="1" dirty="0"/>
              <a:t>Croon</a:t>
            </a:r>
            <a:r>
              <a:rPr lang="en-US" sz="1100" dirty="0"/>
              <a:t> – 20% DPS per monster killed (up to 5 stacks) to adjacent crusaders, resets after 5 seconds (668)</a:t>
            </a:r>
          </a:p>
          <a:p>
            <a:r>
              <a:rPr lang="en-US" sz="1100" dirty="0"/>
              <a:t>200: </a:t>
            </a:r>
            <a:r>
              <a:rPr lang="en-US" sz="1100" b="1" dirty="0"/>
              <a:t>Wicked Endurance </a:t>
            </a:r>
            <a:r>
              <a:rPr lang="en-US" sz="1100" dirty="0"/>
              <a:t>– 4x/25 levels</a:t>
            </a:r>
          </a:p>
          <a:p>
            <a:r>
              <a:rPr lang="en-US" sz="1100" dirty="0"/>
              <a:t>300: </a:t>
            </a:r>
            <a:r>
              <a:rPr lang="en-US" sz="1100" b="1" dirty="0"/>
              <a:t>Captive Audience </a:t>
            </a:r>
            <a:r>
              <a:rPr lang="en-US" sz="1100" dirty="0"/>
              <a:t>– Increase the number of stacks of </a:t>
            </a:r>
            <a:r>
              <a:rPr lang="en-US" sz="1100" b="1" dirty="0"/>
              <a:t>Croon </a:t>
            </a:r>
            <a:r>
              <a:rPr lang="en-US" sz="1100" dirty="0"/>
              <a:t>by 5 for each adjacent crusader (669)</a:t>
            </a:r>
          </a:p>
          <a:p>
            <a:r>
              <a:rPr lang="en-US" sz="1100" dirty="0"/>
              <a:t>400: </a:t>
            </a:r>
            <a:r>
              <a:rPr lang="en-US" sz="1100" b="1" dirty="0"/>
              <a:t>Demonic Melody</a:t>
            </a:r>
            <a:r>
              <a:rPr lang="en-US" sz="1100" dirty="0"/>
              <a:t> – 20% GDPS</a:t>
            </a:r>
          </a:p>
          <a:p>
            <a:r>
              <a:rPr lang="en-US" sz="1100" dirty="0"/>
              <a:t>600: </a:t>
            </a:r>
            <a:r>
              <a:rPr lang="en-US" sz="1100" b="1" dirty="0"/>
              <a:t>Volume Up! </a:t>
            </a:r>
            <a:r>
              <a:rPr lang="en-US" sz="1100" dirty="0"/>
              <a:t>– Increase range of </a:t>
            </a:r>
            <a:r>
              <a:rPr lang="en-US" sz="1100" b="1" dirty="0"/>
              <a:t>Croon </a:t>
            </a:r>
            <a:r>
              <a:rPr lang="en-US" sz="1100" dirty="0"/>
              <a:t>to crusaders 2 spots away (670)</a:t>
            </a:r>
          </a:p>
          <a:p>
            <a:r>
              <a:rPr lang="en-US" sz="1100" dirty="0"/>
              <a:t>800: </a:t>
            </a:r>
            <a:r>
              <a:rPr lang="en-US" sz="1100" b="1" dirty="0"/>
              <a:t>Critical Notes </a:t>
            </a:r>
            <a:r>
              <a:rPr lang="en-US" sz="1100" dirty="0"/>
              <a:t>– Increase Critical Click chance by 0.25 for each stack of </a:t>
            </a:r>
            <a:r>
              <a:rPr lang="en-US" sz="1100" b="1" dirty="0"/>
              <a:t>Croon</a:t>
            </a:r>
            <a:r>
              <a:rPr lang="en-US" sz="1100" dirty="0"/>
              <a:t> (671)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79842" y="5109909"/>
            <a:ext cx="7049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Fedora:</a:t>
            </a:r>
            <a:r>
              <a:rPr lang="en-US" sz="1200" dirty="0"/>
              <a:t> 5/10/15/40/80% GDPS</a:t>
            </a:r>
          </a:p>
          <a:p>
            <a:r>
              <a:rPr lang="en-US" sz="1200" i="1" dirty="0"/>
              <a:t>Legendary</a:t>
            </a:r>
            <a:r>
              <a:rPr lang="en-US" sz="1200" dirty="0"/>
              <a:t>: 100% DPS to males (675)</a:t>
            </a:r>
          </a:p>
          <a:p>
            <a:r>
              <a:rPr lang="en-US" sz="1200" b="1" dirty="0"/>
              <a:t>Mic:</a:t>
            </a:r>
            <a:r>
              <a:rPr lang="en-US" sz="1200" dirty="0"/>
              <a:t> Increase </a:t>
            </a:r>
            <a:r>
              <a:rPr lang="en-US" sz="1200" b="1" dirty="0"/>
              <a:t>Croon </a:t>
            </a:r>
            <a:r>
              <a:rPr lang="en-US" sz="1200" dirty="0"/>
              <a:t>by 10/25/50/100/200%</a:t>
            </a:r>
          </a:p>
          <a:p>
            <a:r>
              <a:rPr lang="en-US" sz="1200" i="1" dirty="0"/>
              <a:t>Legendary</a:t>
            </a:r>
            <a:r>
              <a:rPr lang="en-US" sz="1200" dirty="0"/>
              <a:t>: 100% GDPS per demon (676)</a:t>
            </a:r>
          </a:p>
          <a:p>
            <a:r>
              <a:rPr lang="en-US" sz="1200" b="1" dirty="0"/>
              <a:t>Shoes:</a:t>
            </a:r>
            <a:r>
              <a:rPr lang="en-US" sz="1200" dirty="0"/>
              <a:t> 1/2/3/4/8% Critical Click Chance</a:t>
            </a:r>
          </a:p>
          <a:p>
            <a:r>
              <a:rPr lang="en-US" sz="1200" i="1" dirty="0"/>
              <a:t>Legendary</a:t>
            </a:r>
            <a:r>
              <a:rPr lang="en-US" sz="1200" dirty="0"/>
              <a:t>: Increase GDPS by 1000% of your Critical Click Chance</a:t>
            </a:r>
            <a:endParaRPr lang="en-US" sz="12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1" y="640080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FF0000"/>
                </a:solidFill>
              </a:rPr>
              <a:t>This information is not official.  It has been derived from data files used by the game and is subject to change.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99897" y="519188"/>
            <a:ext cx="1812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http://tiny.cc/CotLI_MMU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1D3AFE-6434-4874-ACFB-0FD5EA93AD8A}"/>
              </a:ext>
            </a:extLst>
          </p:cNvPr>
          <p:cNvCxnSpPr>
            <a:cxnSpLocks/>
          </p:cNvCxnSpPr>
          <p:nvPr/>
        </p:nvCxnSpPr>
        <p:spPr>
          <a:xfrm>
            <a:off x="1343025" y="990601"/>
            <a:ext cx="2200275" cy="91439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E1D705D-D531-4E37-A090-5AADADD76145}"/>
              </a:ext>
            </a:extLst>
          </p:cNvPr>
          <p:cNvCxnSpPr>
            <a:cxnSpLocks/>
          </p:cNvCxnSpPr>
          <p:nvPr/>
        </p:nvCxnSpPr>
        <p:spPr>
          <a:xfrm>
            <a:off x="609600" y="1304925"/>
            <a:ext cx="2257425" cy="914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7734991-AB49-4B87-8CA4-08E498898E80}"/>
              </a:ext>
            </a:extLst>
          </p:cNvPr>
          <p:cNvCxnSpPr>
            <a:cxnSpLocks/>
          </p:cNvCxnSpPr>
          <p:nvPr/>
        </p:nvCxnSpPr>
        <p:spPr>
          <a:xfrm>
            <a:off x="609600" y="1905000"/>
            <a:ext cx="1466850" cy="609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C176756-826F-43A4-A389-D22C19CEB093}"/>
              </a:ext>
            </a:extLst>
          </p:cNvPr>
          <p:cNvCxnSpPr>
            <a:cxnSpLocks/>
          </p:cNvCxnSpPr>
          <p:nvPr/>
        </p:nvCxnSpPr>
        <p:spPr>
          <a:xfrm>
            <a:off x="2867026" y="990601"/>
            <a:ext cx="676274" cy="3143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E18256-E1DE-4E21-BB87-F4594F01254C}"/>
              </a:ext>
            </a:extLst>
          </p:cNvPr>
          <p:cNvCxnSpPr>
            <a:cxnSpLocks/>
          </p:cNvCxnSpPr>
          <p:nvPr/>
        </p:nvCxnSpPr>
        <p:spPr>
          <a:xfrm flipH="1">
            <a:off x="2076450" y="1905000"/>
            <a:ext cx="1466850" cy="609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834585C-F5F2-46AB-9C11-07B1724BD4BF}"/>
              </a:ext>
            </a:extLst>
          </p:cNvPr>
          <p:cNvCxnSpPr>
            <a:cxnSpLocks/>
          </p:cNvCxnSpPr>
          <p:nvPr/>
        </p:nvCxnSpPr>
        <p:spPr>
          <a:xfrm flipH="1">
            <a:off x="609600" y="990601"/>
            <a:ext cx="733425" cy="3143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91F5848-5F19-4F81-BD17-2235852A7B6A}"/>
              </a:ext>
            </a:extLst>
          </p:cNvPr>
          <p:cNvCxnSpPr>
            <a:cxnSpLocks/>
          </p:cNvCxnSpPr>
          <p:nvPr/>
        </p:nvCxnSpPr>
        <p:spPr>
          <a:xfrm flipH="1">
            <a:off x="609600" y="990601"/>
            <a:ext cx="2257425" cy="91439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15AB742-875B-4FA2-AB1C-C25735ED4213}"/>
              </a:ext>
            </a:extLst>
          </p:cNvPr>
          <p:cNvCxnSpPr>
            <a:cxnSpLocks/>
          </p:cNvCxnSpPr>
          <p:nvPr/>
        </p:nvCxnSpPr>
        <p:spPr>
          <a:xfrm flipH="1">
            <a:off x="1343025" y="1304925"/>
            <a:ext cx="2200276" cy="914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ABDB62E-C0B6-435F-A3DB-0D2399B87381}"/>
              </a:ext>
            </a:extLst>
          </p:cNvPr>
          <p:cNvCxnSpPr>
            <a:cxnSpLocks/>
            <a:stCxn id="50" idx="4"/>
            <a:endCxn id="52" idx="0"/>
          </p:cNvCxnSpPr>
          <p:nvPr/>
        </p:nvCxnSpPr>
        <p:spPr>
          <a:xfrm>
            <a:off x="3547872" y="1536192"/>
            <a:ext cx="0" cy="1463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007FD8E-130A-4DD3-B32D-D0FCDAF75C4D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2871216" y="1234440"/>
            <a:ext cx="0" cy="7498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6C4A37C-2263-4987-9EBE-9F973BE01AE7}"/>
              </a:ext>
            </a:extLst>
          </p:cNvPr>
          <p:cNvCxnSpPr>
            <a:cxnSpLocks/>
            <a:stCxn id="58" idx="4"/>
            <a:endCxn id="64" idx="0"/>
          </p:cNvCxnSpPr>
          <p:nvPr/>
        </p:nvCxnSpPr>
        <p:spPr>
          <a:xfrm>
            <a:off x="2084832" y="1536192"/>
            <a:ext cx="0" cy="7498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6FC85C4-AFDB-49A5-A04B-3E175B8C5A63}"/>
              </a:ext>
            </a:extLst>
          </p:cNvPr>
          <p:cNvCxnSpPr>
            <a:cxnSpLocks/>
            <a:stCxn id="72" idx="4"/>
            <a:endCxn id="74" idx="0"/>
          </p:cNvCxnSpPr>
          <p:nvPr/>
        </p:nvCxnSpPr>
        <p:spPr>
          <a:xfrm>
            <a:off x="1353312" y="1234440"/>
            <a:ext cx="0" cy="7498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23E7DC2-8AC7-4277-A32F-D1ADC5F2B929}"/>
              </a:ext>
            </a:extLst>
          </p:cNvPr>
          <p:cNvCxnSpPr>
            <a:cxnSpLocks/>
            <a:stCxn id="75" idx="4"/>
            <a:endCxn id="81" idx="0"/>
          </p:cNvCxnSpPr>
          <p:nvPr/>
        </p:nvCxnSpPr>
        <p:spPr>
          <a:xfrm>
            <a:off x="621792" y="1536192"/>
            <a:ext cx="0" cy="1463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B020218E-EFEA-4E19-89EB-728F7A0CA2ED}"/>
              </a:ext>
            </a:extLst>
          </p:cNvPr>
          <p:cNvGrpSpPr/>
          <p:nvPr/>
        </p:nvGrpSpPr>
        <p:grpSpPr>
          <a:xfrm>
            <a:off x="393192" y="777240"/>
            <a:ext cx="3383280" cy="1965960"/>
            <a:chOff x="393192" y="777240"/>
            <a:chExt cx="3383280" cy="196596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3EEE93F-F21E-4802-B1C1-5A0A7D2B17BC}"/>
                </a:ext>
              </a:extLst>
            </p:cNvPr>
            <p:cNvSpPr/>
            <p:nvPr/>
          </p:nvSpPr>
          <p:spPr>
            <a:xfrm>
              <a:off x="3319272" y="1078992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C37D195-A8E5-4733-9C8E-26416B0A7491}"/>
                </a:ext>
              </a:extLst>
            </p:cNvPr>
            <p:cNvSpPr/>
            <p:nvPr/>
          </p:nvSpPr>
          <p:spPr>
            <a:xfrm>
              <a:off x="3319272" y="168249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1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4CEB443-F2D9-4337-8968-3A87A00A0C55}"/>
                </a:ext>
              </a:extLst>
            </p:cNvPr>
            <p:cNvSpPr/>
            <p:nvPr/>
          </p:nvSpPr>
          <p:spPr>
            <a:xfrm>
              <a:off x="2642616" y="77724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2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EB21DA6-535B-4381-8797-301D5FA58CCD}"/>
                </a:ext>
              </a:extLst>
            </p:cNvPr>
            <p:cNvSpPr/>
            <p:nvPr/>
          </p:nvSpPr>
          <p:spPr>
            <a:xfrm>
              <a:off x="2642616" y="138074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3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2D24602-5D2A-4E8D-9FB8-025F24B1B25D}"/>
                </a:ext>
              </a:extLst>
            </p:cNvPr>
            <p:cNvSpPr/>
            <p:nvPr/>
          </p:nvSpPr>
          <p:spPr>
            <a:xfrm>
              <a:off x="2642616" y="198424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8ACFB6A-7FF3-4F11-BF0F-6D3238FC9808}"/>
                </a:ext>
              </a:extLst>
            </p:cNvPr>
            <p:cNvSpPr/>
            <p:nvPr/>
          </p:nvSpPr>
          <p:spPr>
            <a:xfrm>
              <a:off x="1856232" y="1078992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5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7CB0A29-FCAC-4EB0-B44E-C3B77001721E}"/>
                </a:ext>
              </a:extLst>
            </p:cNvPr>
            <p:cNvSpPr/>
            <p:nvPr/>
          </p:nvSpPr>
          <p:spPr>
            <a:xfrm>
              <a:off x="1856232" y="168249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6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5CC0867-AB5C-442C-BE84-15A50C87AD87}"/>
                </a:ext>
              </a:extLst>
            </p:cNvPr>
            <p:cNvSpPr/>
            <p:nvPr/>
          </p:nvSpPr>
          <p:spPr>
            <a:xfrm>
              <a:off x="1856232" y="22860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7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5BDD2D9-B8C5-4E76-9D7B-93554BE7EA79}"/>
                </a:ext>
              </a:extLst>
            </p:cNvPr>
            <p:cNvSpPr/>
            <p:nvPr/>
          </p:nvSpPr>
          <p:spPr>
            <a:xfrm>
              <a:off x="1124712" y="77724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8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183AEA1-8570-4435-BF3A-3B88FD82FEE6}"/>
                </a:ext>
              </a:extLst>
            </p:cNvPr>
            <p:cNvSpPr/>
            <p:nvPr/>
          </p:nvSpPr>
          <p:spPr>
            <a:xfrm>
              <a:off x="1124712" y="138074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9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E23E22B-7772-4549-9711-FEF1FCFF8D7D}"/>
                </a:ext>
              </a:extLst>
            </p:cNvPr>
            <p:cNvSpPr/>
            <p:nvPr/>
          </p:nvSpPr>
          <p:spPr>
            <a:xfrm>
              <a:off x="1124712" y="198424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10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DB33C3F-04B7-4658-A623-EF59C033C769}"/>
                </a:ext>
              </a:extLst>
            </p:cNvPr>
            <p:cNvSpPr/>
            <p:nvPr/>
          </p:nvSpPr>
          <p:spPr>
            <a:xfrm>
              <a:off x="393192" y="1078992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11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28C4BB7-613B-42A3-BEBE-58C44FA3F5BF}"/>
                </a:ext>
              </a:extLst>
            </p:cNvPr>
            <p:cNvSpPr/>
            <p:nvPr/>
          </p:nvSpPr>
          <p:spPr>
            <a:xfrm>
              <a:off x="393192" y="168249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/>
                <a:t>12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D228F64-81EE-4D97-97CA-088D1C5A4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57" y="2919317"/>
            <a:ext cx="24955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6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169183</TotalTime>
  <Words>7800</Words>
  <Application>Microsoft Office PowerPoint</Application>
  <PresentationFormat>Widescreen</PresentationFormat>
  <Paragraphs>1091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Jamie Hatfield</dc:creator>
  <cp:lastModifiedBy>Jamie Hatfield</cp:lastModifiedBy>
  <cp:revision>411</cp:revision>
  <dcterms:created xsi:type="dcterms:W3CDTF">2017-05-01T19:33:12Z</dcterms:created>
  <dcterms:modified xsi:type="dcterms:W3CDTF">2018-07-18T20:50:35Z</dcterms:modified>
</cp:coreProperties>
</file>