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56" r:id="rId3"/>
    <p:sldId id="258" r:id="rId4"/>
    <p:sldId id="283" r:id="rId5"/>
    <p:sldId id="284" r:id="rId6"/>
    <p:sldId id="285" r:id="rId7"/>
    <p:sldId id="260" r:id="rId8"/>
    <p:sldId id="262" r:id="rId9"/>
    <p:sldId id="266" r:id="rId10"/>
    <p:sldId id="263" r:id="rId11"/>
    <p:sldId id="264" r:id="rId12"/>
    <p:sldId id="261" r:id="rId13"/>
    <p:sldId id="265" r:id="rId14"/>
    <p:sldId id="267" r:id="rId15"/>
    <p:sldId id="271" r:id="rId16"/>
    <p:sldId id="270" r:id="rId17"/>
    <p:sldId id="274" r:id="rId18"/>
    <p:sldId id="276" r:id="rId19"/>
    <p:sldId id="279" r:id="rId20"/>
    <p:sldId id="277" r:id="rId21"/>
    <p:sldId id="278" r:id="rId22"/>
    <p:sldId id="280" r:id="rId23"/>
    <p:sldId id="281" r:id="rId24"/>
    <p:sldId id="282" r:id="rId25"/>
    <p:sldId id="268" r:id="rId26"/>
    <p:sldId id="275" r:id="rId27"/>
    <p:sldId id="269" r:id="rId28"/>
    <p:sldId id="272" r:id="rId29"/>
    <p:sldId id="259" r:id="rId30"/>
    <p:sldId id="273" r:id="rId31"/>
    <p:sldId id="286" r:id="rId32"/>
    <p:sldId id="287" r:id="rId33"/>
    <p:sldId id="288" r:id="rId34"/>
    <p:sldId id="289" r:id="rId35"/>
    <p:sldId id="290" r:id="rId36"/>
    <p:sldId id="291" r:id="rId37"/>
    <p:sldId id="292" r:id="rId38"/>
    <p:sldId id="293" r:id="rId39"/>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DE1AE952-D76C-414B-AE7A-1C0EF4E84656}" type="datetimeFigureOut">
              <a:rPr lang="en-IN" smtClean="0"/>
              <a:t>30-08-2024</a:t>
            </a:fld>
            <a:endParaRPr lang="en-I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31839" y="4621213"/>
            <a:ext cx="5851525" cy="37798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120189"/>
            <a:ext cx="3170238" cy="48101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143375" y="9120189"/>
            <a:ext cx="3170238" cy="481012"/>
          </a:xfrm>
          <a:prstGeom prst="rect">
            <a:avLst/>
          </a:prstGeom>
        </p:spPr>
        <p:txBody>
          <a:bodyPr vert="horz" lIns="91440" tIns="45720" rIns="91440" bIns="45720" rtlCol="0" anchor="b"/>
          <a:lstStyle>
            <a:lvl1pPr algn="r">
              <a:defRPr sz="1200"/>
            </a:lvl1pPr>
          </a:lstStyle>
          <a:p>
            <a:fld id="{3C70AE18-74A6-4CD5-9C21-845BA56836F8}" type="slidenum">
              <a:rPr lang="en-IN" smtClean="0"/>
              <a:t>‹#›</a:t>
            </a:fld>
            <a:endParaRPr lang="en-IN"/>
          </a:p>
        </p:txBody>
      </p:sp>
    </p:spTree>
    <p:extLst>
      <p:ext uri="{BB962C8B-B14F-4D97-AF65-F5344CB8AC3E}">
        <p14:creationId xmlns:p14="http://schemas.microsoft.com/office/powerpoint/2010/main" val="1408415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1</a:t>
            </a:fld>
            <a:endParaRPr lang="en-IN"/>
          </a:p>
        </p:txBody>
      </p:sp>
    </p:spTree>
    <p:extLst>
      <p:ext uri="{BB962C8B-B14F-4D97-AF65-F5344CB8AC3E}">
        <p14:creationId xmlns:p14="http://schemas.microsoft.com/office/powerpoint/2010/main" val="2650120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10</a:t>
            </a:fld>
            <a:endParaRPr lang="en-IN"/>
          </a:p>
        </p:txBody>
      </p:sp>
    </p:spTree>
    <p:extLst>
      <p:ext uri="{BB962C8B-B14F-4D97-AF65-F5344CB8AC3E}">
        <p14:creationId xmlns:p14="http://schemas.microsoft.com/office/powerpoint/2010/main" val="2532220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11</a:t>
            </a:fld>
            <a:endParaRPr lang="en-IN"/>
          </a:p>
        </p:txBody>
      </p:sp>
    </p:spTree>
    <p:extLst>
      <p:ext uri="{BB962C8B-B14F-4D97-AF65-F5344CB8AC3E}">
        <p14:creationId xmlns:p14="http://schemas.microsoft.com/office/powerpoint/2010/main" val="626552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12</a:t>
            </a:fld>
            <a:endParaRPr lang="en-IN"/>
          </a:p>
        </p:txBody>
      </p:sp>
    </p:spTree>
    <p:extLst>
      <p:ext uri="{BB962C8B-B14F-4D97-AF65-F5344CB8AC3E}">
        <p14:creationId xmlns:p14="http://schemas.microsoft.com/office/powerpoint/2010/main" val="1977030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13</a:t>
            </a:fld>
            <a:endParaRPr lang="en-IN"/>
          </a:p>
        </p:txBody>
      </p:sp>
    </p:spTree>
    <p:extLst>
      <p:ext uri="{BB962C8B-B14F-4D97-AF65-F5344CB8AC3E}">
        <p14:creationId xmlns:p14="http://schemas.microsoft.com/office/powerpoint/2010/main" val="3549639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14</a:t>
            </a:fld>
            <a:endParaRPr lang="en-IN"/>
          </a:p>
        </p:txBody>
      </p:sp>
    </p:spTree>
    <p:extLst>
      <p:ext uri="{BB962C8B-B14F-4D97-AF65-F5344CB8AC3E}">
        <p14:creationId xmlns:p14="http://schemas.microsoft.com/office/powerpoint/2010/main" val="2862985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15</a:t>
            </a:fld>
            <a:endParaRPr lang="en-IN"/>
          </a:p>
        </p:txBody>
      </p:sp>
    </p:spTree>
    <p:extLst>
      <p:ext uri="{BB962C8B-B14F-4D97-AF65-F5344CB8AC3E}">
        <p14:creationId xmlns:p14="http://schemas.microsoft.com/office/powerpoint/2010/main" val="2990257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16</a:t>
            </a:fld>
            <a:endParaRPr lang="en-IN"/>
          </a:p>
        </p:txBody>
      </p:sp>
    </p:spTree>
    <p:extLst>
      <p:ext uri="{BB962C8B-B14F-4D97-AF65-F5344CB8AC3E}">
        <p14:creationId xmlns:p14="http://schemas.microsoft.com/office/powerpoint/2010/main" val="906784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17</a:t>
            </a:fld>
            <a:endParaRPr lang="en-IN"/>
          </a:p>
        </p:txBody>
      </p:sp>
    </p:spTree>
    <p:extLst>
      <p:ext uri="{BB962C8B-B14F-4D97-AF65-F5344CB8AC3E}">
        <p14:creationId xmlns:p14="http://schemas.microsoft.com/office/powerpoint/2010/main" val="3623117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18</a:t>
            </a:fld>
            <a:endParaRPr lang="en-IN"/>
          </a:p>
        </p:txBody>
      </p:sp>
    </p:spTree>
    <p:extLst>
      <p:ext uri="{BB962C8B-B14F-4D97-AF65-F5344CB8AC3E}">
        <p14:creationId xmlns:p14="http://schemas.microsoft.com/office/powerpoint/2010/main" val="1090421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19</a:t>
            </a:fld>
            <a:endParaRPr lang="en-IN"/>
          </a:p>
        </p:txBody>
      </p:sp>
    </p:spTree>
    <p:extLst>
      <p:ext uri="{BB962C8B-B14F-4D97-AF65-F5344CB8AC3E}">
        <p14:creationId xmlns:p14="http://schemas.microsoft.com/office/powerpoint/2010/main" val="1627375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2</a:t>
            </a:fld>
            <a:endParaRPr lang="en-IN"/>
          </a:p>
        </p:txBody>
      </p:sp>
    </p:spTree>
    <p:extLst>
      <p:ext uri="{BB962C8B-B14F-4D97-AF65-F5344CB8AC3E}">
        <p14:creationId xmlns:p14="http://schemas.microsoft.com/office/powerpoint/2010/main" val="4187955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20</a:t>
            </a:fld>
            <a:endParaRPr lang="en-IN"/>
          </a:p>
        </p:txBody>
      </p:sp>
    </p:spTree>
    <p:extLst>
      <p:ext uri="{BB962C8B-B14F-4D97-AF65-F5344CB8AC3E}">
        <p14:creationId xmlns:p14="http://schemas.microsoft.com/office/powerpoint/2010/main" val="1355190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21</a:t>
            </a:fld>
            <a:endParaRPr lang="en-IN"/>
          </a:p>
        </p:txBody>
      </p:sp>
    </p:spTree>
    <p:extLst>
      <p:ext uri="{BB962C8B-B14F-4D97-AF65-F5344CB8AC3E}">
        <p14:creationId xmlns:p14="http://schemas.microsoft.com/office/powerpoint/2010/main" val="2910951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22</a:t>
            </a:fld>
            <a:endParaRPr lang="en-IN"/>
          </a:p>
        </p:txBody>
      </p:sp>
    </p:spTree>
    <p:extLst>
      <p:ext uri="{BB962C8B-B14F-4D97-AF65-F5344CB8AC3E}">
        <p14:creationId xmlns:p14="http://schemas.microsoft.com/office/powerpoint/2010/main" val="2694245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23</a:t>
            </a:fld>
            <a:endParaRPr lang="en-IN"/>
          </a:p>
        </p:txBody>
      </p:sp>
    </p:spTree>
    <p:extLst>
      <p:ext uri="{BB962C8B-B14F-4D97-AF65-F5344CB8AC3E}">
        <p14:creationId xmlns:p14="http://schemas.microsoft.com/office/powerpoint/2010/main" val="36469804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24</a:t>
            </a:fld>
            <a:endParaRPr lang="en-IN"/>
          </a:p>
        </p:txBody>
      </p:sp>
    </p:spTree>
    <p:extLst>
      <p:ext uri="{BB962C8B-B14F-4D97-AF65-F5344CB8AC3E}">
        <p14:creationId xmlns:p14="http://schemas.microsoft.com/office/powerpoint/2010/main" val="1162653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25</a:t>
            </a:fld>
            <a:endParaRPr lang="en-IN"/>
          </a:p>
        </p:txBody>
      </p:sp>
    </p:spTree>
    <p:extLst>
      <p:ext uri="{BB962C8B-B14F-4D97-AF65-F5344CB8AC3E}">
        <p14:creationId xmlns:p14="http://schemas.microsoft.com/office/powerpoint/2010/main" val="14914931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26</a:t>
            </a:fld>
            <a:endParaRPr lang="en-IN"/>
          </a:p>
        </p:txBody>
      </p:sp>
    </p:spTree>
    <p:extLst>
      <p:ext uri="{BB962C8B-B14F-4D97-AF65-F5344CB8AC3E}">
        <p14:creationId xmlns:p14="http://schemas.microsoft.com/office/powerpoint/2010/main" val="18847390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27</a:t>
            </a:fld>
            <a:endParaRPr lang="en-IN"/>
          </a:p>
        </p:txBody>
      </p:sp>
    </p:spTree>
    <p:extLst>
      <p:ext uri="{BB962C8B-B14F-4D97-AF65-F5344CB8AC3E}">
        <p14:creationId xmlns:p14="http://schemas.microsoft.com/office/powerpoint/2010/main" val="24945235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28</a:t>
            </a:fld>
            <a:endParaRPr lang="en-IN"/>
          </a:p>
        </p:txBody>
      </p:sp>
    </p:spTree>
    <p:extLst>
      <p:ext uri="{BB962C8B-B14F-4D97-AF65-F5344CB8AC3E}">
        <p14:creationId xmlns:p14="http://schemas.microsoft.com/office/powerpoint/2010/main" val="19245946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29</a:t>
            </a:fld>
            <a:endParaRPr lang="en-IN"/>
          </a:p>
        </p:txBody>
      </p:sp>
    </p:spTree>
    <p:extLst>
      <p:ext uri="{BB962C8B-B14F-4D97-AF65-F5344CB8AC3E}">
        <p14:creationId xmlns:p14="http://schemas.microsoft.com/office/powerpoint/2010/main" val="2823638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3</a:t>
            </a:fld>
            <a:endParaRPr lang="en-IN"/>
          </a:p>
        </p:txBody>
      </p:sp>
    </p:spTree>
    <p:extLst>
      <p:ext uri="{BB962C8B-B14F-4D97-AF65-F5344CB8AC3E}">
        <p14:creationId xmlns:p14="http://schemas.microsoft.com/office/powerpoint/2010/main" val="24817125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30</a:t>
            </a:fld>
            <a:endParaRPr lang="en-IN"/>
          </a:p>
        </p:txBody>
      </p:sp>
    </p:spTree>
    <p:extLst>
      <p:ext uri="{BB962C8B-B14F-4D97-AF65-F5344CB8AC3E}">
        <p14:creationId xmlns:p14="http://schemas.microsoft.com/office/powerpoint/2010/main" val="3995338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31</a:t>
            </a:fld>
            <a:endParaRPr lang="en-IN"/>
          </a:p>
        </p:txBody>
      </p:sp>
    </p:spTree>
    <p:extLst>
      <p:ext uri="{BB962C8B-B14F-4D97-AF65-F5344CB8AC3E}">
        <p14:creationId xmlns:p14="http://schemas.microsoft.com/office/powerpoint/2010/main" val="14893404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32</a:t>
            </a:fld>
            <a:endParaRPr lang="en-IN"/>
          </a:p>
        </p:txBody>
      </p:sp>
    </p:spTree>
    <p:extLst>
      <p:ext uri="{BB962C8B-B14F-4D97-AF65-F5344CB8AC3E}">
        <p14:creationId xmlns:p14="http://schemas.microsoft.com/office/powerpoint/2010/main" val="6291177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33</a:t>
            </a:fld>
            <a:endParaRPr lang="en-IN"/>
          </a:p>
        </p:txBody>
      </p:sp>
    </p:spTree>
    <p:extLst>
      <p:ext uri="{BB962C8B-B14F-4D97-AF65-F5344CB8AC3E}">
        <p14:creationId xmlns:p14="http://schemas.microsoft.com/office/powerpoint/2010/main" val="13682419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34</a:t>
            </a:fld>
            <a:endParaRPr lang="en-IN"/>
          </a:p>
        </p:txBody>
      </p:sp>
    </p:spTree>
    <p:extLst>
      <p:ext uri="{BB962C8B-B14F-4D97-AF65-F5344CB8AC3E}">
        <p14:creationId xmlns:p14="http://schemas.microsoft.com/office/powerpoint/2010/main" val="36978467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35</a:t>
            </a:fld>
            <a:endParaRPr lang="en-IN"/>
          </a:p>
        </p:txBody>
      </p:sp>
    </p:spTree>
    <p:extLst>
      <p:ext uri="{BB962C8B-B14F-4D97-AF65-F5344CB8AC3E}">
        <p14:creationId xmlns:p14="http://schemas.microsoft.com/office/powerpoint/2010/main" val="27358561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36</a:t>
            </a:fld>
            <a:endParaRPr lang="en-IN"/>
          </a:p>
        </p:txBody>
      </p:sp>
    </p:spTree>
    <p:extLst>
      <p:ext uri="{BB962C8B-B14F-4D97-AF65-F5344CB8AC3E}">
        <p14:creationId xmlns:p14="http://schemas.microsoft.com/office/powerpoint/2010/main" val="31571406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37</a:t>
            </a:fld>
            <a:endParaRPr lang="en-IN"/>
          </a:p>
        </p:txBody>
      </p:sp>
    </p:spTree>
    <p:extLst>
      <p:ext uri="{BB962C8B-B14F-4D97-AF65-F5344CB8AC3E}">
        <p14:creationId xmlns:p14="http://schemas.microsoft.com/office/powerpoint/2010/main" val="678811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4</a:t>
            </a:fld>
            <a:endParaRPr lang="en-IN"/>
          </a:p>
        </p:txBody>
      </p:sp>
    </p:spTree>
    <p:extLst>
      <p:ext uri="{BB962C8B-B14F-4D97-AF65-F5344CB8AC3E}">
        <p14:creationId xmlns:p14="http://schemas.microsoft.com/office/powerpoint/2010/main" val="1903680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5</a:t>
            </a:fld>
            <a:endParaRPr lang="en-IN"/>
          </a:p>
        </p:txBody>
      </p:sp>
    </p:spTree>
    <p:extLst>
      <p:ext uri="{BB962C8B-B14F-4D97-AF65-F5344CB8AC3E}">
        <p14:creationId xmlns:p14="http://schemas.microsoft.com/office/powerpoint/2010/main" val="818755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6</a:t>
            </a:fld>
            <a:endParaRPr lang="en-IN"/>
          </a:p>
        </p:txBody>
      </p:sp>
    </p:spTree>
    <p:extLst>
      <p:ext uri="{BB962C8B-B14F-4D97-AF65-F5344CB8AC3E}">
        <p14:creationId xmlns:p14="http://schemas.microsoft.com/office/powerpoint/2010/main" val="688345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7</a:t>
            </a:fld>
            <a:endParaRPr lang="en-IN"/>
          </a:p>
        </p:txBody>
      </p:sp>
    </p:spTree>
    <p:extLst>
      <p:ext uri="{BB962C8B-B14F-4D97-AF65-F5344CB8AC3E}">
        <p14:creationId xmlns:p14="http://schemas.microsoft.com/office/powerpoint/2010/main" val="3679480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8</a:t>
            </a:fld>
            <a:endParaRPr lang="en-IN"/>
          </a:p>
        </p:txBody>
      </p:sp>
    </p:spTree>
    <p:extLst>
      <p:ext uri="{BB962C8B-B14F-4D97-AF65-F5344CB8AC3E}">
        <p14:creationId xmlns:p14="http://schemas.microsoft.com/office/powerpoint/2010/main" val="3057139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C70AE18-74A6-4CD5-9C21-845BA56836F8}" type="slidenum">
              <a:rPr lang="en-IN" smtClean="0"/>
              <a:t>9</a:t>
            </a:fld>
            <a:endParaRPr lang="en-IN"/>
          </a:p>
        </p:txBody>
      </p:sp>
    </p:spTree>
    <p:extLst>
      <p:ext uri="{BB962C8B-B14F-4D97-AF65-F5344CB8AC3E}">
        <p14:creationId xmlns:p14="http://schemas.microsoft.com/office/powerpoint/2010/main" val="2120115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D37F205-E776-465A-A31E-BABAA6AE2497}"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71ABDE-D99C-43C1-B28A-FB5BE7E6CFA7}" type="slidenum">
              <a:rPr lang="en-IN" smtClean="0"/>
              <a:t>‹#›</a:t>
            </a:fld>
            <a:endParaRPr lang="en-IN"/>
          </a:p>
        </p:txBody>
      </p:sp>
    </p:spTree>
    <p:extLst>
      <p:ext uri="{BB962C8B-B14F-4D97-AF65-F5344CB8AC3E}">
        <p14:creationId xmlns:p14="http://schemas.microsoft.com/office/powerpoint/2010/main" val="895190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37F205-E776-465A-A31E-BABAA6AE2497}"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71ABDE-D99C-43C1-B28A-FB5BE7E6CFA7}" type="slidenum">
              <a:rPr lang="en-IN" smtClean="0"/>
              <a:t>‹#›</a:t>
            </a:fld>
            <a:endParaRPr lang="en-IN"/>
          </a:p>
        </p:txBody>
      </p:sp>
    </p:spTree>
    <p:extLst>
      <p:ext uri="{BB962C8B-B14F-4D97-AF65-F5344CB8AC3E}">
        <p14:creationId xmlns:p14="http://schemas.microsoft.com/office/powerpoint/2010/main" val="4216069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37F205-E776-465A-A31E-BABAA6AE2497}"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71ABDE-D99C-43C1-B28A-FB5BE7E6CFA7}" type="slidenum">
              <a:rPr lang="en-IN" smtClean="0"/>
              <a:t>‹#›</a:t>
            </a:fld>
            <a:endParaRPr lang="en-IN"/>
          </a:p>
        </p:txBody>
      </p:sp>
    </p:spTree>
    <p:extLst>
      <p:ext uri="{BB962C8B-B14F-4D97-AF65-F5344CB8AC3E}">
        <p14:creationId xmlns:p14="http://schemas.microsoft.com/office/powerpoint/2010/main" val="1721391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37F205-E776-465A-A31E-BABAA6AE2497}"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71ABDE-D99C-43C1-B28A-FB5BE7E6CFA7}" type="slidenum">
              <a:rPr lang="en-IN" smtClean="0"/>
              <a:t>‹#›</a:t>
            </a:fld>
            <a:endParaRPr lang="en-IN"/>
          </a:p>
        </p:txBody>
      </p:sp>
    </p:spTree>
    <p:extLst>
      <p:ext uri="{BB962C8B-B14F-4D97-AF65-F5344CB8AC3E}">
        <p14:creationId xmlns:p14="http://schemas.microsoft.com/office/powerpoint/2010/main" val="204087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37F205-E776-465A-A31E-BABAA6AE2497}"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71ABDE-D99C-43C1-B28A-FB5BE7E6CFA7}" type="slidenum">
              <a:rPr lang="en-IN" smtClean="0"/>
              <a:t>‹#›</a:t>
            </a:fld>
            <a:endParaRPr lang="en-IN"/>
          </a:p>
        </p:txBody>
      </p:sp>
    </p:spTree>
    <p:extLst>
      <p:ext uri="{BB962C8B-B14F-4D97-AF65-F5344CB8AC3E}">
        <p14:creationId xmlns:p14="http://schemas.microsoft.com/office/powerpoint/2010/main" val="2321262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D37F205-E776-465A-A31E-BABAA6AE2497}"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71ABDE-D99C-43C1-B28A-FB5BE7E6CFA7}" type="slidenum">
              <a:rPr lang="en-IN" smtClean="0"/>
              <a:t>‹#›</a:t>
            </a:fld>
            <a:endParaRPr lang="en-IN"/>
          </a:p>
        </p:txBody>
      </p:sp>
    </p:spTree>
    <p:extLst>
      <p:ext uri="{BB962C8B-B14F-4D97-AF65-F5344CB8AC3E}">
        <p14:creationId xmlns:p14="http://schemas.microsoft.com/office/powerpoint/2010/main" val="3967059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D37F205-E776-465A-A31E-BABAA6AE2497}" type="datetimeFigureOut">
              <a:rPr lang="en-IN" smtClean="0"/>
              <a:t>30-08-2024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71ABDE-D99C-43C1-B28A-FB5BE7E6CFA7}" type="slidenum">
              <a:rPr lang="en-IN" smtClean="0"/>
              <a:t>‹#›</a:t>
            </a:fld>
            <a:endParaRPr lang="en-IN"/>
          </a:p>
        </p:txBody>
      </p:sp>
    </p:spTree>
    <p:extLst>
      <p:ext uri="{BB962C8B-B14F-4D97-AF65-F5344CB8AC3E}">
        <p14:creationId xmlns:p14="http://schemas.microsoft.com/office/powerpoint/2010/main" val="716235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D37F205-E776-465A-A31E-BABAA6AE2497}"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71ABDE-D99C-43C1-B28A-FB5BE7E6CFA7}" type="slidenum">
              <a:rPr lang="en-IN" smtClean="0"/>
              <a:t>‹#›</a:t>
            </a:fld>
            <a:endParaRPr lang="en-IN"/>
          </a:p>
        </p:txBody>
      </p:sp>
    </p:spTree>
    <p:extLst>
      <p:ext uri="{BB962C8B-B14F-4D97-AF65-F5344CB8AC3E}">
        <p14:creationId xmlns:p14="http://schemas.microsoft.com/office/powerpoint/2010/main" val="1990134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37F205-E776-465A-A31E-BABAA6AE2497}" type="datetimeFigureOut">
              <a:rPr lang="en-IN" smtClean="0"/>
              <a:t>30-08-2024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71ABDE-D99C-43C1-B28A-FB5BE7E6CFA7}" type="slidenum">
              <a:rPr lang="en-IN" smtClean="0"/>
              <a:t>‹#›</a:t>
            </a:fld>
            <a:endParaRPr lang="en-IN"/>
          </a:p>
        </p:txBody>
      </p:sp>
    </p:spTree>
    <p:extLst>
      <p:ext uri="{BB962C8B-B14F-4D97-AF65-F5344CB8AC3E}">
        <p14:creationId xmlns:p14="http://schemas.microsoft.com/office/powerpoint/2010/main" val="3455762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37F205-E776-465A-A31E-BABAA6AE2497}"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71ABDE-D99C-43C1-B28A-FB5BE7E6CFA7}" type="slidenum">
              <a:rPr lang="en-IN" smtClean="0"/>
              <a:t>‹#›</a:t>
            </a:fld>
            <a:endParaRPr lang="en-IN"/>
          </a:p>
        </p:txBody>
      </p:sp>
    </p:spTree>
    <p:extLst>
      <p:ext uri="{BB962C8B-B14F-4D97-AF65-F5344CB8AC3E}">
        <p14:creationId xmlns:p14="http://schemas.microsoft.com/office/powerpoint/2010/main" val="3894777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37F205-E776-465A-A31E-BABAA6AE2497}"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71ABDE-D99C-43C1-B28A-FB5BE7E6CFA7}" type="slidenum">
              <a:rPr lang="en-IN" smtClean="0"/>
              <a:t>‹#›</a:t>
            </a:fld>
            <a:endParaRPr lang="en-IN"/>
          </a:p>
        </p:txBody>
      </p:sp>
    </p:spTree>
    <p:extLst>
      <p:ext uri="{BB962C8B-B14F-4D97-AF65-F5344CB8AC3E}">
        <p14:creationId xmlns:p14="http://schemas.microsoft.com/office/powerpoint/2010/main" val="4206315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7F205-E776-465A-A31E-BABAA6AE2497}" type="datetimeFigureOut">
              <a:rPr lang="en-IN" smtClean="0"/>
              <a:t>30-08-2024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71ABDE-D99C-43C1-B28A-FB5BE7E6CFA7}" type="slidenum">
              <a:rPr lang="en-IN" smtClean="0"/>
              <a:t>‹#›</a:t>
            </a:fld>
            <a:endParaRPr lang="en-IN"/>
          </a:p>
        </p:txBody>
      </p:sp>
    </p:spTree>
    <p:extLst>
      <p:ext uri="{BB962C8B-B14F-4D97-AF65-F5344CB8AC3E}">
        <p14:creationId xmlns:p14="http://schemas.microsoft.com/office/powerpoint/2010/main" val="1596620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wdp"/><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58937" y="0"/>
            <a:ext cx="7458892" cy="707886"/>
          </a:xfrm>
          <a:prstGeom prst="rect">
            <a:avLst/>
          </a:prstGeom>
          <a:noFill/>
        </p:spPr>
        <p:txBody>
          <a:bodyPr wrap="square" rtlCol="0">
            <a:spAutoFit/>
          </a:bodyPr>
          <a:lstStyle/>
          <a:p>
            <a:r>
              <a:rPr lang="en-IN" sz="4000" dirty="0" smtClean="0"/>
              <a:t>First page</a:t>
            </a:r>
            <a:r>
              <a:rPr lang="en-IN" dirty="0" smtClean="0"/>
              <a:t> </a:t>
            </a:r>
            <a:endParaRPr lang="en-IN" dirty="0"/>
          </a:p>
        </p:txBody>
      </p:sp>
    </p:spTree>
    <p:extLst>
      <p:ext uri="{BB962C8B-B14F-4D97-AF65-F5344CB8AC3E}">
        <p14:creationId xmlns:p14="http://schemas.microsoft.com/office/powerpoint/2010/main" val="41814830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0" y="0"/>
            <a:ext cx="10725150" cy="6858000"/>
          </a:xfrm>
          <a:prstGeom prst="rect">
            <a:avLst/>
          </a:prstGeom>
        </p:spPr>
      </p:pic>
      <p:sp>
        <p:nvSpPr>
          <p:cNvPr id="6" name="Text Box 2"/>
          <p:cNvSpPr txBox="1">
            <a:spLocks noChangeArrowheads="1"/>
          </p:cNvSpPr>
          <p:nvPr/>
        </p:nvSpPr>
        <p:spPr bwMode="auto">
          <a:xfrm>
            <a:off x="5505450" y="0"/>
            <a:ext cx="6686550" cy="6858000"/>
          </a:xfrm>
          <a:prstGeom prst="rect">
            <a:avLst/>
          </a:prstGeom>
          <a:blipFill>
            <a:blip r:embed="rId4"/>
            <a:tile tx="0" ty="0" sx="100000" sy="100000" flip="none" algn="tl"/>
          </a:blipFill>
          <a:ln w="9525">
            <a:noFill/>
            <a:miter lim="800000"/>
            <a:headEnd/>
            <a:tailEnd/>
          </a:ln>
        </p:spPr>
        <p:txBody>
          <a:bodyPr rot="0" vert="horz" wrap="square" lIns="91440" tIns="45720" rIns="91440" bIns="45720" anchor="t" anchorCtr="0">
            <a:noAutofit/>
          </a:bodyPr>
          <a:lstStyle/>
          <a:p>
            <a:pPr>
              <a:lnSpc>
                <a:spcPct val="107000"/>
              </a:lnSpc>
              <a:spcAft>
                <a:spcPts val="0"/>
              </a:spcAft>
            </a:pPr>
            <a:r>
              <a:rPr lang="en-IN" b="1" i="1" dirty="0">
                <a:effectLst/>
                <a:latin typeface="Calibri" panose="020F0502020204030204" pitchFamily="34" charset="0"/>
                <a:ea typeface="Calibri" panose="020F0502020204030204" pitchFamily="34" charset="0"/>
                <a:cs typeface="Raavi"/>
              </a:rPr>
              <a:t>ARTIFICIAL INTELLIGENCE </a:t>
            </a:r>
            <a:endParaRPr lang="en-IN" b="1" dirty="0">
              <a:effectLst/>
              <a:latin typeface="Calibri" panose="020F0502020204030204" pitchFamily="34" charset="0"/>
              <a:ea typeface="Calibri" panose="020F0502020204030204" pitchFamily="34" charset="0"/>
              <a:cs typeface="Raavi"/>
            </a:endParaRPr>
          </a:p>
          <a:p>
            <a:pPr>
              <a:lnSpc>
                <a:spcPct val="107000"/>
              </a:lnSpc>
              <a:spcAft>
                <a:spcPts val="0"/>
              </a:spcAft>
            </a:pPr>
            <a:r>
              <a:rPr lang="en-IN" i="1" dirty="0">
                <a:effectLst/>
                <a:latin typeface="Calibri" panose="020F0502020204030204" pitchFamily="34" charset="0"/>
                <a:ea typeface="Calibri" panose="020F0502020204030204" pitchFamily="34" charset="0"/>
                <a:cs typeface="Raavi"/>
              </a:rPr>
              <a:t> </a:t>
            </a:r>
            <a:endParaRPr lang="en-IN" dirty="0">
              <a:effectLst/>
              <a:latin typeface="Calibri" panose="020F0502020204030204" pitchFamily="34" charset="0"/>
              <a:ea typeface="Calibri" panose="020F0502020204030204" pitchFamily="34" charset="0"/>
              <a:cs typeface="Raavi"/>
            </a:endParaRPr>
          </a:p>
          <a:p>
            <a:pPr>
              <a:lnSpc>
                <a:spcPct val="107000"/>
              </a:lnSpc>
              <a:spcAft>
                <a:spcPts val="0"/>
              </a:spcAft>
            </a:pPr>
            <a:r>
              <a:rPr lang="en-IN" i="1" dirty="0">
                <a:effectLst/>
                <a:latin typeface="Bahnschrift SemiLight SemiConde" panose="020B0502040204020203" pitchFamily="34" charset="0"/>
                <a:ea typeface="Calibri" panose="020F0502020204030204" pitchFamily="34" charset="0"/>
                <a:cs typeface="Raavi"/>
              </a:rPr>
              <a:t>Artificial intelligence (AI) is a process of making computers, robots and software that can think intellectually like a human mind. The artificially intelligent system of software runs on the same basis on which the human brain works. It started to develop in the 1950s, John McCarthy is considered the father of artificial intelligence. Automated cars, 3D printers, electric drones, ticket vending machine, robotic surgery machines, robots, voice assistant are some vivid examples of artificial intelligence. For the past 20 years, artificial intelligence has brought the fastest development in many countries and it is highly effective in military, law, finance, </a:t>
            </a:r>
            <a:r>
              <a:rPr lang="en-IN" i="1" dirty="0" err="1">
                <a:effectLst/>
                <a:latin typeface="Bahnschrift SemiLight SemiConde" panose="020B0502040204020203" pitchFamily="34" charset="0"/>
                <a:ea typeface="Calibri" panose="020F0502020204030204" pitchFamily="34" charset="0"/>
                <a:cs typeface="Raavi"/>
              </a:rPr>
              <a:t>etc</a:t>
            </a:r>
            <a:r>
              <a:rPr lang="en-IN" i="1" dirty="0">
                <a:effectLst/>
                <a:latin typeface="Bahnschrift SemiLight SemiConde" panose="020B0502040204020203" pitchFamily="34" charset="0"/>
                <a:ea typeface="Calibri" panose="020F0502020204030204" pitchFamily="34" charset="0"/>
                <a:cs typeface="Raavi"/>
              </a:rPr>
              <a:t> . In addition, many experts believe that AI can solve major challenges and crisis situations. Currently many big companies are engaged in the task of improving their platform with the help of artificial intelligence and many of them are making large investments in this technology. In many research centres around the World studies on this technology is going on AI has been in the discussion for the past several years. Scientists from all over the world discuss from time to time about its good and bad results. This technology is being used in every field to develop and speed up human life. The need of the hour is to take necessary steps to balance both the profit and loss of artificial intelligence before it is used by the </a:t>
            </a:r>
            <a:r>
              <a:rPr lang="en-IN" i="1" dirty="0" smtClean="0">
                <a:effectLst/>
                <a:latin typeface="Bahnschrift SemiLight SemiConde" panose="020B0502040204020203" pitchFamily="34" charset="0"/>
                <a:ea typeface="Calibri" panose="020F0502020204030204" pitchFamily="34" charset="0"/>
                <a:cs typeface="Raavi"/>
              </a:rPr>
              <a:t>people.</a:t>
            </a:r>
            <a:endParaRPr lang="en-IN" dirty="0" smtClean="0">
              <a:effectLst/>
              <a:latin typeface="Calibri" panose="020F0502020204030204" pitchFamily="34" charset="0"/>
              <a:ea typeface="Calibri" panose="020F0502020204030204" pitchFamily="34" charset="0"/>
              <a:cs typeface="Raavi"/>
            </a:endParaRPr>
          </a:p>
          <a:p>
            <a:pPr>
              <a:lnSpc>
                <a:spcPct val="107000"/>
              </a:lnSpc>
              <a:spcAft>
                <a:spcPts val="0"/>
              </a:spcAft>
            </a:pPr>
            <a:r>
              <a:rPr lang="en-IN" i="1" dirty="0" smtClean="0">
                <a:effectLst/>
                <a:latin typeface="Bahnschrift SemiLight SemiConde" panose="020B0502040204020203" pitchFamily="34" charset="0"/>
                <a:ea typeface="Calibri" panose="020F0502020204030204" pitchFamily="34" charset="0"/>
                <a:cs typeface="Raavi"/>
              </a:rPr>
              <a:t>                                                                                   ---</a:t>
            </a:r>
            <a:r>
              <a:rPr lang="en-IN" i="1" dirty="0" err="1" smtClean="0">
                <a:effectLst/>
                <a:latin typeface="Bahnschrift SemiLight SemiConde" panose="020B0502040204020203" pitchFamily="34" charset="0"/>
                <a:ea typeface="Calibri" panose="020F0502020204030204" pitchFamily="34" charset="0"/>
                <a:cs typeface="Raavi"/>
              </a:rPr>
              <a:t>Revathy</a:t>
            </a:r>
            <a:r>
              <a:rPr lang="en-IN" i="1" dirty="0" smtClean="0">
                <a:effectLst/>
                <a:latin typeface="Bahnschrift SemiLight SemiConde" panose="020B0502040204020203" pitchFamily="34" charset="0"/>
                <a:ea typeface="Calibri" panose="020F0502020204030204" pitchFamily="34" charset="0"/>
                <a:cs typeface="Raavi"/>
              </a:rPr>
              <a:t> Rajesh</a:t>
            </a:r>
            <a:endParaRPr lang="en-IN" dirty="0" smtClean="0">
              <a:effectLst/>
              <a:latin typeface="Calibri" panose="020F0502020204030204" pitchFamily="34" charset="0"/>
              <a:ea typeface="Calibri" panose="020F0502020204030204" pitchFamily="34" charset="0"/>
              <a:cs typeface="Raavi"/>
            </a:endParaRPr>
          </a:p>
          <a:p>
            <a:pPr>
              <a:lnSpc>
                <a:spcPct val="107000"/>
              </a:lnSpc>
              <a:spcAft>
                <a:spcPts val="0"/>
              </a:spcAft>
            </a:pPr>
            <a:r>
              <a:rPr lang="en-IN" i="1" dirty="0" smtClean="0">
                <a:effectLst/>
                <a:latin typeface="Bahnschrift SemiLight SemiConde" panose="020B0502040204020203" pitchFamily="34" charset="0"/>
                <a:ea typeface="Calibri" panose="020F0502020204030204" pitchFamily="34" charset="0"/>
                <a:cs typeface="Raavi"/>
              </a:rPr>
              <a:t>                                                                          </a:t>
            </a:r>
            <a:r>
              <a:rPr lang="en-IN" i="1" dirty="0">
                <a:effectLst/>
                <a:latin typeface="Bahnschrift SemiLight SemiConde" panose="020B0502040204020203" pitchFamily="34" charset="0"/>
                <a:ea typeface="Calibri" panose="020F0502020204030204" pitchFamily="34" charset="0"/>
                <a:cs typeface="Raavi"/>
              </a:rPr>
              <a:t>XI ‘Science’</a:t>
            </a:r>
            <a:endParaRPr lang="en-IN" dirty="0">
              <a:effectLst/>
              <a:latin typeface="Calibri" panose="020F0502020204030204" pitchFamily="34" charset="0"/>
              <a:ea typeface="Calibri" panose="020F0502020204030204" pitchFamily="34" charset="0"/>
              <a:cs typeface="Raavi"/>
            </a:endParaRPr>
          </a:p>
        </p:txBody>
      </p:sp>
    </p:spTree>
    <p:extLst>
      <p:ext uri="{BB962C8B-B14F-4D97-AF65-F5344CB8AC3E}">
        <p14:creationId xmlns:p14="http://schemas.microsoft.com/office/powerpoint/2010/main" val="226050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5000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8050" y="-56138"/>
            <a:ext cx="6172200" cy="6858000"/>
          </a:xfrm>
          <a:prstGeom prst="rect">
            <a:avLst/>
          </a:prstGeom>
        </p:spPr>
      </p:pic>
      <p:sp>
        <p:nvSpPr>
          <p:cNvPr id="6" name="TextBox 5"/>
          <p:cNvSpPr txBox="1"/>
          <p:nvPr/>
        </p:nvSpPr>
        <p:spPr>
          <a:xfrm>
            <a:off x="0" y="0"/>
            <a:ext cx="7258050" cy="6801862"/>
          </a:xfrm>
          <a:prstGeom prst="rect">
            <a:avLst/>
          </a:prstGeom>
          <a:solidFill>
            <a:schemeClr val="accent3">
              <a:lumMod val="40000"/>
              <a:lumOff val="60000"/>
            </a:schemeClr>
          </a:solidFill>
          <a:effectLst>
            <a:glow rad="127000">
              <a:srgbClr val="FFC000"/>
            </a:glow>
          </a:effectLst>
        </p:spPr>
        <p:txBody>
          <a:bodyPr wrap="square" rtlCol="0">
            <a:spAutoFit/>
          </a:bodyPr>
          <a:lstStyle/>
          <a:p>
            <a:r>
              <a:rPr lang="en-US" sz="2800" b="1" dirty="0" smtClean="0"/>
              <a:t>Understanding Phone Addiction and How to Manage It</a:t>
            </a:r>
          </a:p>
          <a:p>
            <a:r>
              <a:rPr lang="en-US" sz="2000" dirty="0" smtClean="0"/>
              <a:t>In today’s world, smartphones have become a big part of our lives. While they help us stay connected and entertained, using them too much can lead to phone addiction. Here’s how you can understand and avoid it: What Causes Phone Addiction? Phone addiction happens for a few reasons: 1</a:t>
            </a:r>
            <a:r>
              <a:rPr lang="en-US" sz="2000" b="1" dirty="0" smtClean="0"/>
              <a:t>. Instant Gratification</a:t>
            </a:r>
            <a:r>
              <a:rPr lang="en-US" sz="2000" dirty="0" smtClean="0"/>
              <a:t>: Apps and social media give us instant rewards, like likes and messages, which can be addictive. 2. Fear of Missing Out (FOMO): We worry about missing important updates or news if we don’t check our phones constantly.</a:t>
            </a:r>
          </a:p>
          <a:p>
            <a:r>
              <a:rPr lang="en-US" sz="2000" b="1" dirty="0" smtClean="0"/>
              <a:t>Tips to Avoid Phone </a:t>
            </a:r>
            <a:r>
              <a:rPr lang="en-US" sz="2000" b="1" dirty="0" err="1" smtClean="0"/>
              <a:t>Addiction:</a:t>
            </a:r>
            <a:r>
              <a:rPr lang="en-US" sz="2000" dirty="0" err="1" smtClean="0"/>
              <a:t>Here</a:t>
            </a:r>
            <a:r>
              <a:rPr lang="en-US" sz="2000" dirty="0" smtClean="0"/>
              <a:t> are simple ways to manage phone use better: 1</a:t>
            </a:r>
            <a:r>
              <a:rPr lang="en-US" sz="2000" b="1" dirty="0" smtClean="0"/>
              <a:t>. Set Time Limits</a:t>
            </a:r>
            <a:r>
              <a:rPr lang="en-US" sz="2000" dirty="0" smtClean="0"/>
              <a:t>: Decide how much time you’ll spend on your phone each day and stick to it. </a:t>
            </a:r>
            <a:r>
              <a:rPr lang="en-US" sz="2000" b="1" dirty="0" smtClean="0"/>
              <a:t>2. Use Do Not Disturb</a:t>
            </a:r>
            <a:r>
              <a:rPr lang="en-US" sz="2000" dirty="0" smtClean="0"/>
              <a:t>: Turn on this feature during study time or family meals to avoid distractions. 3. </a:t>
            </a:r>
            <a:r>
              <a:rPr lang="en-US" sz="2000" b="1" dirty="0" smtClean="0"/>
              <a:t>Find Offline Activities</a:t>
            </a:r>
            <a:r>
              <a:rPr lang="en-US" sz="2000" dirty="0" smtClean="0"/>
              <a:t>: Discover hobbies like reading, playing sports, or drawing that don’t involve screens. </a:t>
            </a:r>
          </a:p>
          <a:p>
            <a:r>
              <a:rPr lang="en-US" sz="2000" b="1" dirty="0" err="1" smtClean="0"/>
              <a:t>Conclusion:</a:t>
            </a:r>
            <a:r>
              <a:rPr lang="en-US" sz="2000" dirty="0" err="1" smtClean="0"/>
              <a:t>By</a:t>
            </a:r>
            <a:r>
              <a:rPr lang="en-US" sz="2000" dirty="0" smtClean="0"/>
              <a:t> being aware of how much time we spend on our phones and making small changes, we can avoid phone addiction. It’s about finding a balance between staying connected and enjoying other parts of life offline. Start with these tips and see how they can make a difference in your daily life</a:t>
            </a:r>
            <a:endParaRPr lang="en-IN" sz="2000" dirty="0"/>
          </a:p>
        </p:txBody>
      </p:sp>
    </p:spTree>
    <p:extLst>
      <p:ext uri="{BB962C8B-B14F-4D97-AF65-F5344CB8AC3E}">
        <p14:creationId xmlns:p14="http://schemas.microsoft.com/office/powerpoint/2010/main" val="34914078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3571"/>
            <a:ext cx="12192000" cy="7837714"/>
          </a:xfrm>
          <a:prstGeom prst="rect">
            <a:avLst/>
          </a:prstGeom>
        </p:spPr>
      </p:pic>
      <p:sp>
        <p:nvSpPr>
          <p:cNvPr id="7" name="TextBox 6"/>
          <p:cNvSpPr txBox="1"/>
          <p:nvPr/>
        </p:nvSpPr>
        <p:spPr>
          <a:xfrm>
            <a:off x="2960006" y="680615"/>
            <a:ext cx="5979886" cy="5139869"/>
          </a:xfrm>
          <a:prstGeom prst="rect">
            <a:avLst/>
          </a:prstGeom>
          <a:noFill/>
        </p:spPr>
        <p:txBody>
          <a:bodyPr wrap="square" rtlCol="0">
            <a:spAutoFit/>
          </a:bodyPr>
          <a:lstStyle/>
          <a:p>
            <a:pPr algn="ctr"/>
            <a:r>
              <a:rPr lang="en-US" sz="2800" b="1" u="sng" dirty="0" smtClean="0"/>
              <a:t>My </a:t>
            </a:r>
            <a:r>
              <a:rPr lang="en-US" sz="2800" b="1" u="sng" dirty="0"/>
              <a:t>D</a:t>
            </a:r>
            <a:r>
              <a:rPr lang="en-US" sz="2800" b="1" u="sng" dirty="0" smtClean="0"/>
              <a:t>ear Mathematics </a:t>
            </a:r>
          </a:p>
          <a:p>
            <a:r>
              <a:rPr lang="en-US" sz="2000" dirty="0" smtClean="0"/>
              <a:t>My dear mathematics </a:t>
            </a:r>
          </a:p>
          <a:p>
            <a:r>
              <a:rPr lang="en-US" sz="2000" dirty="0" smtClean="0"/>
              <a:t>why did you play with tricks.</a:t>
            </a:r>
          </a:p>
          <a:p>
            <a:r>
              <a:rPr lang="en-US" sz="2000" dirty="0" smtClean="0"/>
              <a:t>We say you are very hard</a:t>
            </a:r>
          </a:p>
          <a:p>
            <a:r>
              <a:rPr lang="en-US" sz="2000" dirty="0" smtClean="0"/>
              <a:t>but teachers say you are worlds god</a:t>
            </a:r>
          </a:p>
          <a:p>
            <a:r>
              <a:rPr lang="en-US" sz="2000" dirty="0" smtClean="0"/>
              <a:t>Math is full of operations</a:t>
            </a:r>
          </a:p>
          <a:p>
            <a:r>
              <a:rPr lang="en-US" sz="2000" dirty="0" smtClean="0"/>
              <a:t>and math is full of equations</a:t>
            </a:r>
          </a:p>
          <a:p>
            <a:r>
              <a:rPr lang="en-US" sz="2000" dirty="0" smtClean="0"/>
              <a:t>math is time taking but it</a:t>
            </a:r>
          </a:p>
          <a:p>
            <a:r>
              <a:rPr lang="en-US" sz="2000" dirty="0" smtClean="0"/>
              <a:t>is the practice of IQ ,</a:t>
            </a:r>
          </a:p>
          <a:p>
            <a:r>
              <a:rPr lang="en-US" sz="2000" dirty="0" smtClean="0"/>
              <a:t>making everybody say to learn tables.</a:t>
            </a:r>
          </a:p>
          <a:p>
            <a:r>
              <a:rPr lang="en-US" sz="2000" dirty="0" smtClean="0"/>
              <a:t>I felt tables were fables</a:t>
            </a:r>
          </a:p>
          <a:p>
            <a:r>
              <a:rPr lang="en-US" sz="2000" dirty="0" smtClean="0"/>
              <a:t>Math is very easy when you</a:t>
            </a:r>
          </a:p>
          <a:p>
            <a:r>
              <a:rPr lang="en-US" sz="2000" dirty="0" smtClean="0"/>
              <a:t>understand the concept,</a:t>
            </a:r>
          </a:p>
          <a:p>
            <a:r>
              <a:rPr lang="en-US" sz="2000" dirty="0" smtClean="0"/>
              <a:t>If u didn’t, in your exam you will be definitely wept.</a:t>
            </a:r>
          </a:p>
          <a:p>
            <a:r>
              <a:rPr lang="en-US" sz="2000" dirty="0" smtClean="0"/>
              <a:t>To understand the properties of numbers,</a:t>
            </a:r>
          </a:p>
          <a:p>
            <a:r>
              <a:rPr lang="en-US" sz="2000" dirty="0" smtClean="0"/>
              <a:t>I think we don’t need the help of plumber </a:t>
            </a:r>
            <a:endParaRPr lang="en-IN" sz="2000" dirty="0"/>
          </a:p>
        </p:txBody>
      </p:sp>
    </p:spTree>
    <p:extLst>
      <p:ext uri="{BB962C8B-B14F-4D97-AF65-F5344CB8AC3E}">
        <p14:creationId xmlns:p14="http://schemas.microsoft.com/office/powerpoint/2010/main" val="1858854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1447800" y="0"/>
            <a:ext cx="9772650" cy="523220"/>
          </a:xfrm>
          <a:prstGeom prst="rect">
            <a:avLst/>
          </a:prstGeom>
          <a:solidFill>
            <a:schemeClr val="accent2">
              <a:lumMod val="60000"/>
              <a:lumOff val="40000"/>
              <a:alpha val="77000"/>
            </a:schemeClr>
          </a:solidFill>
          <a:ln>
            <a:solidFill>
              <a:srgbClr val="002060"/>
            </a:solidFill>
          </a:ln>
        </p:spPr>
        <p:txBody>
          <a:bodyPr wrap="square" rtlCol="0">
            <a:spAutoFit/>
          </a:bodyPr>
          <a:lstStyle/>
          <a:p>
            <a:r>
              <a:rPr lang="en-US" sz="2800" b="1" dirty="0" smtClean="0"/>
              <a:t>Strategies to Crack Board Exams, JEE Mains, and Advanced</a:t>
            </a:r>
            <a:endParaRPr lang="en-IN" sz="2800" b="1" dirty="0"/>
          </a:p>
        </p:txBody>
      </p:sp>
      <p:sp>
        <p:nvSpPr>
          <p:cNvPr id="6" name="TextBox 5"/>
          <p:cNvSpPr txBox="1"/>
          <p:nvPr/>
        </p:nvSpPr>
        <p:spPr>
          <a:xfrm>
            <a:off x="365760" y="931183"/>
            <a:ext cx="11389116" cy="4939814"/>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spPr>
        <p:txBody>
          <a:bodyPr wrap="square" rtlCol="0">
            <a:spAutoFit/>
          </a:bodyPr>
          <a:lstStyle/>
          <a:p>
            <a:r>
              <a:rPr lang="en-US" sz="2100" dirty="0" smtClean="0"/>
              <a:t>Hey there! I'm </a:t>
            </a:r>
            <a:r>
              <a:rPr lang="en-US" sz="2100" u="sng" dirty="0" err="1" smtClean="0"/>
              <a:t>Prabhav</a:t>
            </a:r>
            <a:r>
              <a:rPr lang="en-US" sz="2100" u="sng" dirty="0" smtClean="0"/>
              <a:t> Pradeep</a:t>
            </a:r>
            <a:r>
              <a:rPr lang="en-US" sz="2100" dirty="0" smtClean="0"/>
              <a:t>, a Senior</a:t>
            </a:r>
            <a:r>
              <a:rPr lang="en-US" sz="2100" u="sng" dirty="0" smtClean="0"/>
              <a:t> </a:t>
            </a:r>
            <a:r>
              <a:rPr lang="en-US" sz="2100" dirty="0" smtClean="0"/>
              <a:t>from </a:t>
            </a:r>
            <a:r>
              <a:rPr lang="en-US" sz="2100" b="1" u="sng" dirty="0" err="1" smtClean="0"/>
              <a:t>Kendriya</a:t>
            </a:r>
            <a:r>
              <a:rPr lang="en-US" sz="2100" b="1" u="sng" dirty="0" smtClean="0"/>
              <a:t> </a:t>
            </a:r>
            <a:r>
              <a:rPr lang="en-US" sz="2100" b="1" u="sng" dirty="0" err="1" smtClean="0"/>
              <a:t>Vidyalaya</a:t>
            </a:r>
            <a:r>
              <a:rPr lang="en-US" sz="2100" b="1" u="sng" dirty="0" smtClean="0"/>
              <a:t> </a:t>
            </a:r>
            <a:r>
              <a:rPr lang="en-US" sz="2100" b="1" u="sng" dirty="0" err="1" smtClean="0"/>
              <a:t>Kanchanbagh</a:t>
            </a:r>
            <a:r>
              <a:rPr lang="en-US" sz="2100" dirty="0" smtClean="0"/>
              <a:t>, Hyderabad. Today, I want to share some strategies that can help in tackling both board exams and the JEE Mains and Advanced. I promise I won't sound like a know it-all guru because I am just another ordinary student. Instead, I'll keep it light, humorous, and backed by some solid research and explain them with the help of two students, </a:t>
            </a:r>
            <a:r>
              <a:rPr lang="en-US" sz="2100" b="1" dirty="0" smtClean="0"/>
              <a:t>“BATBOY”AND “SUPER BOY</a:t>
            </a:r>
            <a:r>
              <a:rPr lang="en-US" sz="2100" dirty="0" smtClean="0"/>
              <a:t>”, yes, they are inspired from Super man and Batman…. </a:t>
            </a:r>
          </a:p>
          <a:p>
            <a:r>
              <a:rPr lang="en-US" sz="2100" b="1" dirty="0" smtClean="0"/>
              <a:t>Consistency is Key </a:t>
            </a:r>
            <a:r>
              <a:rPr lang="en-US" sz="2100" dirty="0" smtClean="0"/>
              <a:t>• First things first, consistency is crucial. It's not about studying for hours on end right from the beginning. Instead, start small and gradually increase your study time. • It's like building stamina for a marathon—start with a jog before you start sprinting. • Trust me, even Usain Bolt didn’t start off with 100-meter dashes</a:t>
            </a:r>
          </a:p>
          <a:p>
            <a:r>
              <a:rPr lang="en-US" sz="2100" b="1" dirty="0" smtClean="0"/>
              <a:t>Active Recall and Spaced Repetition </a:t>
            </a:r>
            <a:r>
              <a:rPr lang="en-US" sz="2100" dirty="0" smtClean="0"/>
              <a:t>• Let's dive into some scientifically proven techniques that really work wonders. Ever heard of active recall? • It's an awesome technique where you actively try to remember the information rather than just passively reading it. • Picture this: after studying a topic, close your books and try to write down everything you remember. • This helps reinforce your memory and identify areas that need more work. It’s like trying to recall where you left your phone – except here, you’re supposed to know the answer. </a:t>
            </a:r>
            <a:endParaRPr lang="en-IN" sz="2100" dirty="0"/>
          </a:p>
        </p:txBody>
      </p:sp>
    </p:spTree>
    <p:extLst>
      <p:ext uri="{BB962C8B-B14F-4D97-AF65-F5344CB8AC3E}">
        <p14:creationId xmlns:p14="http://schemas.microsoft.com/office/powerpoint/2010/main" val="10624211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323850" y="0"/>
            <a:ext cx="11544300" cy="6863417"/>
          </a:xfrm>
          <a:prstGeom prst="rect">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p:spPr>
        <p:txBody>
          <a:bodyPr wrap="square" rtlCol="0">
            <a:spAutoFit/>
          </a:bodyPr>
          <a:lstStyle/>
          <a:p>
            <a:r>
              <a:rPr lang="en-US" sz="2000" b="1" dirty="0" smtClean="0"/>
              <a:t>Super boy vs. Batboy: </a:t>
            </a:r>
            <a:r>
              <a:rPr lang="en-US" sz="2000" dirty="0" smtClean="0"/>
              <a:t>Active Recall Edition</a:t>
            </a:r>
          </a:p>
          <a:p>
            <a:r>
              <a:rPr lang="en-US" sz="2000" b="1" dirty="0" smtClean="0"/>
              <a:t>Super boy </a:t>
            </a:r>
            <a:r>
              <a:rPr lang="en-US" sz="2000" dirty="0" smtClean="0"/>
              <a:t>studies diligently. After reading a chapter, he closes his book and writes down everything he remembers, ensuring he can recall key points. This technique helps him reinforce his memory and pinpoint what he needs to revisit.</a:t>
            </a:r>
          </a:p>
          <a:p>
            <a:r>
              <a:rPr lang="en-US" sz="2000" b="1" dirty="0" smtClean="0"/>
              <a:t>Batboy</a:t>
            </a:r>
            <a:r>
              <a:rPr lang="en-US" sz="2000" dirty="0" smtClean="0"/>
              <a:t>, on the other hand, makes it a bit more interactive. He quizzes himself using flashcards, sometimes even teaching the concept to his younger brother or his pet. This active engagement helps him solidify his understanding and keeps study sessions lively. Pairing active recall with spaced repetition is a don't want to drown it with water all at once, but a little bit every now and then </a:t>
            </a:r>
            <a:r>
              <a:rPr lang="en-US" sz="2000" dirty="0" err="1" smtClean="0"/>
              <a:t>keepsgame</a:t>
            </a:r>
            <a:r>
              <a:rPr lang="en-US" sz="2000" dirty="0" smtClean="0"/>
              <a:t>-changer. Use tools like </a:t>
            </a:r>
            <a:r>
              <a:rPr lang="en-US" sz="2000" dirty="0" err="1" smtClean="0"/>
              <a:t>Anki</a:t>
            </a:r>
            <a:r>
              <a:rPr lang="en-US" sz="2000" dirty="0" smtClean="0"/>
              <a:t> to review material at increasing intervals. Think of it as watering a plant regularly—you  it healthy.</a:t>
            </a:r>
          </a:p>
          <a:p>
            <a:r>
              <a:rPr lang="en-US" sz="2000" b="1" dirty="0" smtClean="0"/>
              <a:t>The </a:t>
            </a:r>
            <a:r>
              <a:rPr lang="en-US" sz="2000" b="1" dirty="0" err="1" smtClean="0"/>
              <a:t>Pomodoro</a:t>
            </a:r>
            <a:r>
              <a:rPr lang="en-US" sz="2000" b="1" dirty="0" smtClean="0"/>
              <a:t> </a:t>
            </a:r>
            <a:r>
              <a:rPr lang="en-US" sz="2000" b="1" dirty="0" err="1" smtClean="0"/>
              <a:t>Technique</a:t>
            </a:r>
            <a:r>
              <a:rPr lang="en-US" sz="2000" dirty="0" err="1" smtClean="0"/>
              <a:t>:To</a:t>
            </a:r>
            <a:r>
              <a:rPr lang="en-US" sz="2000" dirty="0" smtClean="0"/>
              <a:t> avoid burnout and maintain focus, use the </a:t>
            </a:r>
            <a:r>
              <a:rPr lang="en-US" sz="2000" dirty="0" err="1" smtClean="0"/>
              <a:t>Pomodoro</a:t>
            </a:r>
            <a:r>
              <a:rPr lang="en-US" sz="2000" dirty="0" smtClean="0"/>
              <a:t> Technique. This involves studying for 25 minutes and then taking a 5-minute break. After four such sessions, take a longer break of about 15-30 minutes. It's like giving your brain a power nap, keeping it fresh and alert. Plus, it gives you a chance to grab a snack and pretend you're on a cooking show during the break.</a:t>
            </a:r>
          </a:p>
          <a:p>
            <a:r>
              <a:rPr lang="en-US" sz="2000" b="1" dirty="0" err="1" smtClean="0"/>
              <a:t>Superboy</a:t>
            </a:r>
            <a:r>
              <a:rPr lang="en-US" sz="2000" b="1" dirty="0" smtClean="0"/>
              <a:t> vs. Batboy: </a:t>
            </a:r>
            <a:r>
              <a:rPr lang="en-US" sz="2000" b="1" dirty="0" err="1" smtClean="0"/>
              <a:t>Pomodoro</a:t>
            </a:r>
            <a:r>
              <a:rPr lang="en-US" sz="2000" b="1" dirty="0" smtClean="0"/>
              <a:t> Edition</a:t>
            </a:r>
            <a:r>
              <a:rPr lang="en-US" sz="2000" dirty="0" smtClean="0"/>
              <a:t> Super boy sticks strictly to the </a:t>
            </a:r>
            <a:r>
              <a:rPr lang="en-US" sz="2000" dirty="0" err="1" smtClean="0"/>
              <a:t>Pomodoro</a:t>
            </a:r>
            <a:r>
              <a:rPr lang="en-US" sz="2000" dirty="0" smtClean="0"/>
              <a:t> timer, focusing intensely for 25 minutes and then taking a short break. This disciplined approach helps him maintain high levels of concentration. Batboy, however, tweaks the method slightly. He uses the breaks to do something physically active, like a quick set of push-ups or a walk around the house. This not only refreshes his mind but also keeps him physically active.</a:t>
            </a:r>
          </a:p>
          <a:p>
            <a:r>
              <a:rPr lang="en-US" sz="2000" b="1" dirty="0" smtClean="0"/>
              <a:t>Mind </a:t>
            </a:r>
            <a:r>
              <a:rPr lang="en-US" sz="2000" b="1" dirty="0" err="1" smtClean="0"/>
              <a:t>Mapping:</a:t>
            </a:r>
            <a:r>
              <a:rPr lang="en-US" sz="2000" dirty="0" err="1" smtClean="0"/>
              <a:t>Mind</a:t>
            </a:r>
            <a:r>
              <a:rPr lang="en-US" sz="2000" dirty="0" smtClean="0"/>
              <a:t> maps are another nifty trick. They help visualize concepts and their interconnections, especially for subjects like Organic Chemistry and Physics. Drawing out mind maps makes studying feel a bit like doodling, which is a welcome break from plain old reading. It’s like creating a visual diary of your learning journey. </a:t>
            </a:r>
            <a:endParaRPr lang="en-IN" sz="2000" dirty="0"/>
          </a:p>
        </p:txBody>
      </p:sp>
    </p:spTree>
    <p:extLst>
      <p:ext uri="{BB962C8B-B14F-4D97-AF65-F5344CB8AC3E}">
        <p14:creationId xmlns:p14="http://schemas.microsoft.com/office/powerpoint/2010/main" val="12670079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p:cNvSpPr txBox="1"/>
          <p:nvPr/>
        </p:nvSpPr>
        <p:spPr>
          <a:xfrm>
            <a:off x="333375" y="458956"/>
            <a:ext cx="11525250" cy="5940088"/>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txBody>
          <a:bodyPr wrap="square" rtlCol="0">
            <a:spAutoFit/>
          </a:bodyPr>
          <a:lstStyle/>
          <a:p>
            <a:r>
              <a:rPr lang="en-US" sz="2000" b="1" dirty="0" smtClean="0"/>
              <a:t>Super boy vs. Batboy</a:t>
            </a:r>
            <a:r>
              <a:rPr lang="en-US" sz="2000" dirty="0" smtClean="0"/>
              <a:t>: Mind Mapping Edition Super boy creates detailed mind maps with every chapter, ensuring all connections are clear and easy to review. Batboy uses </a:t>
            </a:r>
            <a:r>
              <a:rPr lang="en-US" sz="2000" dirty="0" err="1" smtClean="0"/>
              <a:t>colourful</a:t>
            </a:r>
            <a:r>
              <a:rPr lang="en-US" sz="2000" dirty="0" smtClean="0"/>
              <a:t> pens and drawings, making his mind maps visually engaging and memorable. This creative approach helps him recall information more easily.</a:t>
            </a:r>
          </a:p>
          <a:p>
            <a:r>
              <a:rPr lang="en-US" sz="2000" b="1" dirty="0" smtClean="0"/>
              <a:t>The SQ3R </a:t>
            </a:r>
            <a:r>
              <a:rPr lang="en-US" sz="2000" b="1" dirty="0" err="1" smtClean="0"/>
              <a:t>Method</a:t>
            </a:r>
            <a:r>
              <a:rPr lang="en-US" sz="2000" dirty="0" err="1" smtClean="0"/>
              <a:t>:The</a:t>
            </a:r>
            <a:r>
              <a:rPr lang="en-US" sz="2000" dirty="0" smtClean="0"/>
              <a:t> SQ3R method stands for Survey, Question, Read, Recite, and Review. Start by surveying the chapter to get an overview, then create questions based on the headings. As you read, look for answers to those questions. After reading, recite the main points from memory, and finally, review everything to reinforce your understanding.</a:t>
            </a:r>
          </a:p>
          <a:p>
            <a:r>
              <a:rPr lang="en-US" sz="2000" b="1" dirty="0" smtClean="0"/>
              <a:t>Super boy vs. Batboy</a:t>
            </a:r>
            <a:r>
              <a:rPr lang="en-US" sz="2000" dirty="0" smtClean="0"/>
              <a:t>: SQ3R Edition</a:t>
            </a:r>
          </a:p>
          <a:p>
            <a:r>
              <a:rPr lang="en-US" sz="2000" b="1" dirty="0" smtClean="0"/>
              <a:t>Super boy </a:t>
            </a:r>
            <a:r>
              <a:rPr lang="en-US" sz="2000" dirty="0" smtClean="0"/>
              <a:t>follows the SQ3R method rigorously, ensuring he comprehends and retains information effectively</a:t>
            </a:r>
            <a:r>
              <a:rPr lang="en-US" sz="2000" b="1" dirty="0" smtClean="0"/>
              <a:t>. </a:t>
            </a:r>
          </a:p>
          <a:p>
            <a:r>
              <a:rPr lang="en-US" sz="2000" b="1" dirty="0" smtClean="0"/>
              <a:t>Batboy </a:t>
            </a:r>
            <a:r>
              <a:rPr lang="en-US" sz="2000" dirty="0" smtClean="0"/>
              <a:t>makes it more engaging by turning it into a game. He challenges himself to answer questions before he reads the section, making it a fun competition with himself. </a:t>
            </a:r>
          </a:p>
          <a:p>
            <a:r>
              <a:rPr lang="en-US" sz="2000" b="1" dirty="0" smtClean="0"/>
              <a:t>Timetable and Routine </a:t>
            </a:r>
            <a:r>
              <a:rPr lang="en-US" sz="2000" dirty="0" smtClean="0"/>
              <a:t>Having a structured timetable is a lifesaver. Dedicate specific hours to each subject and stick to the schedule as much as possible. Consistency and discipline are allies here. But hey, flexibility is important too. Sometimes, life happens, and it's okay to adjust the schedule. Think of your timetable as a rubber band – it’s flexible, but still snaps you back to shape.</a:t>
            </a:r>
          </a:p>
          <a:p>
            <a:r>
              <a:rPr lang="en-US" sz="2000" b="1" dirty="0" smtClean="0"/>
              <a:t>Mock Tests and Analysis </a:t>
            </a:r>
            <a:r>
              <a:rPr lang="en-US" sz="2000" dirty="0" smtClean="0"/>
              <a:t>Mock tests are like rehearsals before the big performance. They help manage time and understand the exam pattern. After each test, spend time analyzing mistakes. This helps avoid repeating the same errors and improves performance over time. Imagine taking a wrong turn on a road trip; better to learn the correct route during practice than on the actual journey.</a:t>
            </a:r>
            <a:endParaRPr lang="en-IN" sz="2000" b="1" dirty="0"/>
          </a:p>
        </p:txBody>
      </p:sp>
    </p:spTree>
    <p:extLst>
      <p:ext uri="{BB962C8B-B14F-4D97-AF65-F5344CB8AC3E}">
        <p14:creationId xmlns:p14="http://schemas.microsoft.com/office/powerpoint/2010/main" val="2535696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p:cNvSpPr txBox="1"/>
          <p:nvPr/>
        </p:nvSpPr>
        <p:spPr>
          <a:xfrm>
            <a:off x="1104900" y="766732"/>
            <a:ext cx="10306050" cy="5324535"/>
          </a:xfrm>
          <a:prstGeom prst="rect">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p:spPr>
        <p:txBody>
          <a:bodyPr wrap="square" rtlCol="0">
            <a:spAutoFit/>
          </a:bodyPr>
          <a:lstStyle/>
          <a:p>
            <a:r>
              <a:rPr lang="en-US" sz="2000" b="1" dirty="0" smtClean="0"/>
              <a:t>Balanced Lifestyle </a:t>
            </a:r>
            <a:r>
              <a:rPr lang="en-US" sz="2000" dirty="0" smtClean="0"/>
              <a:t>Maintaining a balance between study and relaxation is crucial. Make sure to take breaks, pursue hobbies, and engage in physical activities. A healthy mind resides in a healthy body, after all. Plus, taking breaks rejuvenates the mind and keeps stress at bay. Remember, even superheroes need downtime – nobody can study 24/7 without turning into a zombie.</a:t>
            </a:r>
          </a:p>
          <a:p>
            <a:r>
              <a:rPr lang="en-US" sz="2000" b="1" dirty="0" smtClean="0"/>
              <a:t>Resources</a:t>
            </a:r>
            <a:endParaRPr lang="en-US" sz="2000" dirty="0" smtClean="0"/>
          </a:p>
          <a:p>
            <a:r>
              <a:rPr lang="en-US" sz="2000" b="1" dirty="0" smtClean="0"/>
              <a:t>Books and Material </a:t>
            </a:r>
            <a:r>
              <a:rPr lang="en-US" sz="2000" dirty="0" smtClean="0"/>
              <a:t>1. NCERT Textbooks: These are your best friends for boards and a good starting point for JEE. 2. Coaching Material: Good Coaching is subjective and a choice to be taken according to personal convenience. 3. Reference Books: Books like H.C. </a:t>
            </a:r>
            <a:r>
              <a:rPr lang="en-US" sz="2000" dirty="0" err="1" smtClean="0"/>
              <a:t>Verma</a:t>
            </a:r>
            <a:r>
              <a:rPr lang="en-US" sz="2000" dirty="0" smtClean="0"/>
              <a:t> for Physics, I.E. </a:t>
            </a:r>
            <a:r>
              <a:rPr lang="en-US" sz="2000" dirty="0" err="1" smtClean="0"/>
              <a:t>Irodov</a:t>
            </a:r>
            <a:r>
              <a:rPr lang="en-US" sz="2000" dirty="0" smtClean="0"/>
              <a:t> for advanced problems, and O.P. </a:t>
            </a:r>
            <a:r>
              <a:rPr lang="en-US" sz="2000" dirty="0" err="1" smtClean="0"/>
              <a:t>Tandon</a:t>
            </a:r>
            <a:r>
              <a:rPr lang="en-US" sz="2000" dirty="0" smtClean="0"/>
              <a:t> for Chemistry are invaluable, but in most cases sticking to 1 material per subject is the key.</a:t>
            </a:r>
          </a:p>
          <a:p>
            <a:r>
              <a:rPr lang="en-US" sz="2000" dirty="0" smtClean="0"/>
              <a:t> </a:t>
            </a:r>
            <a:r>
              <a:rPr lang="en-US" sz="2000" b="1" dirty="0" smtClean="0"/>
              <a:t>Staying Positive and Motivated</a:t>
            </a:r>
            <a:r>
              <a:rPr lang="en-US" sz="2000" dirty="0" smtClean="0"/>
              <a:t> Preparation for board exams and JEE is a marathon, not a sprint. There are times when it feels overwhelming, but staying positive and motivated is key. Surrounding yourself with supportive friends and family, and reminding yourself of your goals, keeps you going. Motivation can be like a seesaw – sometimes you're up, sometimes you're down, but staying balanced is what matters.</a:t>
            </a:r>
          </a:p>
          <a:p>
            <a:r>
              <a:rPr lang="en-US" sz="2000" dirty="0"/>
              <a:t>	</a:t>
            </a:r>
            <a:r>
              <a:rPr lang="en-US" sz="2000" dirty="0" smtClean="0"/>
              <a:t>				             </a:t>
            </a:r>
            <a:r>
              <a:rPr lang="en-US" sz="2000" dirty="0" err="1" smtClean="0"/>
              <a:t>Prabhav</a:t>
            </a:r>
            <a:r>
              <a:rPr lang="en-US" sz="2000" dirty="0" smtClean="0"/>
              <a:t> Pradeep </a:t>
            </a:r>
          </a:p>
          <a:p>
            <a:r>
              <a:rPr lang="en-US" sz="2000" dirty="0"/>
              <a:t>	</a:t>
            </a:r>
            <a:r>
              <a:rPr lang="en-US" sz="2000" dirty="0" smtClean="0"/>
              <a:t>					2023-24 Batch</a:t>
            </a:r>
            <a:endParaRPr lang="en-IN" sz="2000" dirty="0"/>
          </a:p>
        </p:txBody>
      </p:sp>
    </p:spTree>
    <p:extLst>
      <p:ext uri="{BB962C8B-B14F-4D97-AF65-F5344CB8AC3E}">
        <p14:creationId xmlns:p14="http://schemas.microsoft.com/office/powerpoint/2010/main" val="14567614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 name="TextBox 4"/>
          <p:cNvSpPr txBox="1"/>
          <p:nvPr/>
        </p:nvSpPr>
        <p:spPr>
          <a:xfrm>
            <a:off x="0" y="0"/>
            <a:ext cx="5886994" cy="6740307"/>
          </a:xfrm>
          <a:prstGeom prst="rect">
            <a:avLst/>
          </a:prstGeom>
          <a:blipFill>
            <a:blip r:embed="rId3"/>
            <a:tile tx="0" ty="0" sx="100000" sy="100000" flip="none" algn="tl"/>
          </a:blipFill>
          <a:ln>
            <a:noFill/>
          </a:ln>
          <a:effectLst/>
          <a:scene3d>
            <a:camera prst="orthographicFront"/>
            <a:lightRig rig="threePt" dir="t"/>
          </a:scene3d>
          <a:sp3d prstMaterial="matte"/>
        </p:spPr>
        <p:txBody>
          <a:bodyPr wrap="square" rtlCol="0">
            <a:spAutoFit/>
          </a:bodyPr>
          <a:lstStyle/>
          <a:p>
            <a:pPr algn="ctr"/>
            <a:r>
              <a:rPr lang="en-US" sz="2000" b="1" u="sng" dirty="0"/>
              <a:t>How to defeat a </a:t>
            </a:r>
            <a:r>
              <a:rPr lang="en-US" sz="2000" b="1" u="sng" dirty="0" smtClean="0"/>
              <a:t>helium man</a:t>
            </a:r>
          </a:p>
          <a:p>
            <a:r>
              <a:rPr lang="en-US" sz="1600" dirty="0" smtClean="0"/>
              <a:t>Defeating </a:t>
            </a:r>
            <a:r>
              <a:rPr lang="en-US" sz="1600" dirty="0"/>
              <a:t>a helium </a:t>
            </a:r>
            <a:r>
              <a:rPr lang="en-US" sz="1600" dirty="0" smtClean="0"/>
              <a:t>man</a:t>
            </a:r>
          </a:p>
          <a:p>
            <a:r>
              <a:rPr lang="en-US" sz="1600" dirty="0" smtClean="0"/>
              <a:t>Isn't </a:t>
            </a:r>
            <a:r>
              <a:rPr lang="en-US" sz="1600" dirty="0"/>
              <a:t>a child's </a:t>
            </a:r>
            <a:r>
              <a:rPr lang="en-US" sz="1600" dirty="0" smtClean="0"/>
              <a:t>play.</a:t>
            </a:r>
          </a:p>
          <a:p>
            <a:r>
              <a:rPr lang="en-US" sz="1600" dirty="0" err="1" smtClean="0"/>
              <a:t>Cuz</a:t>
            </a:r>
            <a:r>
              <a:rPr lang="en-US" sz="1600" dirty="0" smtClean="0"/>
              <a:t> </a:t>
            </a:r>
            <a:r>
              <a:rPr lang="en-US" sz="1600" dirty="0"/>
              <a:t>he is an Aurum </a:t>
            </a:r>
            <a:r>
              <a:rPr lang="en-US" sz="1600" dirty="0" smtClean="0"/>
              <a:t>puppet</a:t>
            </a:r>
          </a:p>
          <a:p>
            <a:r>
              <a:rPr lang="en-US" sz="1600" dirty="0" smtClean="0"/>
              <a:t>Made </a:t>
            </a:r>
            <a:r>
              <a:rPr lang="en-US" sz="1600" dirty="0"/>
              <a:t>of boron </a:t>
            </a:r>
            <a:r>
              <a:rPr lang="en-US" sz="1600" dirty="0" smtClean="0"/>
              <a:t>clay.</a:t>
            </a:r>
          </a:p>
          <a:p>
            <a:endParaRPr lang="en-US" sz="1600" dirty="0" smtClean="0"/>
          </a:p>
          <a:p>
            <a:pPr algn="r"/>
            <a:r>
              <a:rPr lang="en-US" sz="1600" dirty="0" smtClean="0"/>
              <a:t>But you can If you follow my words.</a:t>
            </a:r>
          </a:p>
          <a:p>
            <a:pPr algn="r"/>
            <a:r>
              <a:rPr lang="en-US" sz="1600" dirty="0" smtClean="0"/>
              <a:t>Then </a:t>
            </a:r>
            <a:r>
              <a:rPr lang="en-US" sz="1600" dirty="0"/>
              <a:t>you won't </a:t>
            </a:r>
            <a:r>
              <a:rPr lang="en-US" sz="1600" dirty="0" smtClean="0"/>
              <a:t>need</a:t>
            </a:r>
          </a:p>
          <a:p>
            <a:pPr algn="r"/>
            <a:r>
              <a:rPr lang="en-US" sz="1600" dirty="0" smtClean="0"/>
              <a:t>Weapons </a:t>
            </a:r>
            <a:r>
              <a:rPr lang="en-US" sz="1600" dirty="0"/>
              <a:t>and </a:t>
            </a:r>
            <a:r>
              <a:rPr lang="en-US" sz="1600" dirty="0" smtClean="0"/>
              <a:t>swords.</a:t>
            </a:r>
          </a:p>
          <a:p>
            <a:endParaRPr lang="en-US" sz="1600" dirty="0" smtClean="0"/>
          </a:p>
          <a:p>
            <a:r>
              <a:rPr lang="en-US" sz="1600" dirty="0" smtClean="0"/>
              <a:t>Waves </a:t>
            </a:r>
            <a:r>
              <a:rPr lang="en-US" sz="1600" dirty="0"/>
              <a:t>and the </a:t>
            </a:r>
            <a:r>
              <a:rPr lang="en-US" sz="1600" dirty="0" smtClean="0"/>
              <a:t>nature,</a:t>
            </a:r>
          </a:p>
          <a:p>
            <a:r>
              <a:rPr lang="en-US" sz="1600" dirty="0" smtClean="0"/>
              <a:t>Are </a:t>
            </a:r>
            <a:r>
              <a:rPr lang="en-US" sz="1600" dirty="0"/>
              <a:t>your </a:t>
            </a:r>
            <a:r>
              <a:rPr lang="en-US" sz="1600" dirty="0" smtClean="0"/>
              <a:t>tools.</a:t>
            </a:r>
          </a:p>
          <a:p>
            <a:r>
              <a:rPr lang="en-US" sz="1600" dirty="0" smtClean="0"/>
              <a:t>Aren't </a:t>
            </a:r>
            <a:r>
              <a:rPr lang="en-US" sz="1600" dirty="0"/>
              <a:t>these </a:t>
            </a:r>
            <a:r>
              <a:rPr lang="en-US" sz="1600" dirty="0" smtClean="0"/>
              <a:t>taught</a:t>
            </a:r>
          </a:p>
          <a:p>
            <a:r>
              <a:rPr lang="en-US" sz="1600" dirty="0" smtClean="0"/>
              <a:t>In </a:t>
            </a:r>
            <a:r>
              <a:rPr lang="en-US" sz="1600" dirty="0"/>
              <a:t>the </a:t>
            </a:r>
            <a:r>
              <a:rPr lang="en-US" sz="1600" dirty="0" smtClean="0"/>
              <a:t>schools?</a:t>
            </a:r>
          </a:p>
          <a:p>
            <a:endParaRPr lang="en-US" sz="1600" dirty="0" smtClean="0"/>
          </a:p>
          <a:p>
            <a:pPr algn="r"/>
            <a:r>
              <a:rPr lang="en-US" sz="1600" dirty="0" smtClean="0"/>
              <a:t>Send </a:t>
            </a:r>
            <a:r>
              <a:rPr lang="en-US" sz="1600" dirty="0"/>
              <a:t>the </a:t>
            </a:r>
            <a:r>
              <a:rPr lang="en-US" sz="1600" dirty="0" smtClean="0"/>
              <a:t>man</a:t>
            </a:r>
          </a:p>
          <a:p>
            <a:pPr algn="r"/>
            <a:r>
              <a:rPr lang="en-US" sz="1600" dirty="0" smtClean="0"/>
              <a:t>To </a:t>
            </a:r>
            <a:r>
              <a:rPr lang="en-US" sz="1600" dirty="0"/>
              <a:t>the </a:t>
            </a:r>
            <a:r>
              <a:rPr lang="en-US" sz="1600" dirty="0" smtClean="0"/>
              <a:t>waves.</a:t>
            </a:r>
          </a:p>
          <a:p>
            <a:pPr algn="r"/>
            <a:r>
              <a:rPr lang="en-US" sz="1600" dirty="0" smtClean="0"/>
              <a:t>Rather </a:t>
            </a:r>
            <a:r>
              <a:rPr lang="en-US" sz="1600" dirty="0"/>
              <a:t>than </a:t>
            </a:r>
            <a:r>
              <a:rPr lang="en-US" sz="1600" dirty="0" smtClean="0"/>
              <a:t>sending</a:t>
            </a:r>
          </a:p>
          <a:p>
            <a:pPr algn="r"/>
            <a:r>
              <a:rPr lang="en-US" sz="1600" dirty="0" smtClean="0"/>
              <a:t>To </a:t>
            </a:r>
            <a:r>
              <a:rPr lang="en-US" sz="1600" dirty="0"/>
              <a:t>the </a:t>
            </a:r>
            <a:r>
              <a:rPr lang="en-US" sz="1600" dirty="0" smtClean="0"/>
              <a:t>caves</a:t>
            </a:r>
            <a:r>
              <a:rPr lang="en-US" sz="2000" dirty="0" smtClean="0"/>
              <a:t>.</a:t>
            </a:r>
          </a:p>
          <a:p>
            <a:r>
              <a:rPr lang="en-US" sz="1600" dirty="0"/>
              <a:t>The waves completely</a:t>
            </a:r>
          </a:p>
          <a:p>
            <a:r>
              <a:rPr lang="en-US" sz="1600" dirty="0"/>
              <a:t>Shatters the man.</a:t>
            </a:r>
          </a:p>
          <a:p>
            <a:r>
              <a:rPr lang="en-US" sz="1600" dirty="0"/>
              <a:t>Absorbs in it</a:t>
            </a:r>
          </a:p>
          <a:p>
            <a:r>
              <a:rPr lang="en-US" sz="1600" dirty="0"/>
              <a:t>The poor man.</a:t>
            </a:r>
          </a:p>
          <a:p>
            <a:endParaRPr lang="en-US" sz="1600" dirty="0"/>
          </a:p>
          <a:p>
            <a:endParaRPr lang="en-US" sz="2000" dirty="0" smtClean="0"/>
          </a:p>
          <a:p>
            <a:endParaRPr lang="en-IN" sz="2000" dirty="0"/>
          </a:p>
        </p:txBody>
      </p:sp>
      <p:sp>
        <p:nvSpPr>
          <p:cNvPr id="6" name="TextBox 5"/>
          <p:cNvSpPr txBox="1"/>
          <p:nvPr/>
        </p:nvSpPr>
        <p:spPr>
          <a:xfrm>
            <a:off x="5886994" y="0"/>
            <a:ext cx="6305006" cy="5878532"/>
          </a:xfrm>
          <a:prstGeom prst="rect">
            <a:avLst/>
          </a:prstGeom>
          <a:blipFill>
            <a:blip r:embed="rId3"/>
            <a:tile tx="0" ty="0" sx="100000" sy="100000" flip="none" algn="tl"/>
          </a:blipFill>
          <a:ln>
            <a:noFill/>
          </a:ln>
        </p:spPr>
        <p:txBody>
          <a:bodyPr wrap="square" rtlCol="0">
            <a:spAutoFit/>
          </a:bodyPr>
          <a:lstStyle/>
          <a:p>
            <a:endParaRPr lang="en-US" sz="1600" dirty="0"/>
          </a:p>
          <a:p>
            <a:pPr algn="r"/>
            <a:r>
              <a:rPr lang="en-US" sz="1600" dirty="0"/>
              <a:t>If this doesn't works,</a:t>
            </a:r>
          </a:p>
          <a:p>
            <a:pPr algn="r"/>
            <a:r>
              <a:rPr lang="en-US" sz="1600" dirty="0"/>
              <a:t>Put him in the nature.</a:t>
            </a:r>
          </a:p>
          <a:p>
            <a:pPr algn="r"/>
            <a:r>
              <a:rPr lang="en-US" sz="1600" dirty="0" err="1"/>
              <a:t>Cuz</a:t>
            </a:r>
            <a:r>
              <a:rPr lang="en-US" sz="1600" dirty="0"/>
              <a:t> nature rather gives it a break </a:t>
            </a:r>
          </a:p>
          <a:p>
            <a:pPr algn="r"/>
            <a:r>
              <a:rPr lang="en-US" sz="1600" dirty="0"/>
              <a:t>Or destroys his structure.</a:t>
            </a:r>
          </a:p>
          <a:p>
            <a:r>
              <a:rPr lang="en-US" sz="1600" dirty="0" smtClean="0"/>
              <a:t>Leave </a:t>
            </a:r>
            <a:r>
              <a:rPr lang="en-US" sz="1600" dirty="0"/>
              <a:t>it all to the nature and waves.</a:t>
            </a:r>
          </a:p>
          <a:p>
            <a:r>
              <a:rPr lang="en-US" sz="1600" dirty="0"/>
              <a:t>They will manipulate.</a:t>
            </a:r>
          </a:p>
          <a:p>
            <a:r>
              <a:rPr lang="en-US" sz="1600" dirty="0"/>
              <a:t>Just wait and watch,</a:t>
            </a:r>
          </a:p>
          <a:p>
            <a:r>
              <a:rPr lang="en-US" sz="1600" dirty="0"/>
              <a:t>He will eliminate.</a:t>
            </a:r>
          </a:p>
          <a:p>
            <a:endParaRPr lang="en-US" sz="1600" dirty="0"/>
          </a:p>
          <a:p>
            <a:pPr algn="r"/>
            <a:r>
              <a:rPr lang="en-US" sz="1600" dirty="0"/>
              <a:t>Use these as your weapons,</a:t>
            </a:r>
          </a:p>
          <a:p>
            <a:pPr algn="r"/>
            <a:r>
              <a:rPr lang="en-US" sz="1600" dirty="0"/>
              <a:t>As your tools.</a:t>
            </a:r>
          </a:p>
          <a:p>
            <a:pPr algn="r"/>
            <a:r>
              <a:rPr lang="en-US" sz="1600" dirty="0"/>
              <a:t>You do not need the bombs,</a:t>
            </a:r>
          </a:p>
          <a:p>
            <a:pPr algn="r"/>
            <a:r>
              <a:rPr lang="en-US" sz="1600" dirty="0"/>
              <a:t>Understand you fools!</a:t>
            </a:r>
          </a:p>
          <a:p>
            <a:endParaRPr lang="en-US" sz="1600" dirty="0"/>
          </a:p>
          <a:p>
            <a:r>
              <a:rPr lang="en-US" sz="1600" dirty="0"/>
              <a:t>Now go and use these</a:t>
            </a:r>
          </a:p>
          <a:p>
            <a:r>
              <a:rPr lang="en-US" sz="1600" dirty="0"/>
              <a:t>And become the greatest.</a:t>
            </a:r>
          </a:p>
          <a:p>
            <a:r>
              <a:rPr lang="en-US" sz="1600" dirty="0"/>
              <a:t>Now go and defeat</a:t>
            </a:r>
          </a:p>
          <a:p>
            <a:r>
              <a:rPr lang="en-US" sz="1600" dirty="0"/>
              <a:t>The so called smartest!</a:t>
            </a:r>
          </a:p>
          <a:p>
            <a:pPr algn="r"/>
            <a:r>
              <a:rPr lang="en-US" dirty="0"/>
              <a:t>							</a:t>
            </a:r>
            <a:r>
              <a:rPr lang="en-US" b="1" u="sng" dirty="0" smtClean="0"/>
              <a:t>-- </a:t>
            </a:r>
            <a:r>
              <a:rPr lang="en-US" b="1" u="sng" dirty="0"/>
              <a:t>Divyanshi </a:t>
            </a:r>
            <a:r>
              <a:rPr lang="en-US" b="1" u="sng" dirty="0" err="1"/>
              <a:t>Nayak</a:t>
            </a:r>
            <a:r>
              <a:rPr lang="en-US" b="1" u="sng" dirty="0"/>
              <a:t> </a:t>
            </a:r>
            <a:r>
              <a:rPr lang="en-US" b="1" u="sng" dirty="0" smtClean="0"/>
              <a:t>XII</a:t>
            </a:r>
          </a:p>
          <a:p>
            <a:pPr algn="r"/>
            <a:r>
              <a:rPr lang="en-US" b="1" u="sng" dirty="0" smtClean="0"/>
              <a:t> ‘Science’</a:t>
            </a:r>
            <a:endParaRPr lang="en-IN" b="1" u="sng" dirty="0"/>
          </a:p>
          <a:p>
            <a:endParaRPr lang="en-IN" dirty="0"/>
          </a:p>
        </p:txBody>
      </p:sp>
    </p:spTree>
    <p:extLst>
      <p:ext uri="{BB962C8B-B14F-4D97-AF65-F5344CB8AC3E}">
        <p14:creationId xmlns:p14="http://schemas.microsoft.com/office/powerpoint/2010/main" val="33388980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297214" cy="6858000"/>
          </a:xfrm>
          <a:prstGeom prst="rect">
            <a:avLst/>
          </a:prstGeom>
        </p:spPr>
      </p:pic>
      <p:sp>
        <p:nvSpPr>
          <p:cNvPr id="5" name="TextBox 4"/>
          <p:cNvSpPr txBox="1"/>
          <p:nvPr/>
        </p:nvSpPr>
        <p:spPr>
          <a:xfrm>
            <a:off x="5297214" y="0"/>
            <a:ext cx="6894786" cy="7078861"/>
          </a:xfrm>
          <a:prstGeom prst="rect">
            <a:avLst/>
          </a:prstGeom>
          <a:blipFill>
            <a:blip r:embed="rId4"/>
            <a:tile tx="0" ty="0" sx="100000" sy="100000" flip="none" algn="tl"/>
          </a:blipFill>
          <a:effectLst>
            <a:glow rad="304800">
              <a:schemeClr val="accent5">
                <a:satMod val="175000"/>
                <a:alpha val="40000"/>
              </a:schemeClr>
            </a:glow>
          </a:effectLst>
          <a:scene3d>
            <a:camera prst="orthographicFront">
              <a:rot lat="0" lon="0" rev="0"/>
            </a:camera>
            <a:lightRig rig="threePt" dir="t"/>
          </a:scene3d>
        </p:spPr>
        <p:txBody>
          <a:bodyPr wrap="square" rtlCol="0">
            <a:spAutoFit/>
          </a:bodyPr>
          <a:lstStyle/>
          <a:p>
            <a:pPr algn="ctr"/>
            <a:r>
              <a:rPr lang="en-IN" sz="2800" b="1" dirty="0"/>
              <a:t>Those were the days</a:t>
            </a:r>
            <a:endParaRPr lang="en-IN" sz="2800" dirty="0"/>
          </a:p>
          <a:p>
            <a:r>
              <a:rPr lang="en-IN" sz="2400" dirty="0"/>
              <a:t>The mid-month of August,</a:t>
            </a:r>
          </a:p>
          <a:p>
            <a:r>
              <a:rPr lang="en-IN" sz="2400" dirty="0"/>
              <a:t>My introduction in school was disgust</a:t>
            </a:r>
          </a:p>
          <a:p>
            <a:r>
              <a:rPr lang="en-IN" sz="2400" dirty="0"/>
              <a:t>I had no space and stood still,</a:t>
            </a:r>
          </a:p>
          <a:p>
            <a:r>
              <a:rPr lang="en-IN" sz="2400" dirty="0"/>
              <a:t>She called me to sit with a thrill.</a:t>
            </a:r>
          </a:p>
          <a:p>
            <a:r>
              <a:rPr lang="en-IN" sz="2400" dirty="0"/>
              <a:t>My place was vacant for her in a blind wind</a:t>
            </a:r>
          </a:p>
          <a:p>
            <a:r>
              <a:rPr lang="en-IN" sz="2400" dirty="0"/>
              <a:t>But, her thoughts are enwind like a day wind</a:t>
            </a:r>
          </a:p>
          <a:p>
            <a:r>
              <a:rPr lang="en-IN" sz="2400" dirty="0"/>
              <a:t>The time sprinted for a moment,</a:t>
            </a:r>
          </a:p>
          <a:p>
            <a:r>
              <a:rPr lang="en-IN" sz="2400" dirty="0"/>
              <a:t>I jumped up my bench.</a:t>
            </a:r>
          </a:p>
          <a:p>
            <a:r>
              <a:rPr lang="en-IN" sz="2400" dirty="0"/>
              <a:t>Yes, it's her standing out,</a:t>
            </a:r>
          </a:p>
          <a:p>
            <a:r>
              <a:rPr lang="en-IN" sz="2400" dirty="0"/>
              <a:t>My heart and tears broke,</a:t>
            </a:r>
          </a:p>
          <a:p>
            <a:r>
              <a:rPr lang="en-IN" sz="2400" dirty="0"/>
              <a:t>My words and breathe choke,</a:t>
            </a:r>
          </a:p>
          <a:p>
            <a:r>
              <a:rPr lang="en-IN" sz="2400" dirty="0"/>
              <a:t>We hugged and collected</a:t>
            </a:r>
          </a:p>
          <a:p>
            <a:r>
              <a:rPr lang="en-IN" sz="2400" dirty="0"/>
              <a:t>Those memoirs back.</a:t>
            </a:r>
          </a:p>
          <a:p>
            <a:r>
              <a:rPr lang="en-IN" sz="2400" dirty="0"/>
              <a:t>I stammer to talk, she too</a:t>
            </a:r>
          </a:p>
          <a:p>
            <a:r>
              <a:rPr lang="en-IN" sz="2400" dirty="0"/>
              <a:t>Those were the days we never stopped to talk.</a:t>
            </a:r>
          </a:p>
          <a:p>
            <a:pPr algn="r"/>
            <a:r>
              <a:rPr lang="en-IN" sz="2400" dirty="0"/>
              <a:t>By K. Medha</a:t>
            </a:r>
          </a:p>
          <a:p>
            <a:pPr algn="r"/>
            <a:r>
              <a:rPr lang="en-IN" sz="2400" dirty="0"/>
              <a:t>12 A</a:t>
            </a:r>
          </a:p>
          <a:p>
            <a:endParaRPr lang="en-IN" dirty="0"/>
          </a:p>
        </p:txBody>
      </p:sp>
    </p:spTree>
    <p:extLst>
      <p:ext uri="{BB962C8B-B14F-4D97-AF65-F5344CB8AC3E}">
        <p14:creationId xmlns:p14="http://schemas.microsoft.com/office/powerpoint/2010/main" val="13235534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46720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13909" y="169816"/>
            <a:ext cx="7458892" cy="707886"/>
          </a:xfrm>
          <a:prstGeom prst="rect">
            <a:avLst/>
          </a:prstGeom>
          <a:noFill/>
        </p:spPr>
        <p:txBody>
          <a:bodyPr wrap="square" rtlCol="0">
            <a:spAutoFit/>
          </a:bodyPr>
          <a:lstStyle/>
          <a:p>
            <a:r>
              <a:rPr lang="en-IN" sz="4000" dirty="0" smtClean="0"/>
              <a:t>Principals page</a:t>
            </a:r>
            <a:r>
              <a:rPr lang="en-IN" dirty="0" smtClean="0"/>
              <a:t> </a:t>
            </a:r>
            <a:endParaRPr lang="en-IN" dirty="0"/>
          </a:p>
        </p:txBody>
      </p:sp>
    </p:spTree>
    <p:extLst>
      <p:ext uri="{BB962C8B-B14F-4D97-AF65-F5344CB8AC3E}">
        <p14:creationId xmlns:p14="http://schemas.microsoft.com/office/powerpoint/2010/main" val="1831952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9" y="31034"/>
            <a:ext cx="12181490" cy="6805449"/>
          </a:xfrm>
          <a:prstGeom prst="rect">
            <a:avLst/>
          </a:prstGeom>
        </p:spPr>
      </p:pic>
    </p:spTree>
    <p:extLst>
      <p:ext uri="{BB962C8B-B14F-4D97-AF65-F5344CB8AC3E}">
        <p14:creationId xmlns:p14="http://schemas.microsoft.com/office/powerpoint/2010/main" val="39565876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0"/>
            <a:ext cx="4572000" cy="6858000"/>
          </a:xfrm>
          <a:prstGeom prst="rect">
            <a:avLst/>
          </a:prstGeom>
        </p:spPr>
      </p:pic>
    </p:spTree>
    <p:extLst>
      <p:ext uri="{BB962C8B-B14F-4D97-AF65-F5344CB8AC3E}">
        <p14:creationId xmlns:p14="http://schemas.microsoft.com/office/powerpoint/2010/main" val="27055868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0"/>
            <a:ext cx="4572000" cy="6858000"/>
          </a:xfrm>
          <a:prstGeom prst="rect">
            <a:avLst/>
          </a:prstGeom>
        </p:spPr>
      </p:pic>
    </p:spTree>
    <p:extLst>
      <p:ext uri="{BB962C8B-B14F-4D97-AF65-F5344CB8AC3E}">
        <p14:creationId xmlns:p14="http://schemas.microsoft.com/office/powerpoint/2010/main" val="836533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0"/>
            <a:ext cx="4572000" cy="6858000"/>
          </a:xfrm>
          <a:prstGeom prst="rect">
            <a:avLst/>
          </a:prstGeom>
        </p:spPr>
      </p:pic>
    </p:spTree>
    <p:extLst>
      <p:ext uri="{BB962C8B-B14F-4D97-AF65-F5344CB8AC3E}">
        <p14:creationId xmlns:p14="http://schemas.microsoft.com/office/powerpoint/2010/main" val="3364886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7680960" cy="6858000"/>
          </a:xfrm>
        </p:spPr>
      </p:pic>
      <p:sp>
        <p:nvSpPr>
          <p:cNvPr id="4" name="TextBox 3"/>
          <p:cNvSpPr txBox="1"/>
          <p:nvPr/>
        </p:nvSpPr>
        <p:spPr>
          <a:xfrm>
            <a:off x="2468880" y="862149"/>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1762870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2745"/>
          </a:xfrm>
          <a:prstGeom prst="rect">
            <a:avLst/>
          </a:prstGeom>
        </p:spPr>
      </p:pic>
    </p:spTree>
    <p:extLst>
      <p:ext uri="{BB962C8B-B14F-4D97-AF65-F5344CB8AC3E}">
        <p14:creationId xmlns:p14="http://schemas.microsoft.com/office/powerpoint/2010/main" val="1510733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171090" cy="6858000"/>
          </a:xfrm>
          <a:prstGeom prst="rect">
            <a:avLst/>
          </a:prstGeom>
        </p:spPr>
      </p:pic>
    </p:spTree>
    <p:extLst>
      <p:ext uri="{BB962C8B-B14F-4D97-AF65-F5344CB8AC3E}">
        <p14:creationId xmlns:p14="http://schemas.microsoft.com/office/powerpoint/2010/main" val="36732387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876800" cy="4876800"/>
          </a:xfrm>
          <a:prstGeom prst="rect">
            <a:avLst/>
          </a:prstGeom>
        </p:spPr>
      </p:pic>
    </p:spTree>
    <p:extLst>
      <p:ext uri="{BB962C8B-B14F-4D97-AF65-F5344CB8AC3E}">
        <p14:creationId xmlns:p14="http://schemas.microsoft.com/office/powerpoint/2010/main" val="26910152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990600"/>
            <a:ext cx="4876800" cy="4876800"/>
          </a:xfrm>
          <a:prstGeom prst="rect">
            <a:avLst/>
          </a:prstGeom>
        </p:spPr>
      </p:pic>
    </p:spTree>
    <p:extLst>
      <p:ext uri="{BB962C8B-B14F-4D97-AF65-F5344CB8AC3E}">
        <p14:creationId xmlns:p14="http://schemas.microsoft.com/office/powerpoint/2010/main" val="22397279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286" y="0"/>
            <a:ext cx="9710057" cy="6858000"/>
          </a:xfrm>
          <a:prstGeom prst="rect">
            <a:avLst/>
          </a:prstGeom>
        </p:spPr>
      </p:pic>
    </p:spTree>
    <p:extLst>
      <p:ext uri="{BB962C8B-B14F-4D97-AF65-F5344CB8AC3E}">
        <p14:creationId xmlns:p14="http://schemas.microsoft.com/office/powerpoint/2010/main" val="1934551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35977" y="287383"/>
            <a:ext cx="7458892" cy="707886"/>
          </a:xfrm>
          <a:prstGeom prst="rect">
            <a:avLst/>
          </a:prstGeom>
          <a:noFill/>
        </p:spPr>
        <p:txBody>
          <a:bodyPr wrap="square" rtlCol="0">
            <a:spAutoFit/>
          </a:bodyPr>
          <a:lstStyle/>
          <a:p>
            <a:r>
              <a:rPr lang="en-IN" sz="4000" dirty="0" smtClean="0"/>
              <a:t>Academic achievements </a:t>
            </a:r>
            <a:endParaRPr lang="en-IN" dirty="0"/>
          </a:p>
        </p:txBody>
      </p:sp>
    </p:spTree>
    <p:extLst>
      <p:ext uri="{BB962C8B-B14F-4D97-AF65-F5344CB8AC3E}">
        <p14:creationId xmlns:p14="http://schemas.microsoft.com/office/powerpoint/2010/main" val="31669474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74943" y="361476"/>
            <a:ext cx="6096000" cy="6899646"/>
          </a:xfrm>
          <a:prstGeom prst="rect">
            <a:avLst/>
          </a:prstGeom>
        </p:spPr>
        <p:txBody>
          <a:bodyPr>
            <a:spAutoFit/>
          </a:bodyPr>
          <a:lstStyle/>
          <a:p>
            <a:pPr marL="6350" marR="2344420" indent="-6350" algn="ctr">
              <a:lnSpc>
                <a:spcPct val="107000"/>
              </a:lnSpc>
              <a:spcAft>
                <a:spcPts val="0"/>
              </a:spcAft>
              <a:tabLst>
                <a:tab pos="3121025" algn="ctr"/>
                <a:tab pos="5170805" algn="r"/>
              </a:tabLst>
            </a:pPr>
            <a:r>
              <a:rPr lang="en-IN" sz="2800" u="heavy" dirty="0">
                <a:solidFill>
                  <a:srgbClr val="000000"/>
                </a:solidFill>
                <a:latin typeface="Calibri" panose="020F0502020204030204" pitchFamily="34" charset="0"/>
                <a:ea typeface="Calibri" panose="020F0502020204030204" pitchFamily="34" charset="0"/>
                <a:cs typeface="Georgia" panose="02040502050405020303" pitchFamily="18" charset="0"/>
              </a:rPr>
              <a:t>Echoes of KV: Forever in Heartbeats</a:t>
            </a:r>
            <a:endParaRPr lang="en-IN" sz="2800" dirty="0">
              <a:solidFill>
                <a:srgbClr val="000000"/>
              </a:solidFill>
              <a:latin typeface="Georgia" panose="02040502050405020303" pitchFamily="18" charset="0"/>
              <a:ea typeface="Georgia" panose="02040502050405020303" pitchFamily="18" charset="0"/>
              <a:cs typeface="Georgia" panose="02040502050405020303" pitchFamily="18" charset="0"/>
            </a:endParaRPr>
          </a:p>
          <a:p>
            <a:pPr marL="6350" marR="2344420" indent="-6350">
              <a:lnSpc>
                <a:spcPct val="121000"/>
              </a:lnSpc>
              <a:spcAft>
                <a:spcPts val="1435"/>
              </a:spcAft>
            </a:pPr>
            <a:r>
              <a:rPr lang="en-IN" sz="1400" dirty="0">
                <a:solidFill>
                  <a:srgbClr val="000000"/>
                </a:solidFill>
                <a:latin typeface="Georgia" panose="02040502050405020303" pitchFamily="18" charset="0"/>
                <a:ea typeface="Georgia" panose="02040502050405020303" pitchFamily="18" charset="0"/>
                <a:cs typeface="Georgia" panose="02040502050405020303" pitchFamily="18" charset="0"/>
              </a:rPr>
              <a:t>In KV halls where dreams take flight, Students shine, hearts pure and bright.</a:t>
            </a:r>
          </a:p>
          <a:p>
            <a:pPr marL="6350" marR="2344420" indent="-6350">
              <a:lnSpc>
                <a:spcPct val="121000"/>
              </a:lnSpc>
              <a:spcAft>
                <a:spcPts val="1435"/>
              </a:spcAft>
            </a:pPr>
            <a:r>
              <a:rPr lang="en-IN" sz="1400" dirty="0">
                <a:solidFill>
                  <a:srgbClr val="000000"/>
                </a:solidFill>
                <a:latin typeface="Georgia" panose="02040502050405020303" pitchFamily="18" charset="0"/>
                <a:ea typeface="Georgia" panose="02040502050405020303" pitchFamily="18" charset="0"/>
                <a:cs typeface="Georgia" panose="02040502050405020303" pitchFamily="18" charset="0"/>
              </a:rPr>
              <a:t>Teachers guide with wisdom’s light, Friendships bloom, memories tight.</a:t>
            </a:r>
          </a:p>
          <a:p>
            <a:pPr marL="6350" marR="2822575" indent="-6350">
              <a:lnSpc>
                <a:spcPct val="121000"/>
              </a:lnSpc>
              <a:spcAft>
                <a:spcPts val="1435"/>
              </a:spcAft>
            </a:pPr>
            <a:r>
              <a:rPr lang="en-IN" sz="1400" dirty="0">
                <a:solidFill>
                  <a:srgbClr val="000000"/>
                </a:solidFill>
                <a:latin typeface="Georgia" panose="02040502050405020303" pitchFamily="18" charset="0"/>
                <a:ea typeface="Georgia" panose="02040502050405020303" pitchFamily="18" charset="0"/>
                <a:cs typeface="Georgia" panose="02040502050405020303" pitchFamily="18" charset="0"/>
              </a:rPr>
              <a:t>On playgrounds, laughter rings, We chase dreams on eager wings. Friendships bloom in moments sweet, In our hearts, a rhythmic beat.</a:t>
            </a:r>
          </a:p>
          <a:p>
            <a:pPr marL="6350" marR="3028315" indent="-6350">
              <a:lnSpc>
                <a:spcPct val="121000"/>
              </a:lnSpc>
              <a:spcAft>
                <a:spcPts val="1435"/>
              </a:spcAft>
            </a:pPr>
            <a:r>
              <a:rPr lang="en-IN" sz="1400" dirty="0">
                <a:solidFill>
                  <a:srgbClr val="000000"/>
                </a:solidFill>
                <a:latin typeface="Georgia" panose="02040502050405020303" pitchFamily="18" charset="0"/>
                <a:ea typeface="Georgia" panose="02040502050405020303" pitchFamily="18" charset="0"/>
                <a:cs typeface="Georgia" panose="02040502050405020303" pitchFamily="18" charset="0"/>
              </a:rPr>
              <a:t>Exams pass, lessons stay, In KV's light, we find our way. Years may pass, but bonds remain, KV’s spirit in our veins.</a:t>
            </a:r>
          </a:p>
          <a:p>
            <a:pPr marL="6350" marR="3107690" indent="-6350">
              <a:lnSpc>
                <a:spcPct val="121000"/>
              </a:lnSpc>
              <a:spcAft>
                <a:spcPts val="3660"/>
              </a:spcAft>
            </a:pPr>
            <a:r>
              <a:rPr lang="en-IN" sz="1400" dirty="0">
                <a:solidFill>
                  <a:srgbClr val="000000"/>
                </a:solidFill>
                <a:latin typeface="Georgia" panose="02040502050405020303" pitchFamily="18" charset="0"/>
                <a:ea typeface="Georgia" panose="02040502050405020303" pitchFamily="18" charset="0"/>
                <a:cs typeface="Georgia" panose="02040502050405020303" pitchFamily="18" charset="0"/>
              </a:rPr>
              <a:t>Forever bound by ties so sweet, In every </a:t>
            </a:r>
            <a:r>
              <a:rPr lang="en-IN" sz="1400" dirty="0" err="1">
                <a:solidFill>
                  <a:srgbClr val="000000"/>
                </a:solidFill>
                <a:latin typeface="Georgia" panose="02040502050405020303" pitchFamily="18" charset="0"/>
                <a:ea typeface="Georgia" panose="02040502050405020303" pitchFamily="18" charset="0"/>
                <a:cs typeface="Georgia" panose="02040502050405020303" pitchFamily="18" charset="0"/>
              </a:rPr>
              <a:t>heart,KV</a:t>
            </a:r>
            <a:r>
              <a:rPr lang="en-IN" sz="1400" dirty="0">
                <a:solidFill>
                  <a:srgbClr val="000000"/>
                </a:solidFill>
                <a:latin typeface="Georgia" panose="02040502050405020303" pitchFamily="18" charset="0"/>
                <a:ea typeface="Georgia" panose="02040502050405020303" pitchFamily="18" charset="0"/>
                <a:cs typeface="Georgia" panose="02040502050405020303" pitchFamily="18" charset="0"/>
              </a:rPr>
              <a:t> beats.	</a:t>
            </a:r>
            <a:r>
              <a:rPr lang="en-IN" dirty="0">
                <a:solidFill>
                  <a:srgbClr val="000000"/>
                </a:solidFill>
                <a:latin typeface="Georgia" panose="02040502050405020303" pitchFamily="18" charset="0"/>
                <a:ea typeface="Georgia" panose="02040502050405020303" pitchFamily="18" charset="0"/>
                <a:cs typeface="Georgia" panose="02040502050405020303" pitchFamily="18" charset="0"/>
              </a:rPr>
              <a:t>					        By-</a:t>
            </a:r>
            <a:r>
              <a:rPr lang="en-IN" dirty="0" err="1">
                <a:solidFill>
                  <a:srgbClr val="000000"/>
                </a:solidFill>
                <a:latin typeface="Georgia" panose="02040502050405020303" pitchFamily="18" charset="0"/>
                <a:ea typeface="Georgia" panose="02040502050405020303" pitchFamily="18" charset="0"/>
                <a:cs typeface="Georgia" panose="02040502050405020303" pitchFamily="18" charset="0"/>
              </a:rPr>
              <a:t>Aashna.s</a:t>
            </a:r>
            <a:endParaRPr lang="en-IN" dirty="0">
              <a:solidFill>
                <a:srgbClr val="000000"/>
              </a:solidFill>
              <a:latin typeface="Georgia" panose="02040502050405020303" pitchFamily="18" charset="0"/>
              <a:ea typeface="Georgia" panose="02040502050405020303" pitchFamily="18" charset="0"/>
              <a:cs typeface="Georgia" panose="02040502050405020303" pitchFamily="18" charset="0"/>
            </a:endParaRPr>
          </a:p>
          <a:p>
            <a:pPr marL="6350" marR="3107690" indent="-6350">
              <a:lnSpc>
                <a:spcPct val="121000"/>
              </a:lnSpc>
              <a:spcAft>
                <a:spcPts val="3660"/>
              </a:spcAft>
            </a:pPr>
            <a:r>
              <a:rPr lang="en-IN" dirty="0">
                <a:solidFill>
                  <a:srgbClr val="000000"/>
                </a:solidFill>
                <a:latin typeface="Georgia" panose="02040502050405020303" pitchFamily="18" charset="0"/>
                <a:ea typeface="Georgia" panose="02040502050405020303" pitchFamily="18" charset="0"/>
                <a:cs typeface="Georgia" panose="02040502050405020303" pitchFamily="18" charset="0"/>
              </a:rPr>
              <a:t>	</a:t>
            </a:r>
            <a:endParaRPr lang="en-IN" sz="1600" dirty="0">
              <a:solidFill>
                <a:srgbClr val="000000"/>
              </a:solidFill>
              <a:effectLst/>
              <a:latin typeface="Georgia" panose="02040502050405020303" pitchFamily="18" charset="0"/>
              <a:ea typeface="Georgia" panose="02040502050405020303" pitchFamily="18" charset="0"/>
              <a:cs typeface="Georgia" panose="02040502050405020303" pitchFamily="18" charset="0"/>
            </a:endParaRPr>
          </a:p>
        </p:txBody>
      </p:sp>
    </p:spTree>
    <p:extLst>
      <p:ext uri="{BB962C8B-B14F-4D97-AF65-F5344CB8AC3E}">
        <p14:creationId xmlns:p14="http://schemas.microsoft.com/office/powerpoint/2010/main" val="36484359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732806" y="-202287"/>
            <a:ext cx="2726387"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panose="020B0604020202020204" pitchFamily="34" charset="0"/>
                <a:ea typeface="Impact" panose="020B0806030902050204" pitchFamily="34" charset="0"/>
                <a:cs typeface="Impact" panose="020B0806030902050204" pitchFamily="34" charset="0"/>
              </a:rPr>
              <a:t> </a:t>
            </a:r>
            <a:endParaRPr kumimoji="0" lang="en-US" altLang="en-US" sz="1100" b="0" i="0" u="none" strike="noStrike" cap="none" normalizeH="0" baseline="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sng" strike="noStrike" cap="none" normalizeH="0" baseline="0" smtClean="0">
                <a:ln>
                  <a:noFill/>
                </a:ln>
                <a:solidFill>
                  <a:srgbClr val="000000"/>
                </a:solidFill>
                <a:effectLst/>
                <a:latin typeface="Arial" panose="020B0604020202020204" pitchFamily="34" charset="0"/>
                <a:ea typeface="Impact" panose="020B0806030902050204" pitchFamily="34" charset="0"/>
                <a:cs typeface="Impact" panose="020B0806030902050204" pitchFamily="34" charset="0"/>
              </a:rPr>
              <a:t>SPORTS ACHIEVEMENTS</a:t>
            </a:r>
            <a:r>
              <a:rPr kumimoji="0" lang="en-US" altLang="en-US" sz="1200" b="0" i="0" u="none" strike="noStrike" cap="none" normalizeH="0" baseline="0" smtClean="0">
                <a:ln>
                  <a:noFill/>
                </a:ln>
                <a:solidFill>
                  <a:srgbClr val="000000"/>
                </a:solidFill>
                <a:effectLst/>
                <a:latin typeface="Arial" panose="020B0604020202020204" pitchFamily="34" charset="0"/>
                <a:ea typeface="Impact" panose="020B0806030902050204" pitchFamily="34" charset="0"/>
                <a:cs typeface="Impact" panose="020B0806030902050204" pitchFamily="34" charset="0"/>
              </a:rPr>
              <a:t> </a:t>
            </a:r>
            <a:endParaRPr kumimoji="0" lang="en-US" altLang="en-US" sz="1100" b="0" i="0" u="none" strike="noStrike" cap="none" normalizeH="0" baseline="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025" name="Picture 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9637" y="519498"/>
            <a:ext cx="5345723" cy="271583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253218" y="3708147"/>
            <a:ext cx="1193878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 </a:t>
            </a:r>
            <a:endParaRPr kumimoji="0" lang="en-US" altLang="en-US" sz="1400" b="1"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KVS believes in all round development of a child. Along with physical, sports athletics also plays an important role.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Students of KV </a:t>
            </a:r>
            <a:r>
              <a:rPr kumimoji="0" lang="en-US" altLang="en-US" sz="1400" b="1" u="none" strike="noStrike" cap="none" normalizeH="0" baseline="0" dirty="0" err="1" smtClean="0">
                <a:ln>
                  <a:noFill/>
                </a:ln>
                <a:solidFill>
                  <a:srgbClr val="000000"/>
                </a:solidFill>
                <a:effectLst/>
                <a:latin typeface="Arial" panose="020B0604020202020204" pitchFamily="34" charset="0"/>
                <a:ea typeface="Calibri" panose="020F0502020204030204" pitchFamily="34" charset="0"/>
              </a:rPr>
              <a:t>Kanchanbagh</a:t>
            </a:r>
            <a:r>
              <a:rPr kumimoji="0" lang="en-US" altLang="en-US" sz="1400" b="1"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 always show their efficiency in Games and Sports. We are telling you all the special achievements of our school in the year 2023-24. One of our student </a:t>
            </a:r>
            <a:r>
              <a:rPr kumimoji="0" lang="en-US" altLang="en-US" sz="1400" b="1" u="none" strike="noStrike" cap="none" normalizeH="0" baseline="0" dirty="0" err="1" smtClean="0">
                <a:ln>
                  <a:noFill/>
                </a:ln>
                <a:solidFill>
                  <a:srgbClr val="000000"/>
                </a:solidFill>
                <a:effectLst/>
                <a:latin typeface="Arial" panose="020B0604020202020204" pitchFamily="34" charset="0"/>
                <a:ea typeface="Calibri" panose="020F0502020204030204" pitchFamily="34" charset="0"/>
              </a:rPr>
              <a:t>Rajashekhar</a:t>
            </a:r>
            <a:r>
              <a:rPr kumimoji="0" lang="en-US" altLang="en-US" sz="1400" b="1"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 of class VIII attended Summer Camp in Football and he got Gold Boot award after his tremendous performance. In KVS Sports Competitions. Also many of our students performed very well. One of our student named </a:t>
            </a:r>
            <a:r>
              <a:rPr kumimoji="0" lang="en-US" altLang="en-US" sz="1400" b="1" u="none" strike="noStrike" cap="none" normalizeH="0" baseline="0" dirty="0" err="1" smtClean="0">
                <a:ln>
                  <a:noFill/>
                </a:ln>
                <a:solidFill>
                  <a:srgbClr val="000000"/>
                </a:solidFill>
                <a:effectLst/>
                <a:latin typeface="Arial" panose="020B0604020202020204" pitchFamily="34" charset="0"/>
                <a:ea typeface="Calibri" panose="020F0502020204030204" pitchFamily="34" charset="0"/>
              </a:rPr>
              <a:t>Akshitha</a:t>
            </a:r>
            <a:r>
              <a:rPr kumimoji="0" lang="en-US" altLang="en-US" sz="1400" b="1"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 of Class IX got Gold Medal in Archery in KVS (HR) Regional Sports </a:t>
            </a:r>
            <a:endParaRPr kumimoji="0" lang="en-US" altLang="en-US" sz="1400" b="1"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Meet, and also got selected for KVS National Sports Meet. In continuation our two girls students name </a:t>
            </a:r>
            <a:r>
              <a:rPr kumimoji="0" lang="en-US" altLang="en-US" sz="1400" b="1" u="none" strike="noStrike" cap="none" normalizeH="0" baseline="0" dirty="0" err="1" smtClean="0">
                <a:ln>
                  <a:noFill/>
                </a:ln>
                <a:solidFill>
                  <a:srgbClr val="000000"/>
                </a:solidFill>
                <a:effectLst/>
                <a:latin typeface="Arial" panose="020B0604020202020204" pitchFamily="34" charset="0"/>
                <a:ea typeface="Calibri" panose="020F0502020204030204" pitchFamily="34" charset="0"/>
              </a:rPr>
              <a:t>Adity</a:t>
            </a:r>
            <a:r>
              <a:rPr kumimoji="0" lang="en-US" altLang="en-US" sz="1400" b="1"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 Tiwari and </a:t>
            </a:r>
            <a:r>
              <a:rPr kumimoji="0" lang="en-US" altLang="en-US" sz="1400" b="1" u="none" strike="noStrike" cap="none" normalizeH="0" baseline="0" dirty="0" err="1" smtClean="0">
                <a:ln>
                  <a:noFill/>
                </a:ln>
                <a:solidFill>
                  <a:srgbClr val="000000"/>
                </a:solidFill>
                <a:effectLst/>
                <a:latin typeface="Arial" panose="020B0604020202020204" pitchFamily="34" charset="0"/>
                <a:ea typeface="Calibri" panose="020F0502020204030204" pitchFamily="34" charset="0"/>
              </a:rPr>
              <a:t>Akrity</a:t>
            </a:r>
            <a:r>
              <a:rPr kumimoji="0" lang="en-US" altLang="en-US" sz="1400" b="1"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 </a:t>
            </a:r>
            <a:r>
              <a:rPr kumimoji="0" lang="en-US" altLang="en-US" sz="1400" b="1" u="none" strike="noStrike" cap="none" normalizeH="0" baseline="0" dirty="0" err="1" smtClean="0">
                <a:ln>
                  <a:noFill/>
                </a:ln>
                <a:solidFill>
                  <a:srgbClr val="000000"/>
                </a:solidFill>
                <a:effectLst/>
                <a:latin typeface="Arial" panose="020B0604020202020204" pitchFamily="34" charset="0"/>
                <a:ea typeface="Calibri" panose="020F0502020204030204" pitchFamily="34" charset="0"/>
              </a:rPr>
              <a:t>Tiwary</a:t>
            </a:r>
            <a:r>
              <a:rPr kumimoji="0" lang="en-US" altLang="en-US" sz="1400" b="1"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 of Classes 11 and 8 are also got selected for KVS Nationals in Table Tennis. Our 12 Boys Students also Got selected for KVS National Sports Meet in Kho-Kho, 2 Girls Also Got Selected for KVS National in Kho-Kho Game. Two Students </a:t>
            </a:r>
            <a:r>
              <a:rPr kumimoji="0" lang="en-US" altLang="en-US" sz="1400" b="1" u="none" strike="noStrike" cap="none" normalizeH="0" baseline="0" dirty="0" err="1" smtClean="0">
                <a:ln>
                  <a:noFill/>
                </a:ln>
                <a:solidFill>
                  <a:srgbClr val="000000"/>
                </a:solidFill>
                <a:effectLst/>
                <a:latin typeface="Arial" panose="020B0604020202020204" pitchFamily="34" charset="0"/>
                <a:ea typeface="Calibri" panose="020F0502020204030204" pitchFamily="34" charset="0"/>
              </a:rPr>
              <a:t>Akshitha</a:t>
            </a:r>
            <a:r>
              <a:rPr kumimoji="0" lang="en-US" altLang="en-US" sz="1400" b="1"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 and </a:t>
            </a:r>
            <a:r>
              <a:rPr kumimoji="0" lang="en-US" altLang="en-US" sz="1400" b="1" u="none" strike="noStrike" cap="none" normalizeH="0" baseline="0" dirty="0" err="1" smtClean="0">
                <a:ln>
                  <a:noFill/>
                </a:ln>
                <a:solidFill>
                  <a:srgbClr val="000000"/>
                </a:solidFill>
                <a:effectLst/>
                <a:latin typeface="Arial" panose="020B0604020202020204" pitchFamily="34" charset="0"/>
                <a:ea typeface="Calibri" panose="020F0502020204030204" pitchFamily="34" charset="0"/>
              </a:rPr>
              <a:t>Prasanna</a:t>
            </a:r>
            <a:r>
              <a:rPr kumimoji="0" lang="en-US" altLang="en-US" sz="1400" b="1"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 got cash award of amount 5000/- and 3000 for best performance in the 53</a:t>
            </a:r>
            <a:r>
              <a:rPr kumimoji="0" lang="en-US" altLang="en-US" sz="1400" b="1" u="none" strike="noStrike" cap="none" normalizeH="0" baseline="30000" dirty="0" smtClean="0">
                <a:ln>
                  <a:noFill/>
                </a:ln>
                <a:solidFill>
                  <a:srgbClr val="000000"/>
                </a:solidFill>
                <a:effectLst/>
                <a:latin typeface="Arial" panose="020B0604020202020204" pitchFamily="34" charset="0"/>
                <a:ea typeface="Calibri" panose="020F0502020204030204" pitchFamily="34" charset="0"/>
              </a:rPr>
              <a:t>rd</a:t>
            </a:r>
            <a:r>
              <a:rPr kumimoji="0" lang="en-US" altLang="en-US" sz="1400" b="1"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 KVS National Sports Meet-2023.  </a:t>
            </a:r>
            <a:endParaRPr kumimoji="0" lang="en-US" altLang="en-US" sz="1400" b="1"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6575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rot="10800000" flipV="1">
            <a:off x="1885071" y="719327"/>
            <a:ext cx="9298744"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833C0B"/>
                </a:solidFill>
                <a:effectLst/>
                <a:latin typeface="Arial" panose="020B0604020202020204" pitchFamily="34" charset="0"/>
                <a:ea typeface="Bahnschrift" panose="020B0502040204020203" pitchFamily="34" charset="0"/>
                <a:cs typeface="Bahnschrift" panose="020B0502040204020203" pitchFamily="34" charset="0"/>
              </a:rPr>
              <a:t>G R A T I T U D E  T O WA R D S   T H E  M O T H E R  O F  A L </a:t>
            </a:r>
            <a:r>
              <a:rPr kumimoji="0" lang="en-US" altLang="en-US" sz="1600" b="1" i="0" u="none" strike="noStrike" cap="none" normalizeH="0" baseline="0" dirty="0" err="1" smtClean="0">
                <a:ln>
                  <a:noFill/>
                </a:ln>
                <a:solidFill>
                  <a:srgbClr val="833C0B"/>
                </a:solidFill>
                <a:effectLst/>
                <a:latin typeface="Arial" panose="020B0604020202020204" pitchFamily="34" charset="0"/>
                <a:ea typeface="Bahnschrift" panose="020B0502040204020203" pitchFamily="34" charset="0"/>
                <a:cs typeface="Bahnschrift" panose="020B0502040204020203" pitchFamily="34" charset="0"/>
              </a:rPr>
              <a:t>L</a:t>
            </a:r>
            <a:r>
              <a:rPr kumimoji="0" lang="en-US" altLang="en-US" sz="1600" b="1" i="0" u="none" strike="noStrike" cap="none" normalizeH="0" baseline="0" dirty="0" smtClean="0">
                <a:ln>
                  <a:noFill/>
                </a:ln>
                <a:solidFill>
                  <a:srgbClr val="833C0B"/>
                </a:solidFill>
                <a:effectLst/>
                <a:latin typeface="Arial" panose="020B0604020202020204" pitchFamily="34" charset="0"/>
                <a:ea typeface="Bahnschrift" panose="020B0502040204020203" pitchFamily="34" charset="0"/>
                <a:cs typeface="Bahnschrift" panose="020B0502040204020203" pitchFamily="34" charset="0"/>
              </a:rPr>
              <a:t> </a:t>
            </a:r>
            <a:r>
              <a:rPr kumimoji="0" lang="en-US" altLang="en-US" sz="1600" b="0" i="0" u="sng" strike="noStrike" cap="none" normalizeH="0" baseline="0" dirty="0" smtClean="0">
                <a:ln>
                  <a:noFill/>
                </a:ln>
                <a:solidFill>
                  <a:srgbClr val="70AD47"/>
                </a:solidFill>
                <a:effectLst/>
                <a:latin typeface="Arial" panose="020B0604020202020204" pitchFamily="34" charset="0"/>
                <a:ea typeface="Impact" panose="020B0806030902050204" pitchFamily="34" charset="0"/>
                <a:cs typeface="Impact" panose="020B0806030902050204" pitchFamily="34" charset="0"/>
              </a:rPr>
              <a:t>THE NATURE</a:t>
            </a:r>
            <a:r>
              <a:rPr kumimoji="0" lang="en-US" altLang="en-US" sz="1600" b="0" i="0" u="none" strike="noStrike" cap="none" normalizeH="0" baseline="0" dirty="0" smtClean="0">
                <a:ln>
                  <a:noFill/>
                </a:ln>
                <a:solidFill>
                  <a:srgbClr val="70AD47"/>
                </a:solidFill>
                <a:effectLst/>
                <a:latin typeface="Arial" panose="020B0604020202020204" pitchFamily="34" charset="0"/>
                <a:ea typeface="Impact" panose="020B0806030902050204" pitchFamily="34" charset="0"/>
                <a:cs typeface="Impact" panose="020B080603090205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D0D0D"/>
                </a:solidFill>
                <a:effectLst/>
                <a:latin typeface="Arial" panose="020B0604020202020204" pitchFamily="34" charset="0"/>
                <a:ea typeface="Bahnschrift" panose="020B0502040204020203" pitchFamily="34" charset="0"/>
                <a:cs typeface="Bahnschrift" panose="020B0502040204020203" pitchFamily="34" charset="0"/>
              </a:rPr>
              <a:t>If humanity is to be revived in the 21st century, then it must undertake a great shift in our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D0D0D"/>
                </a:solidFill>
                <a:effectLst/>
                <a:latin typeface="Arial" panose="020B0604020202020204" pitchFamily="34" charset="0"/>
                <a:ea typeface="Bahnschrift" panose="020B0502040204020203" pitchFamily="34" charset="0"/>
                <a:cs typeface="Bahnschrift" panose="020B0502040204020203" pitchFamily="34" charset="0"/>
              </a:rPr>
              <a:t>consciousness. There is so much going on globally at the moment in terms of pollution, terrorism, and diseases among many other unfortunate events. Each one of us first needs to realize the eternal relationship that exists between us and our planet. To revive our ailing environment, each of us needs to spread the healing energy, compassion and love in our society. We must do whatever help we can do to save our earth and earthlings. This is the only way we can express our deep gratitude for all the blessings we have while we inhabit this planet. As we strive to realize the oneness with all life on earth, each will come to know what it truly means to make the most of our own lives and feel the gratitude for the same.</a:t>
            </a:r>
            <a:r>
              <a:rPr kumimoji="0" lang="en-US" altLang="en-US" sz="14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 	</a:t>
            </a:r>
            <a:r>
              <a:rPr kumimoji="0" lang="en-US" altLang="en-US" sz="1400" b="0" i="0" u="none" strike="noStrike" cap="none" normalizeH="0" baseline="0" dirty="0" smtClean="0">
                <a:ln>
                  <a:noFill/>
                </a:ln>
                <a:solidFill>
                  <a:srgbClr val="70AD47"/>
                </a:solidFill>
                <a:effectLst/>
                <a:latin typeface="Arial" panose="020B0604020202020204" pitchFamily="34" charset="0"/>
                <a:ea typeface="Impact" panose="020B0806030902050204" pitchFamily="34" charset="0"/>
                <a:cs typeface="Impact" panose="020B0806030902050204" pitchFamily="34" charset="0"/>
              </a:rPr>
              <a:t>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Arial" panose="020B0604020202020204" pitchFamily="34" charset="0"/>
                <a:ea typeface="Bahnschrift" panose="020B0502040204020203" pitchFamily="34" charset="0"/>
                <a:cs typeface="Bahnschrift" panose="020B0502040204020203" pitchFamily="34" charset="0"/>
              </a:rPr>
              <a:t>You can start by planting a tree in your backyard, donating books and clothes that you no longer use, educating a child, and cleaning the street. You can even visit orphanages and old age homes and spend some of your time with the underprivileged. There are many ways in which you can show gratitude towards your environment. Feed even one stomach that aches out of hunger and see the happiness that it brings to you and to the person at the receiving end. The list is endless. Like a garden that requires nurturing for seeds to grow into trees, we need to nurture our environment, until love and gratitude comes streaming out from our hearts naturally. We shouldn’t have to think to pick up a piece of garbage on the street and dispose it properly. It should come naturally and be the very essence of our being.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85623"/>
                </a:solidFill>
                <a:effectLst/>
                <a:latin typeface="Arial" panose="020B0604020202020204" pitchFamily="34" charset="0"/>
                <a:ea typeface="Bahnschrift" panose="020B0502040204020203" pitchFamily="34" charset="0"/>
                <a:cs typeface="Bahnschrift" panose="020B0502040204020203" pitchFamily="34" charset="0"/>
              </a:rPr>
              <a:t>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85623"/>
                </a:solidFill>
                <a:effectLst/>
                <a:latin typeface="Arial" panose="020B0604020202020204" pitchFamily="34" charset="0"/>
                <a:ea typeface="Bahnschrift" panose="020B0502040204020203" pitchFamily="34" charset="0"/>
                <a:cs typeface="Bahnschrift" panose="020B0502040204020203" pitchFamily="34" charset="0"/>
              </a:rPr>
              <a:t> </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49" name="Picture 1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
            <a:off x="10424160" y="5180688"/>
            <a:ext cx="914400" cy="112189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9559488" y="6204656"/>
            <a:ext cx="26437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85623"/>
                </a:solidFill>
                <a:effectLst/>
                <a:latin typeface="Arial" panose="020B0604020202020204" pitchFamily="34" charset="0"/>
                <a:ea typeface="Bahnschrift" panose="020B0502040204020203" pitchFamily="34" charset="0"/>
                <a:cs typeface="Bahnschrift" panose="020B0502040204020203" pitchFamily="34" charset="0"/>
              </a:rPr>
              <a:t> </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85623"/>
                </a:solidFill>
                <a:effectLst/>
                <a:latin typeface="Arial" panose="020B0604020202020204" pitchFamily="34" charset="0"/>
                <a:ea typeface="Bahnschrift" panose="020B0502040204020203" pitchFamily="34" charset="0"/>
                <a:cs typeface="Bahnschrift" panose="020B0502040204020203" pitchFamily="34" charset="0"/>
              </a:rPr>
              <a:t>Name: T. Saanvi    Class: XI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7800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00189"/>
            <a:ext cx="12192000" cy="5668988"/>
          </a:xfrm>
          <a:prstGeom prst="rect">
            <a:avLst/>
          </a:prstGeom>
        </p:spPr>
        <p:txBody>
          <a:bodyPr wrap="square">
            <a:spAutoFit/>
          </a:bodyPr>
          <a:lstStyle/>
          <a:p>
            <a:pPr marL="6350" indent="-6350" algn="ctr">
              <a:lnSpc>
                <a:spcPct val="107000"/>
              </a:lnSpc>
              <a:spcAft>
                <a:spcPts val="565"/>
              </a:spcAft>
            </a:pPr>
            <a:r>
              <a:rPr lang="en-IN" sz="2400" b="1" dirty="0">
                <a:solidFill>
                  <a:srgbClr val="000000"/>
                </a:solidFill>
                <a:latin typeface="Calibri" panose="020F0502020204030204" pitchFamily="34" charset="0"/>
                <a:ea typeface="Calibri" panose="020F0502020204030204" pitchFamily="34" charset="0"/>
              </a:rPr>
              <a:t>Experience of a PRAYAAS Participant </a:t>
            </a:r>
            <a:endParaRPr lang="en-IN" dirty="0">
              <a:solidFill>
                <a:srgbClr val="000000"/>
              </a:solidFill>
              <a:latin typeface="Calibri" panose="020F0502020204030204" pitchFamily="34" charset="0"/>
              <a:ea typeface="Calibri" panose="020F0502020204030204" pitchFamily="34" charset="0"/>
            </a:endParaRPr>
          </a:p>
          <a:p>
            <a:pPr marL="6350" marR="6350" indent="-6350">
              <a:lnSpc>
                <a:spcPct val="112000"/>
              </a:lnSpc>
              <a:spcAft>
                <a:spcPts val="850"/>
              </a:spcAft>
            </a:pPr>
            <a:r>
              <a:rPr lang="en-IN" sz="1400" dirty="0">
                <a:solidFill>
                  <a:srgbClr val="000000"/>
                </a:solidFill>
                <a:latin typeface="Calibri" panose="020F0502020204030204" pitchFamily="34" charset="0"/>
                <a:ea typeface="Calibri" panose="020F0502020204030204" pitchFamily="34" charset="0"/>
              </a:rPr>
              <a:t>Warm greetings from Divyanshi </a:t>
            </a:r>
            <a:r>
              <a:rPr lang="en-IN" sz="1400" dirty="0" err="1">
                <a:solidFill>
                  <a:srgbClr val="000000"/>
                </a:solidFill>
                <a:latin typeface="Calibri" panose="020F0502020204030204" pitchFamily="34" charset="0"/>
                <a:ea typeface="Calibri" panose="020F0502020204030204" pitchFamily="34" charset="0"/>
              </a:rPr>
              <a:t>Nayak</a:t>
            </a:r>
            <a:r>
              <a:rPr lang="en-IN" sz="1400" dirty="0">
                <a:solidFill>
                  <a:srgbClr val="000000"/>
                </a:solidFill>
                <a:latin typeface="Calibri" panose="020F0502020204030204" pitchFamily="34" charset="0"/>
                <a:ea typeface="Calibri" panose="020F0502020204030204" pitchFamily="34" charset="0"/>
              </a:rPr>
              <a:t> of XII science to all  reading my journey of participating in PRAYAAS program. I wish that this story will inspire you to push yourself out of your comfort zone and bring your inner amazing creativity out in front of the world and the problem solver that resides within you. I pay a huge tribute and my heartfelt gratitude to my guide teacher Mr. Sunil </a:t>
            </a:r>
            <a:r>
              <a:rPr lang="en-IN" sz="1400" dirty="0" err="1">
                <a:solidFill>
                  <a:srgbClr val="000000"/>
                </a:solidFill>
                <a:latin typeface="Calibri" panose="020F0502020204030204" pitchFamily="34" charset="0"/>
                <a:ea typeface="Calibri" panose="020F0502020204030204" pitchFamily="34" charset="0"/>
              </a:rPr>
              <a:t>Vodela</a:t>
            </a:r>
            <a:r>
              <a:rPr lang="en-IN" sz="1400" dirty="0">
                <a:solidFill>
                  <a:srgbClr val="000000"/>
                </a:solidFill>
                <a:latin typeface="Calibri" panose="020F0502020204030204" pitchFamily="34" charset="0"/>
                <a:ea typeface="Calibri" panose="020F0502020204030204" pitchFamily="34" charset="0"/>
              </a:rPr>
              <a:t> sir for his guidance and support and a special mention to </a:t>
            </a:r>
            <a:r>
              <a:rPr lang="en-IN" sz="1400" dirty="0" err="1">
                <a:solidFill>
                  <a:srgbClr val="000000"/>
                </a:solidFill>
                <a:latin typeface="Calibri" panose="020F0502020204030204" pitchFamily="34" charset="0"/>
                <a:ea typeface="Calibri" panose="020F0502020204030204" pitchFamily="34" charset="0"/>
              </a:rPr>
              <a:t>Dr.</a:t>
            </a:r>
            <a:r>
              <a:rPr lang="en-IN" sz="1400" dirty="0">
                <a:solidFill>
                  <a:srgbClr val="000000"/>
                </a:solidFill>
                <a:latin typeface="Calibri" panose="020F0502020204030204" pitchFamily="34" charset="0"/>
                <a:ea typeface="Calibri" panose="020F0502020204030204" pitchFamily="34" charset="0"/>
              </a:rPr>
              <a:t> K </a:t>
            </a:r>
            <a:r>
              <a:rPr lang="en-IN" sz="1400" dirty="0" err="1">
                <a:solidFill>
                  <a:srgbClr val="000000"/>
                </a:solidFill>
                <a:latin typeface="Calibri" panose="020F0502020204030204" pitchFamily="34" charset="0"/>
                <a:ea typeface="Calibri" panose="020F0502020204030204" pitchFamily="34" charset="0"/>
              </a:rPr>
              <a:t>Prabahar</a:t>
            </a:r>
            <a:r>
              <a:rPr lang="en-IN" sz="1400" dirty="0">
                <a:solidFill>
                  <a:srgbClr val="000000"/>
                </a:solidFill>
                <a:latin typeface="Calibri" panose="020F0502020204030204" pitchFamily="34" charset="0"/>
                <a:ea typeface="Calibri" panose="020F0502020204030204" pitchFamily="34" charset="0"/>
              </a:rPr>
              <a:t> sir. </a:t>
            </a:r>
          </a:p>
          <a:p>
            <a:pPr marL="6350" marR="6350" indent="-6350">
              <a:lnSpc>
                <a:spcPct val="112000"/>
              </a:lnSpc>
              <a:spcAft>
                <a:spcPts val="850"/>
              </a:spcAft>
            </a:pPr>
            <a:r>
              <a:rPr lang="en-IN" sz="1400" dirty="0">
                <a:solidFill>
                  <a:srgbClr val="000000"/>
                </a:solidFill>
                <a:latin typeface="Calibri" panose="020F0502020204030204" pitchFamily="34" charset="0"/>
                <a:ea typeface="Calibri" panose="020F0502020204030204" pitchFamily="34" charset="0"/>
              </a:rPr>
              <a:t>Participating in the PRAYAAS program was a transformative experience for me. Initially, I joined the program with the hope of expanding my knowledge and skills, but it ended up being so much more than that. The journey started with  workshops and sessions with Sunil sir that focused on various aspects such as leadership, innovation, and community service. Each session was meticulously designed to get me of my comfort zones and encourage me to think critically and creatively. </a:t>
            </a:r>
          </a:p>
          <a:p>
            <a:pPr marL="6350" marR="6350" indent="-6350">
              <a:lnSpc>
                <a:spcPct val="112000"/>
              </a:lnSpc>
              <a:spcAft>
                <a:spcPts val="850"/>
              </a:spcAft>
            </a:pPr>
            <a:r>
              <a:rPr lang="en-IN" sz="1400" dirty="0">
                <a:solidFill>
                  <a:srgbClr val="000000"/>
                </a:solidFill>
                <a:latin typeface="Calibri" panose="020F0502020204030204" pitchFamily="34" charset="0"/>
                <a:ea typeface="Calibri" panose="020F0502020204030204" pitchFamily="34" charset="0"/>
              </a:rPr>
              <a:t>The regional level competition was my first major challenge. Competing with so many talented students was daunting, but it also </a:t>
            </a:r>
            <a:r>
              <a:rPr lang="en-IN" sz="1400" dirty="0" err="1">
                <a:solidFill>
                  <a:srgbClr val="000000"/>
                </a:solidFill>
                <a:latin typeface="Calibri" panose="020F0502020204030204" pitchFamily="34" charset="0"/>
                <a:ea typeface="Calibri" panose="020F0502020204030204" pitchFamily="34" charset="0"/>
              </a:rPr>
              <a:t>fueled</a:t>
            </a:r>
            <a:r>
              <a:rPr lang="en-IN" sz="1400" dirty="0">
                <a:solidFill>
                  <a:srgbClr val="000000"/>
                </a:solidFill>
                <a:latin typeface="Calibri" panose="020F0502020204030204" pitchFamily="34" charset="0"/>
                <a:ea typeface="Calibri" panose="020F0502020204030204" pitchFamily="34" charset="0"/>
              </a:rPr>
              <a:t> my determination. My project was to integrate laser technology with manhole safety. This primarily aimed on informing people about open manholes to prevent any mishap. My Guide and HEI provided invaluable guidance, helping me refine the idea and improve my presentation skills. When I was announced as one of the finalists for the national level, it felt like all the hard work had paid off. </a:t>
            </a:r>
          </a:p>
          <a:p>
            <a:pPr marL="6350" marR="6350" indent="-6350">
              <a:lnSpc>
                <a:spcPct val="112000"/>
              </a:lnSpc>
              <a:spcAft>
                <a:spcPts val="850"/>
              </a:spcAft>
            </a:pPr>
            <a:r>
              <a:rPr lang="en-IN" sz="1400" dirty="0">
                <a:solidFill>
                  <a:srgbClr val="000000"/>
                </a:solidFill>
                <a:latin typeface="Calibri" panose="020F0502020204030204" pitchFamily="34" charset="0"/>
                <a:ea typeface="Calibri" panose="020F0502020204030204" pitchFamily="34" charset="0"/>
              </a:rPr>
              <a:t>The national level competition was on a whole new scale. The stakes were higher, and the competition was fiercer. It was inspiring to see how far everyone had come and how innovative their projects were. The atmosphere was electric, filled with a mix of nervousness and excitement. </a:t>
            </a:r>
          </a:p>
          <a:p>
            <a:pPr marL="6350" marR="6350" indent="-6350">
              <a:lnSpc>
                <a:spcPct val="112000"/>
              </a:lnSpc>
              <a:spcAft>
                <a:spcPts val="850"/>
              </a:spcAft>
            </a:pPr>
            <a:r>
              <a:rPr lang="en-IN" sz="1400" dirty="0">
                <a:solidFill>
                  <a:srgbClr val="000000"/>
                </a:solidFill>
                <a:latin typeface="Calibri" panose="020F0502020204030204" pitchFamily="34" charset="0"/>
                <a:ea typeface="Calibri" panose="020F0502020204030204" pitchFamily="34" charset="0"/>
              </a:rPr>
              <a:t>When I was in front of the judges to present my project at the national level, I felt a mix of nerves and confidence. The feedback from the judges was incredibly positive, and I could see the appreciation for the hard work and innovation behind my project. Although getting qualified till the national level was an incredible achievement, the real reward was the journey itself – the skills I acquired and the confidence I gained. </a:t>
            </a:r>
          </a:p>
          <a:p>
            <a:pPr marL="6350" marR="6350" indent="-6350">
              <a:lnSpc>
                <a:spcPct val="112000"/>
              </a:lnSpc>
              <a:spcAft>
                <a:spcPts val="850"/>
              </a:spcAft>
            </a:pPr>
            <a:r>
              <a:rPr lang="en-IN" sz="1400" dirty="0">
                <a:solidFill>
                  <a:srgbClr val="000000"/>
                </a:solidFill>
                <a:latin typeface="Calibri" panose="020F0502020204030204" pitchFamily="34" charset="0"/>
                <a:ea typeface="Calibri" panose="020F0502020204030204" pitchFamily="34" charset="0"/>
              </a:rPr>
              <a:t>Participating in PRAYAAS has been a cornerstone in my academic and personal development. It taught me the value of perseverance, the importance of community, and the power of innovation. This experience has ignited a passion in me to continue working on solutions that can make a difference in the world. </a:t>
            </a:r>
          </a:p>
          <a:p>
            <a:pPr marL="6350" marR="6350" indent="-6350">
              <a:lnSpc>
                <a:spcPct val="112000"/>
              </a:lnSpc>
              <a:spcAft>
                <a:spcPts val="850"/>
              </a:spcAft>
            </a:pPr>
            <a:r>
              <a:rPr lang="en-IN" dirty="0">
                <a:solidFill>
                  <a:srgbClr val="000000"/>
                </a:solidFill>
                <a:latin typeface="Calibri" panose="020F0502020204030204" pitchFamily="34" charset="0"/>
                <a:ea typeface="Calibri" panose="020F0502020204030204" pitchFamily="34" charset="0"/>
              </a:rPr>
              <a:t>                                                                  </a:t>
            </a:r>
            <a:r>
              <a:rPr lang="en-IN" dirty="0" smtClean="0">
                <a:solidFill>
                  <a:srgbClr val="000000"/>
                </a:solidFill>
                <a:latin typeface="Calibri" panose="020F0502020204030204" pitchFamily="34" charset="0"/>
                <a:ea typeface="Calibri" panose="020F0502020204030204" pitchFamily="34" charset="0"/>
              </a:rPr>
              <a:t>								 </a:t>
            </a:r>
            <a:r>
              <a:rPr lang="en-IN" dirty="0">
                <a:solidFill>
                  <a:srgbClr val="000000"/>
                </a:solidFill>
                <a:latin typeface="Calibri" panose="020F0502020204030204" pitchFamily="34" charset="0"/>
                <a:ea typeface="Calibri" panose="020F0502020204030204" pitchFamily="34" charset="0"/>
              </a:rPr>
              <a:t>--- Divyanshi </a:t>
            </a:r>
            <a:r>
              <a:rPr lang="en-IN" dirty="0" err="1">
                <a:solidFill>
                  <a:srgbClr val="000000"/>
                </a:solidFill>
                <a:latin typeface="Calibri" panose="020F0502020204030204" pitchFamily="34" charset="0"/>
                <a:ea typeface="Calibri" panose="020F0502020204030204" pitchFamily="34" charset="0"/>
              </a:rPr>
              <a:t>Nayak</a:t>
            </a:r>
            <a:r>
              <a:rPr lang="en-IN" dirty="0">
                <a:solidFill>
                  <a:srgbClr val="000000"/>
                </a:solidFill>
                <a:latin typeface="Calibri" panose="020F0502020204030204" pitchFamily="34" charset="0"/>
                <a:ea typeface="Calibri" panose="020F0502020204030204" pitchFamily="34" charset="0"/>
              </a:rPr>
              <a:t>  </a:t>
            </a:r>
          </a:p>
        </p:txBody>
      </p:sp>
    </p:spTree>
    <p:extLst>
      <p:ext uri="{BB962C8B-B14F-4D97-AF65-F5344CB8AC3E}">
        <p14:creationId xmlns:p14="http://schemas.microsoft.com/office/powerpoint/2010/main" val="286083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63039" y="1181686"/>
            <a:ext cx="9144000" cy="5496698"/>
          </a:xfrm>
          <a:prstGeom prst="rect">
            <a:avLst/>
          </a:prstGeom>
        </p:spPr>
        <p:txBody>
          <a:bodyPr wrap="square">
            <a:spAutoFit/>
          </a:bodyPr>
          <a:lstStyle/>
          <a:p>
            <a:pPr marL="27940" indent="-6350" algn="ctr">
              <a:lnSpc>
                <a:spcPct val="107000"/>
              </a:lnSpc>
              <a:spcAft>
                <a:spcPts val="20"/>
              </a:spcAft>
            </a:pPr>
            <a:r>
              <a:rPr lang="en-IN" sz="1400" dirty="0" smtClean="0">
                <a:solidFill>
                  <a:srgbClr val="222222"/>
                </a:solidFill>
                <a:latin typeface="Arial" panose="020B0604020202020204" pitchFamily="34" charset="0"/>
                <a:ea typeface="Arial" panose="020B0604020202020204" pitchFamily="34" charset="0"/>
              </a:rPr>
              <a:t>Oh</a:t>
            </a:r>
            <a:r>
              <a:rPr lang="en-IN" sz="1400" dirty="0">
                <a:solidFill>
                  <a:srgbClr val="222222"/>
                </a:solidFill>
                <a:latin typeface="Arial" panose="020B0604020202020204" pitchFamily="34" charset="0"/>
                <a:ea typeface="Arial" panose="020B0604020202020204" pitchFamily="34" charset="0"/>
              </a:rPr>
              <a:t>! nature </a:t>
            </a:r>
          </a:p>
          <a:p>
            <a:pPr marL="18415" indent="-6350" algn="ctr">
              <a:lnSpc>
                <a:spcPct val="107000"/>
              </a:lnSpc>
              <a:spcAft>
                <a:spcPts val="20"/>
              </a:spcAft>
            </a:pPr>
            <a:r>
              <a:rPr lang="en-IN" sz="1400" dirty="0">
                <a:solidFill>
                  <a:srgbClr val="222222"/>
                </a:solidFill>
                <a:latin typeface="Arial" panose="020B0604020202020204" pitchFamily="34" charset="0"/>
                <a:ea typeface="Arial" panose="020B0604020202020204" pitchFamily="34" charset="0"/>
              </a:rPr>
              <a:t>I am small child </a:t>
            </a:r>
          </a:p>
          <a:p>
            <a:pPr marL="18415" marR="1983740" indent="-6350" algn="ctr">
              <a:lnSpc>
                <a:spcPct val="107000"/>
              </a:lnSpc>
              <a:spcAft>
                <a:spcPts val="20"/>
              </a:spcAft>
            </a:pPr>
            <a:r>
              <a:rPr lang="en-IN" sz="1400" dirty="0" smtClean="0">
                <a:solidFill>
                  <a:srgbClr val="222222"/>
                </a:solidFill>
                <a:latin typeface="Arial" panose="020B0604020202020204" pitchFamily="34" charset="0"/>
                <a:ea typeface="Arial" panose="020B0604020202020204" pitchFamily="34" charset="0"/>
              </a:rPr>
              <a:t>			Belonging </a:t>
            </a:r>
            <a:r>
              <a:rPr lang="en-IN" sz="1400" dirty="0">
                <a:solidFill>
                  <a:srgbClr val="222222"/>
                </a:solidFill>
                <a:latin typeface="Arial" panose="020B0604020202020204" pitchFamily="34" charset="0"/>
                <a:ea typeface="Arial" panose="020B0604020202020204" pitchFamily="34" charset="0"/>
              </a:rPr>
              <a:t>to a city By the irritation </a:t>
            </a:r>
          </a:p>
          <a:p>
            <a:pPr marL="18415" indent="-6350" algn="ctr">
              <a:lnSpc>
                <a:spcPct val="107000"/>
              </a:lnSpc>
              <a:spcAft>
                <a:spcPts val="20"/>
              </a:spcAft>
            </a:pPr>
            <a:r>
              <a:rPr lang="en-IN" sz="1400" dirty="0">
                <a:solidFill>
                  <a:srgbClr val="222222"/>
                </a:solidFill>
                <a:latin typeface="Arial" panose="020B0604020202020204" pitchFamily="34" charset="0"/>
                <a:ea typeface="Arial" panose="020B0604020202020204" pitchFamily="34" charset="0"/>
              </a:rPr>
              <a:t>I'm here to find the peace. </a:t>
            </a:r>
          </a:p>
          <a:p>
            <a:pPr marL="21590" indent="-6350" algn="ctr">
              <a:lnSpc>
                <a:spcPct val="107000"/>
              </a:lnSpc>
              <a:spcAft>
                <a:spcPts val="810"/>
              </a:spcAft>
            </a:pPr>
            <a:r>
              <a:rPr lang="en-IN" sz="1400" dirty="0">
                <a:solidFill>
                  <a:srgbClr val="222222"/>
                </a:solidFill>
                <a:latin typeface="Arial" panose="020B0604020202020204" pitchFamily="34" charset="0"/>
                <a:ea typeface="Arial" panose="020B0604020202020204" pitchFamily="34" charset="0"/>
              </a:rPr>
              <a:t> </a:t>
            </a:r>
          </a:p>
          <a:p>
            <a:pPr marL="18415" indent="-6350" algn="ctr">
              <a:lnSpc>
                <a:spcPct val="107000"/>
              </a:lnSpc>
              <a:spcAft>
                <a:spcPts val="20"/>
              </a:spcAft>
            </a:pPr>
            <a:r>
              <a:rPr lang="en-IN" sz="1400" dirty="0">
                <a:solidFill>
                  <a:srgbClr val="222222"/>
                </a:solidFill>
                <a:latin typeface="Arial" panose="020B0604020202020204" pitchFamily="34" charset="0"/>
                <a:ea typeface="Arial" panose="020B0604020202020204" pitchFamily="34" charset="0"/>
              </a:rPr>
              <a:t>You are so different </a:t>
            </a:r>
          </a:p>
          <a:p>
            <a:pPr marL="18415" indent="-6350" algn="ctr">
              <a:lnSpc>
                <a:spcPct val="107000"/>
              </a:lnSpc>
              <a:spcAft>
                <a:spcPts val="20"/>
              </a:spcAft>
            </a:pPr>
            <a:r>
              <a:rPr lang="en-IN" sz="1400" dirty="0">
                <a:solidFill>
                  <a:srgbClr val="222222"/>
                </a:solidFill>
                <a:latin typeface="Arial" panose="020B0604020202020204" pitchFamily="34" charset="0"/>
                <a:ea typeface="Arial" panose="020B0604020202020204" pitchFamily="34" charset="0"/>
              </a:rPr>
              <a:t>From others, </a:t>
            </a:r>
          </a:p>
          <a:p>
            <a:pPr marL="18415" indent="-6350" algn="ctr">
              <a:lnSpc>
                <a:spcPct val="107000"/>
              </a:lnSpc>
              <a:spcAft>
                <a:spcPts val="20"/>
              </a:spcAft>
            </a:pPr>
            <a:r>
              <a:rPr lang="en-IN" sz="1400" dirty="0">
                <a:solidFill>
                  <a:srgbClr val="222222"/>
                </a:solidFill>
                <a:latin typeface="Arial" panose="020B0604020202020204" pitchFamily="34" charset="0"/>
                <a:ea typeface="Arial" panose="020B0604020202020204" pitchFamily="34" charset="0"/>
              </a:rPr>
              <a:t>For that I think </a:t>
            </a:r>
          </a:p>
          <a:p>
            <a:pPr marL="18415" indent="-6350" algn="ctr">
              <a:lnSpc>
                <a:spcPct val="107000"/>
              </a:lnSpc>
              <a:spcAft>
                <a:spcPts val="20"/>
              </a:spcAft>
            </a:pPr>
            <a:r>
              <a:rPr lang="en-IN" sz="1400" dirty="0">
                <a:solidFill>
                  <a:srgbClr val="222222"/>
                </a:solidFill>
                <a:latin typeface="Arial" panose="020B0604020202020204" pitchFamily="34" charset="0"/>
                <a:ea typeface="Arial" panose="020B0604020202020204" pitchFamily="34" charset="0"/>
              </a:rPr>
              <a:t>You are called nature </a:t>
            </a:r>
          </a:p>
          <a:p>
            <a:pPr marL="21590" indent="-6350" algn="ctr">
              <a:lnSpc>
                <a:spcPct val="107000"/>
              </a:lnSpc>
              <a:spcAft>
                <a:spcPts val="0"/>
              </a:spcAft>
            </a:pPr>
            <a:r>
              <a:rPr lang="en-IN" sz="1400" dirty="0">
                <a:solidFill>
                  <a:srgbClr val="222222"/>
                </a:solidFill>
                <a:latin typeface="Arial" panose="020B0604020202020204" pitchFamily="34" charset="0"/>
                <a:ea typeface="Arial" panose="020B0604020202020204" pitchFamily="34" charset="0"/>
              </a:rPr>
              <a:t> </a:t>
            </a:r>
          </a:p>
          <a:p>
            <a:pPr marL="18415" indent="-6350" algn="ctr">
              <a:lnSpc>
                <a:spcPct val="107000"/>
              </a:lnSpc>
              <a:spcAft>
                <a:spcPts val="20"/>
              </a:spcAft>
            </a:pPr>
            <a:r>
              <a:rPr lang="en-IN" sz="1400" dirty="0">
                <a:solidFill>
                  <a:srgbClr val="222222"/>
                </a:solidFill>
                <a:latin typeface="Arial" panose="020B0604020202020204" pitchFamily="34" charset="0"/>
                <a:ea typeface="Arial" panose="020B0604020202020204" pitchFamily="34" charset="0"/>
              </a:rPr>
              <a:t>You have all the facilities </a:t>
            </a:r>
          </a:p>
          <a:p>
            <a:pPr marL="18415" indent="-6350" algn="ctr">
              <a:lnSpc>
                <a:spcPct val="107000"/>
              </a:lnSpc>
              <a:spcAft>
                <a:spcPts val="20"/>
              </a:spcAft>
            </a:pPr>
            <a:r>
              <a:rPr lang="en-IN" sz="1400" dirty="0">
                <a:solidFill>
                  <a:srgbClr val="222222"/>
                </a:solidFill>
                <a:latin typeface="Arial" panose="020B0604020202020204" pitchFamily="34" charset="0"/>
                <a:ea typeface="Arial" panose="020B0604020202020204" pitchFamily="34" charset="0"/>
              </a:rPr>
              <a:t>Like a city does; </a:t>
            </a:r>
          </a:p>
          <a:p>
            <a:pPr marL="18415" indent="-6350" algn="ctr">
              <a:lnSpc>
                <a:spcPct val="107000"/>
              </a:lnSpc>
              <a:spcAft>
                <a:spcPts val="20"/>
              </a:spcAft>
            </a:pPr>
            <a:r>
              <a:rPr lang="en-IN" sz="1400" dirty="0">
                <a:solidFill>
                  <a:srgbClr val="222222"/>
                </a:solidFill>
                <a:latin typeface="Arial" panose="020B0604020202020204" pitchFamily="34" charset="0"/>
                <a:ea typeface="Arial" panose="020B0604020202020204" pitchFamily="34" charset="0"/>
              </a:rPr>
              <a:t>But people think </a:t>
            </a:r>
          </a:p>
          <a:p>
            <a:pPr marL="18415" indent="-6350" algn="ctr">
              <a:lnSpc>
                <a:spcPct val="107000"/>
              </a:lnSpc>
              <a:spcAft>
                <a:spcPts val="20"/>
              </a:spcAft>
            </a:pPr>
            <a:r>
              <a:rPr lang="en-IN" sz="1400" dirty="0">
                <a:solidFill>
                  <a:srgbClr val="222222"/>
                </a:solidFill>
                <a:latin typeface="Arial" panose="020B0604020202020204" pitchFamily="34" charset="0"/>
                <a:ea typeface="Arial" panose="020B0604020202020204" pitchFamily="34" charset="0"/>
              </a:rPr>
              <a:t>"City is better than nature" </a:t>
            </a:r>
          </a:p>
          <a:p>
            <a:pPr marL="21590" indent="-6350" algn="ctr">
              <a:lnSpc>
                <a:spcPct val="107000"/>
              </a:lnSpc>
              <a:spcAft>
                <a:spcPts val="0"/>
              </a:spcAft>
            </a:pPr>
            <a:r>
              <a:rPr lang="en-IN" sz="1400" dirty="0">
                <a:solidFill>
                  <a:srgbClr val="222222"/>
                </a:solidFill>
                <a:latin typeface="Arial" panose="020B0604020202020204" pitchFamily="34" charset="0"/>
                <a:ea typeface="Arial" panose="020B0604020202020204" pitchFamily="34" charset="0"/>
              </a:rPr>
              <a:t> </a:t>
            </a:r>
          </a:p>
          <a:p>
            <a:pPr marL="18415" marR="2162175" indent="-6350" algn="ctr">
              <a:lnSpc>
                <a:spcPct val="107000"/>
              </a:lnSpc>
              <a:spcAft>
                <a:spcPts val="20"/>
              </a:spcAft>
            </a:pPr>
            <a:r>
              <a:rPr lang="en-IN" sz="1400" dirty="0" smtClean="0">
                <a:solidFill>
                  <a:srgbClr val="222222"/>
                </a:solidFill>
                <a:latin typeface="Arial" panose="020B0604020202020204" pitchFamily="34" charset="0"/>
                <a:ea typeface="Arial" panose="020B0604020202020204" pitchFamily="34" charset="0"/>
              </a:rPr>
              <a:t>			But </a:t>
            </a:r>
            <a:r>
              <a:rPr lang="en-IN" sz="1400" dirty="0">
                <a:solidFill>
                  <a:srgbClr val="222222"/>
                </a:solidFill>
                <a:latin typeface="Arial" panose="020B0604020202020204" pitchFamily="34" charset="0"/>
                <a:ea typeface="Arial" panose="020B0604020202020204" pitchFamily="34" charset="0"/>
              </a:rPr>
              <a:t>I think nature is beat from Other; and I will prove it... </a:t>
            </a:r>
            <a:endParaRPr lang="en-IN" sz="1400" dirty="0" smtClean="0">
              <a:solidFill>
                <a:srgbClr val="222222"/>
              </a:solidFill>
              <a:latin typeface="Arial" panose="020B0604020202020204" pitchFamily="34" charset="0"/>
              <a:ea typeface="Arial" panose="020B0604020202020204" pitchFamily="34" charset="0"/>
            </a:endParaRPr>
          </a:p>
          <a:p>
            <a:pPr marL="18415" marR="2162175" indent="-6350">
              <a:lnSpc>
                <a:spcPct val="107000"/>
              </a:lnSpc>
              <a:spcAft>
                <a:spcPts val="20"/>
              </a:spcAft>
            </a:pPr>
            <a:endParaRPr lang="en-IN" sz="1400" dirty="0">
              <a:solidFill>
                <a:srgbClr val="222222"/>
              </a:solidFill>
              <a:latin typeface="Arial" panose="020B0604020202020204" pitchFamily="34" charset="0"/>
              <a:ea typeface="Arial" panose="020B0604020202020204" pitchFamily="34" charset="0"/>
            </a:endParaRPr>
          </a:p>
          <a:p>
            <a:pPr marL="18415" indent="-6350" algn="ctr">
              <a:lnSpc>
                <a:spcPct val="107000"/>
              </a:lnSpc>
              <a:spcAft>
                <a:spcPts val="20"/>
              </a:spcAft>
            </a:pPr>
            <a:r>
              <a:rPr lang="en-IN" sz="1400" dirty="0">
                <a:solidFill>
                  <a:srgbClr val="222222"/>
                </a:solidFill>
                <a:latin typeface="Arial" panose="020B0604020202020204" pitchFamily="34" charset="0"/>
                <a:ea typeface="Arial" panose="020B0604020202020204" pitchFamily="34" charset="0"/>
              </a:rPr>
              <a:t>You are quite </a:t>
            </a:r>
          </a:p>
          <a:p>
            <a:pPr marL="18415" indent="-6350" algn="ctr">
              <a:lnSpc>
                <a:spcPct val="107000"/>
              </a:lnSpc>
              <a:spcAft>
                <a:spcPts val="20"/>
              </a:spcAft>
            </a:pPr>
            <a:r>
              <a:rPr lang="en-IN" sz="1400" dirty="0">
                <a:solidFill>
                  <a:srgbClr val="222222"/>
                </a:solidFill>
                <a:latin typeface="Arial" panose="020B0604020202020204" pitchFamily="34" charset="0"/>
                <a:ea typeface="Arial" panose="020B0604020202020204" pitchFamily="34" charset="0"/>
              </a:rPr>
              <a:t>Like a library" </a:t>
            </a:r>
          </a:p>
          <a:p>
            <a:pPr marL="18415" indent="-6350" algn="ctr">
              <a:lnSpc>
                <a:spcPct val="107000"/>
              </a:lnSpc>
              <a:spcAft>
                <a:spcPts val="20"/>
              </a:spcAft>
            </a:pPr>
            <a:r>
              <a:rPr lang="en-IN" sz="1400" dirty="0">
                <a:solidFill>
                  <a:srgbClr val="222222"/>
                </a:solidFill>
                <a:latin typeface="Arial" panose="020B0604020202020204" pitchFamily="34" charset="0"/>
                <a:ea typeface="Arial" panose="020B0604020202020204" pitchFamily="34" charset="0"/>
              </a:rPr>
              <a:t>"At night , you are noisy </a:t>
            </a:r>
          </a:p>
          <a:p>
            <a:pPr marL="18415" indent="-6350" algn="ctr">
              <a:lnSpc>
                <a:spcPct val="107000"/>
              </a:lnSpc>
              <a:spcAft>
                <a:spcPts val="20"/>
              </a:spcAft>
            </a:pPr>
            <a:r>
              <a:rPr lang="en-IN" sz="1400" dirty="0">
                <a:solidFill>
                  <a:srgbClr val="222222"/>
                </a:solidFill>
                <a:latin typeface="Arial" panose="020B0604020202020204" pitchFamily="34" charset="0"/>
                <a:ea typeface="Arial" panose="020B0604020202020204" pitchFamily="34" charset="0"/>
              </a:rPr>
              <a:t>Like a street " </a:t>
            </a:r>
          </a:p>
          <a:p>
            <a:pPr marL="18415" marR="2162175" indent="-6350">
              <a:lnSpc>
                <a:spcPct val="107000"/>
              </a:lnSpc>
              <a:spcAft>
                <a:spcPts val="20"/>
              </a:spcAft>
            </a:pPr>
            <a:endParaRPr lang="en-IN" sz="1400" dirty="0">
              <a:solidFill>
                <a:srgbClr val="222222"/>
              </a:solidFill>
              <a:latin typeface="Arial" panose="020B0604020202020204" pitchFamily="34" charset="0"/>
              <a:ea typeface="Arial" panose="020B0604020202020204" pitchFamily="34" charset="0"/>
            </a:endParaRPr>
          </a:p>
          <a:p>
            <a:pPr marL="21590" indent="-6350">
              <a:lnSpc>
                <a:spcPct val="107000"/>
              </a:lnSpc>
              <a:spcAft>
                <a:spcPts val="0"/>
              </a:spcAft>
            </a:pPr>
            <a:r>
              <a:rPr lang="en-IN" sz="1400" dirty="0">
                <a:solidFill>
                  <a:srgbClr val="222222"/>
                </a:solidFill>
                <a:latin typeface="Arial" panose="020B0604020202020204" pitchFamily="34" charset="0"/>
                <a:ea typeface="Arial" panose="020B0604020202020204" pitchFamily="34" charset="0"/>
              </a:rPr>
              <a:t> </a:t>
            </a:r>
          </a:p>
        </p:txBody>
      </p:sp>
      <p:sp>
        <p:nvSpPr>
          <p:cNvPr id="5" name="Rectangle 4"/>
          <p:cNvSpPr/>
          <p:nvPr/>
        </p:nvSpPr>
        <p:spPr>
          <a:xfrm>
            <a:off x="5411372" y="1181686"/>
            <a:ext cx="6096000" cy="4746941"/>
          </a:xfrm>
          <a:prstGeom prst="rect">
            <a:avLst/>
          </a:prstGeom>
        </p:spPr>
        <p:txBody>
          <a:bodyPr>
            <a:spAutoFit/>
          </a:bodyPr>
          <a:lstStyle/>
          <a:p>
            <a:pPr marL="21590" indent="-6350" algn="ctr">
              <a:lnSpc>
                <a:spcPct val="107000"/>
              </a:lnSpc>
              <a:spcAft>
                <a:spcPts val="0"/>
              </a:spcAft>
            </a:pPr>
            <a:r>
              <a:rPr lang="en-IN" sz="1400" dirty="0" smtClean="0">
                <a:solidFill>
                  <a:srgbClr val="222222"/>
                </a:solidFill>
                <a:latin typeface="Arial" panose="020B0604020202020204" pitchFamily="34" charset="0"/>
                <a:ea typeface="Arial" panose="020B0604020202020204" pitchFamily="34" charset="0"/>
              </a:rPr>
              <a:t> </a:t>
            </a:r>
            <a:endParaRPr lang="en-IN" sz="1400" dirty="0">
              <a:solidFill>
                <a:srgbClr val="222222"/>
              </a:solidFill>
              <a:latin typeface="Arial" panose="020B0604020202020204" pitchFamily="34" charset="0"/>
              <a:ea typeface="Arial" panose="020B0604020202020204" pitchFamily="34" charset="0"/>
            </a:endParaRPr>
          </a:p>
          <a:p>
            <a:pPr marL="18415" indent="-6350" algn="ctr">
              <a:lnSpc>
                <a:spcPct val="107000"/>
              </a:lnSpc>
              <a:spcAft>
                <a:spcPts val="20"/>
              </a:spcAft>
            </a:pPr>
            <a:r>
              <a:rPr lang="en-IN" sz="1400" dirty="0">
                <a:solidFill>
                  <a:srgbClr val="222222"/>
                </a:solidFill>
                <a:latin typeface="Arial" panose="020B0604020202020204" pitchFamily="34" charset="0"/>
                <a:ea typeface="Arial" panose="020B0604020202020204" pitchFamily="34" charset="0"/>
              </a:rPr>
              <a:t>"You are tame </a:t>
            </a:r>
          </a:p>
          <a:p>
            <a:pPr marL="18415" indent="-6350" algn="ctr">
              <a:lnSpc>
                <a:spcPct val="107000"/>
              </a:lnSpc>
              <a:spcAft>
                <a:spcPts val="20"/>
              </a:spcAft>
            </a:pPr>
            <a:r>
              <a:rPr lang="en-IN" sz="1400" dirty="0">
                <a:solidFill>
                  <a:srgbClr val="222222"/>
                </a:solidFill>
                <a:latin typeface="Arial" panose="020B0604020202020204" pitchFamily="34" charset="0"/>
                <a:ea typeface="Arial" panose="020B0604020202020204" pitchFamily="34" charset="0"/>
              </a:rPr>
              <a:t>Like a house" </a:t>
            </a:r>
          </a:p>
          <a:p>
            <a:pPr marL="18415" indent="-6350" algn="ctr">
              <a:lnSpc>
                <a:spcPct val="107000"/>
              </a:lnSpc>
              <a:spcAft>
                <a:spcPts val="20"/>
              </a:spcAft>
            </a:pPr>
            <a:r>
              <a:rPr lang="en-IN" sz="1400" dirty="0">
                <a:solidFill>
                  <a:srgbClr val="222222"/>
                </a:solidFill>
                <a:latin typeface="Arial" panose="020B0604020202020204" pitchFamily="34" charset="0"/>
                <a:ea typeface="Arial" panose="020B0604020202020204" pitchFamily="34" charset="0"/>
              </a:rPr>
              <a:t>"You are wild </a:t>
            </a:r>
          </a:p>
          <a:p>
            <a:pPr marL="18415" indent="-6350" algn="ctr">
              <a:lnSpc>
                <a:spcPct val="107000"/>
              </a:lnSpc>
              <a:spcAft>
                <a:spcPts val="20"/>
              </a:spcAft>
            </a:pPr>
            <a:r>
              <a:rPr lang="en-IN" sz="1400" dirty="0">
                <a:solidFill>
                  <a:srgbClr val="222222"/>
                </a:solidFill>
                <a:latin typeface="Arial" panose="020B0604020202020204" pitchFamily="34" charset="0"/>
                <a:ea typeface="Arial" panose="020B0604020202020204" pitchFamily="34" charset="0"/>
              </a:rPr>
              <a:t>Like a zoo" </a:t>
            </a:r>
          </a:p>
          <a:p>
            <a:pPr marL="21590" indent="-6350" algn="ctr">
              <a:lnSpc>
                <a:spcPct val="107000"/>
              </a:lnSpc>
              <a:spcAft>
                <a:spcPts val="0"/>
              </a:spcAft>
            </a:pPr>
            <a:r>
              <a:rPr lang="en-IN" sz="1400" dirty="0">
                <a:solidFill>
                  <a:srgbClr val="222222"/>
                </a:solidFill>
                <a:latin typeface="Arial" panose="020B0604020202020204" pitchFamily="34" charset="0"/>
                <a:ea typeface="Arial" panose="020B0604020202020204" pitchFamily="34" charset="0"/>
              </a:rPr>
              <a:t> </a:t>
            </a:r>
          </a:p>
          <a:p>
            <a:pPr marL="18415" indent="-6350" algn="ctr">
              <a:lnSpc>
                <a:spcPct val="107000"/>
              </a:lnSpc>
              <a:spcAft>
                <a:spcPts val="20"/>
              </a:spcAft>
            </a:pPr>
            <a:r>
              <a:rPr lang="en-IN" sz="1400" dirty="0">
                <a:solidFill>
                  <a:srgbClr val="222222"/>
                </a:solidFill>
                <a:latin typeface="Arial" panose="020B0604020202020204" pitchFamily="34" charset="0"/>
                <a:ea typeface="Arial" panose="020B0604020202020204" pitchFamily="34" charset="0"/>
              </a:rPr>
              <a:t>"You make me happy </a:t>
            </a:r>
          </a:p>
          <a:p>
            <a:pPr marL="21590" marR="1684655" indent="-6350" algn="ctr">
              <a:lnSpc>
                <a:spcPct val="107000"/>
              </a:lnSpc>
              <a:spcAft>
                <a:spcPts val="15"/>
              </a:spcAft>
            </a:pPr>
            <a:r>
              <a:rPr lang="en-IN" sz="1400" dirty="0" smtClean="0">
                <a:solidFill>
                  <a:srgbClr val="222222"/>
                </a:solidFill>
                <a:latin typeface="Arial" panose="020B0604020202020204" pitchFamily="34" charset="0"/>
                <a:ea typeface="Arial" panose="020B0604020202020204" pitchFamily="34" charset="0"/>
              </a:rPr>
              <a:t>			Like </a:t>
            </a:r>
            <a:r>
              <a:rPr lang="en-IN" sz="1400" dirty="0">
                <a:solidFill>
                  <a:srgbClr val="222222"/>
                </a:solidFill>
                <a:latin typeface="Arial" panose="020B0604020202020204" pitchFamily="34" charset="0"/>
                <a:ea typeface="Arial" panose="020B0604020202020204" pitchFamily="34" charset="0"/>
              </a:rPr>
              <a:t>a man-made garden </a:t>
            </a:r>
            <a:r>
              <a:rPr lang="en-IN" sz="1400" dirty="0" smtClean="0">
                <a:solidFill>
                  <a:srgbClr val="222222"/>
                </a:solidFill>
                <a:latin typeface="Arial" panose="020B0604020202020204" pitchFamily="34" charset="0"/>
                <a:ea typeface="Arial" panose="020B0604020202020204" pitchFamily="34" charset="0"/>
              </a:rPr>
              <a:t>		You </a:t>
            </a:r>
            <a:r>
              <a:rPr lang="en-IN" sz="1400" dirty="0">
                <a:solidFill>
                  <a:srgbClr val="222222"/>
                </a:solidFill>
                <a:latin typeface="Arial" panose="020B0604020202020204" pitchFamily="34" charset="0"/>
                <a:ea typeface="Arial" panose="020B0604020202020204" pitchFamily="34" charset="0"/>
              </a:rPr>
              <a:t>make me sad, sometimes </a:t>
            </a:r>
          </a:p>
          <a:p>
            <a:pPr marL="18415" indent="-6350" algn="ctr">
              <a:lnSpc>
                <a:spcPct val="107000"/>
              </a:lnSpc>
              <a:spcAft>
                <a:spcPts val="20"/>
              </a:spcAft>
            </a:pPr>
            <a:r>
              <a:rPr lang="en-IN" sz="1400" dirty="0">
                <a:solidFill>
                  <a:srgbClr val="222222"/>
                </a:solidFill>
                <a:latin typeface="Arial" panose="020B0604020202020204" pitchFamily="34" charset="0"/>
                <a:ea typeface="Arial" panose="020B0604020202020204" pitchFamily="34" charset="0"/>
              </a:rPr>
              <a:t>Like a desert" </a:t>
            </a:r>
          </a:p>
          <a:p>
            <a:pPr marL="21590" indent="-6350" algn="ctr">
              <a:lnSpc>
                <a:spcPct val="107000"/>
              </a:lnSpc>
              <a:spcAft>
                <a:spcPts val="10"/>
              </a:spcAft>
            </a:pPr>
            <a:r>
              <a:rPr lang="en-IN" sz="1400" dirty="0">
                <a:solidFill>
                  <a:srgbClr val="222222"/>
                </a:solidFill>
                <a:latin typeface="Arial" panose="020B0604020202020204" pitchFamily="34" charset="0"/>
                <a:ea typeface="Arial" panose="020B0604020202020204" pitchFamily="34" charset="0"/>
              </a:rPr>
              <a:t> </a:t>
            </a:r>
          </a:p>
          <a:p>
            <a:pPr marL="18415" indent="-6350" algn="ctr">
              <a:lnSpc>
                <a:spcPct val="107000"/>
              </a:lnSpc>
              <a:spcAft>
                <a:spcPts val="20"/>
              </a:spcAft>
            </a:pPr>
            <a:r>
              <a:rPr lang="en-IN" sz="1400" dirty="0">
                <a:solidFill>
                  <a:srgbClr val="222222"/>
                </a:solidFill>
                <a:latin typeface="Arial" panose="020B0604020202020204" pitchFamily="34" charset="0"/>
                <a:ea typeface="Arial" panose="020B0604020202020204" pitchFamily="34" charset="0"/>
              </a:rPr>
              <a:t>You are my holy place </a:t>
            </a:r>
          </a:p>
          <a:p>
            <a:pPr marL="18415" indent="-6350" algn="ctr">
              <a:lnSpc>
                <a:spcPct val="107000"/>
              </a:lnSpc>
              <a:spcAft>
                <a:spcPts val="20"/>
              </a:spcAft>
            </a:pPr>
            <a:r>
              <a:rPr lang="en-IN" sz="1400" dirty="0">
                <a:solidFill>
                  <a:srgbClr val="222222"/>
                </a:solidFill>
                <a:latin typeface="Arial" panose="020B0604020202020204" pitchFamily="34" charset="0"/>
                <a:ea typeface="Arial" panose="020B0604020202020204" pitchFamily="34" charset="0"/>
              </a:rPr>
              <a:t>You have everything </a:t>
            </a:r>
          </a:p>
          <a:p>
            <a:pPr marL="18415" indent="-6350" algn="ctr">
              <a:lnSpc>
                <a:spcPct val="107000"/>
              </a:lnSpc>
              <a:spcAft>
                <a:spcPts val="20"/>
              </a:spcAft>
            </a:pPr>
            <a:r>
              <a:rPr lang="en-IN" sz="1400" dirty="0">
                <a:solidFill>
                  <a:srgbClr val="222222"/>
                </a:solidFill>
                <a:latin typeface="Arial" panose="020B0604020202020204" pitchFamily="34" charset="0"/>
                <a:ea typeface="Arial" panose="020B0604020202020204" pitchFamily="34" charset="0"/>
              </a:rPr>
              <a:t>You have trees, plants, water, animal, birds, food, etc. </a:t>
            </a:r>
          </a:p>
          <a:p>
            <a:pPr marL="21590" indent="-6350" algn="ctr">
              <a:lnSpc>
                <a:spcPct val="107000"/>
              </a:lnSpc>
              <a:spcAft>
                <a:spcPts val="0"/>
              </a:spcAft>
            </a:pPr>
            <a:r>
              <a:rPr lang="en-IN" sz="1400" dirty="0">
                <a:solidFill>
                  <a:srgbClr val="222222"/>
                </a:solidFill>
                <a:latin typeface="Arial" panose="020B0604020202020204" pitchFamily="34" charset="0"/>
                <a:ea typeface="Arial" panose="020B0604020202020204" pitchFamily="34" charset="0"/>
              </a:rPr>
              <a:t> </a:t>
            </a:r>
          </a:p>
          <a:p>
            <a:pPr marL="18415" indent="-6350" algn="ctr">
              <a:lnSpc>
                <a:spcPct val="107000"/>
              </a:lnSpc>
              <a:spcAft>
                <a:spcPts val="20"/>
              </a:spcAft>
            </a:pPr>
            <a:r>
              <a:rPr lang="en-IN" sz="1400" dirty="0">
                <a:solidFill>
                  <a:srgbClr val="222222"/>
                </a:solidFill>
                <a:latin typeface="Arial" panose="020B0604020202020204" pitchFamily="34" charset="0"/>
                <a:ea typeface="Arial" panose="020B0604020202020204" pitchFamily="34" charset="0"/>
              </a:rPr>
              <a:t>One day will come </a:t>
            </a:r>
          </a:p>
          <a:p>
            <a:pPr marL="18415" indent="-6350" algn="ctr">
              <a:lnSpc>
                <a:spcPct val="107000"/>
              </a:lnSpc>
              <a:spcAft>
                <a:spcPts val="20"/>
              </a:spcAft>
            </a:pPr>
            <a:r>
              <a:rPr lang="en-IN" sz="1400" dirty="0">
                <a:solidFill>
                  <a:srgbClr val="222222"/>
                </a:solidFill>
                <a:latin typeface="Arial" panose="020B0604020202020204" pitchFamily="34" charset="0"/>
                <a:ea typeface="Arial" panose="020B0604020202020204" pitchFamily="34" charset="0"/>
              </a:rPr>
              <a:t>Human will understand; </a:t>
            </a:r>
          </a:p>
          <a:p>
            <a:pPr marL="18415" indent="-6350" algn="ctr">
              <a:lnSpc>
                <a:spcPct val="107000"/>
              </a:lnSpc>
              <a:spcAft>
                <a:spcPts val="20"/>
              </a:spcAft>
            </a:pPr>
            <a:r>
              <a:rPr lang="en-IN" sz="1400" dirty="0">
                <a:solidFill>
                  <a:srgbClr val="222222"/>
                </a:solidFill>
                <a:latin typeface="Arial" panose="020B0604020202020204" pitchFamily="34" charset="0"/>
                <a:ea typeface="Arial" panose="020B0604020202020204" pitchFamily="34" charset="0"/>
              </a:rPr>
              <a:t>" The importance of nature" </a:t>
            </a:r>
          </a:p>
          <a:p>
            <a:pPr marL="18415" indent="-6350" algn="ctr">
              <a:lnSpc>
                <a:spcPct val="107000"/>
              </a:lnSpc>
              <a:spcAft>
                <a:spcPts val="20"/>
              </a:spcAft>
            </a:pPr>
            <a:r>
              <a:rPr lang="en-IN" sz="1400" dirty="0">
                <a:solidFill>
                  <a:srgbClr val="222222"/>
                </a:solidFill>
                <a:latin typeface="Arial" panose="020B0604020202020204" pitchFamily="34" charset="0"/>
                <a:ea typeface="Arial" panose="020B0604020202020204" pitchFamily="34" charset="0"/>
              </a:rPr>
              <a:t>And I will wait for that </a:t>
            </a:r>
          </a:p>
          <a:p>
            <a:pPr marL="18415" indent="-6350" algn="ctr">
              <a:lnSpc>
                <a:spcPct val="107000"/>
              </a:lnSpc>
              <a:spcAft>
                <a:spcPts val="20"/>
              </a:spcAft>
            </a:pPr>
            <a:r>
              <a:rPr lang="en-IN" dirty="0" smtClean="0">
                <a:solidFill>
                  <a:srgbClr val="222222"/>
                </a:solidFill>
                <a:latin typeface="Arial" panose="020B0604020202020204" pitchFamily="34" charset="0"/>
                <a:ea typeface="Arial" panose="020B0604020202020204" pitchFamily="34" charset="0"/>
              </a:rPr>
              <a:t>"</a:t>
            </a:r>
            <a:endParaRPr lang="en-IN" dirty="0">
              <a:solidFill>
                <a:srgbClr val="222222"/>
              </a:solidFill>
              <a:latin typeface="Arial" panose="020B0604020202020204" pitchFamily="34" charset="0"/>
              <a:ea typeface="Arial" panose="020B0604020202020204" pitchFamily="34" charset="0"/>
            </a:endParaRPr>
          </a:p>
        </p:txBody>
      </p:sp>
      <p:sp>
        <p:nvSpPr>
          <p:cNvPr id="6" name="TextBox 5"/>
          <p:cNvSpPr txBox="1"/>
          <p:nvPr/>
        </p:nvSpPr>
        <p:spPr>
          <a:xfrm>
            <a:off x="5092506" y="108763"/>
            <a:ext cx="1266092" cy="707886"/>
          </a:xfrm>
          <a:prstGeom prst="rect">
            <a:avLst/>
          </a:prstGeom>
          <a:noFill/>
        </p:spPr>
        <p:txBody>
          <a:bodyPr wrap="square" rtlCol="0">
            <a:spAutoFit/>
          </a:bodyPr>
          <a:lstStyle/>
          <a:p>
            <a:r>
              <a:rPr lang="en-IN" sz="2000" b="1" u="sng" dirty="0">
                <a:solidFill>
                  <a:srgbClr val="222222"/>
                </a:solidFill>
                <a:latin typeface="Arial" panose="020B0604020202020204" pitchFamily="34" charset="0"/>
                <a:ea typeface="Arial" panose="020B0604020202020204" pitchFamily="34" charset="0"/>
              </a:rPr>
              <a:t>NATURE </a:t>
            </a:r>
          </a:p>
          <a:p>
            <a:endParaRPr lang="en-IN" sz="2000" b="1" u="sng" dirty="0"/>
          </a:p>
        </p:txBody>
      </p:sp>
    </p:spTree>
    <p:extLst>
      <p:ext uri="{BB962C8B-B14F-4D97-AF65-F5344CB8AC3E}">
        <p14:creationId xmlns:p14="http://schemas.microsoft.com/office/powerpoint/2010/main" val="3978396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6948" y="1344820"/>
            <a:ext cx="4206240" cy="5002652"/>
          </a:xfrm>
          <a:prstGeom prst="rect">
            <a:avLst/>
          </a:prstGeom>
        </p:spPr>
        <p:txBody>
          <a:bodyPr wrap="square">
            <a:spAutoFit/>
          </a:bodyPr>
          <a:lstStyle/>
          <a:p>
            <a:pPr marL="18415" indent="-6350">
              <a:lnSpc>
                <a:spcPct val="107000"/>
              </a:lnSpc>
              <a:spcAft>
                <a:spcPts val="0"/>
              </a:spcAft>
            </a:pPr>
            <a:r>
              <a:rPr lang="en-IN" sz="1400" dirty="0" smtClean="0">
                <a:solidFill>
                  <a:srgbClr val="000000"/>
                </a:solidFill>
                <a:latin typeface="Calibri" panose="020F0502020204030204" pitchFamily="34" charset="0"/>
                <a:ea typeface="Calibri" panose="020F0502020204030204" pitchFamily="34" charset="0"/>
              </a:rPr>
              <a:t>Oh </a:t>
            </a:r>
            <a:r>
              <a:rPr lang="en-IN" sz="1400" dirty="0">
                <a:solidFill>
                  <a:srgbClr val="000000"/>
                </a:solidFill>
                <a:latin typeface="Calibri" panose="020F0502020204030204" pitchFamily="34" charset="0"/>
                <a:ea typeface="Calibri" panose="020F0502020204030204" pitchFamily="34" charset="0"/>
              </a:rPr>
              <a:t>Rain!</a:t>
            </a:r>
            <a:r>
              <a:rPr lang="en-IN" sz="1400" b="1" dirty="0">
                <a:solidFill>
                  <a:srgbClr val="000000"/>
                </a:solidFill>
                <a:latin typeface="Arial Rounded MT"/>
                <a:ea typeface="Arial Rounded MT"/>
                <a:cs typeface="Arial Rounded MT"/>
              </a:rPr>
              <a:t> </a:t>
            </a:r>
            <a:endParaRPr lang="en-IN" sz="1400" dirty="0">
              <a:solidFill>
                <a:srgbClr val="000000"/>
              </a:solidFill>
              <a:latin typeface="Calibri" panose="020F0502020204030204" pitchFamily="34" charset="0"/>
              <a:ea typeface="Calibri" panose="020F0502020204030204" pitchFamily="34" charset="0"/>
            </a:endParaRPr>
          </a:p>
          <a:p>
            <a:pPr marL="18415" indent="-6350">
              <a:lnSpc>
                <a:spcPct val="107000"/>
              </a:lnSpc>
              <a:spcAft>
                <a:spcPts val="790"/>
              </a:spcAft>
            </a:pPr>
            <a:r>
              <a:rPr lang="en-IN" sz="1400" dirty="0">
                <a:solidFill>
                  <a:srgbClr val="000000"/>
                </a:solidFill>
                <a:latin typeface="Calibri" panose="020F0502020204030204" pitchFamily="34" charset="0"/>
                <a:ea typeface="Calibri" panose="020F0502020204030204" pitchFamily="34" charset="0"/>
              </a:rPr>
              <a:t>Oh my dear Rain! </a:t>
            </a:r>
          </a:p>
          <a:p>
            <a:pPr marL="21590" indent="-6350">
              <a:lnSpc>
                <a:spcPct val="107000"/>
              </a:lnSpc>
              <a:spcAft>
                <a:spcPts val="800"/>
              </a:spcAft>
            </a:pPr>
            <a:r>
              <a:rPr lang="en-IN" sz="1400" dirty="0">
                <a:solidFill>
                  <a:srgbClr val="000000"/>
                </a:solidFill>
                <a:latin typeface="Calibri" panose="020F0502020204030204" pitchFamily="34" charset="0"/>
                <a:ea typeface="Calibri" panose="020F0502020204030204" pitchFamily="34" charset="0"/>
              </a:rPr>
              <a:t> </a:t>
            </a:r>
          </a:p>
          <a:p>
            <a:pPr marL="18415" indent="-6350">
              <a:lnSpc>
                <a:spcPct val="107000"/>
              </a:lnSpc>
              <a:spcAft>
                <a:spcPts val="790"/>
              </a:spcAft>
            </a:pPr>
            <a:r>
              <a:rPr lang="en-IN" sz="1400" dirty="0">
                <a:solidFill>
                  <a:srgbClr val="000000"/>
                </a:solidFill>
                <a:latin typeface="Calibri" panose="020F0502020204030204" pitchFamily="34" charset="0"/>
                <a:ea typeface="Calibri" panose="020F0502020204030204" pitchFamily="34" charset="0"/>
              </a:rPr>
              <a:t>You're so </a:t>
            </a:r>
            <a:r>
              <a:rPr lang="en-IN" sz="1400" dirty="0" err="1">
                <a:solidFill>
                  <a:srgbClr val="000000"/>
                </a:solidFill>
                <a:latin typeface="Calibri" panose="020F0502020204030204" pitchFamily="34" charset="0"/>
                <a:ea typeface="Calibri" panose="020F0502020204030204" pitchFamily="34" charset="0"/>
              </a:rPr>
              <a:t>marvelous</a:t>
            </a:r>
            <a:r>
              <a:rPr lang="en-IN" sz="1400" dirty="0">
                <a:solidFill>
                  <a:srgbClr val="000000"/>
                </a:solidFill>
                <a:latin typeface="Calibri" panose="020F0502020204030204" pitchFamily="34" charset="0"/>
                <a:ea typeface="Calibri" panose="020F0502020204030204" pitchFamily="34" charset="0"/>
              </a:rPr>
              <a:t>! </a:t>
            </a:r>
          </a:p>
          <a:p>
            <a:pPr marL="18415" indent="-6350">
              <a:lnSpc>
                <a:spcPct val="107000"/>
              </a:lnSpc>
              <a:spcAft>
                <a:spcPts val="790"/>
              </a:spcAft>
            </a:pPr>
            <a:r>
              <a:rPr lang="en-IN" sz="1400" dirty="0">
                <a:solidFill>
                  <a:srgbClr val="000000"/>
                </a:solidFill>
                <a:latin typeface="Calibri" panose="020F0502020204030204" pitchFamily="34" charset="0"/>
                <a:ea typeface="Calibri" panose="020F0502020204030204" pitchFamily="34" charset="0"/>
              </a:rPr>
              <a:t>Making our lives fabulous! </a:t>
            </a:r>
          </a:p>
          <a:p>
            <a:pPr marL="21590" indent="-6350">
              <a:lnSpc>
                <a:spcPct val="107000"/>
              </a:lnSpc>
              <a:spcAft>
                <a:spcPts val="800"/>
              </a:spcAft>
            </a:pPr>
            <a:r>
              <a:rPr lang="en-IN" sz="1400" dirty="0">
                <a:solidFill>
                  <a:srgbClr val="000000"/>
                </a:solidFill>
                <a:latin typeface="Calibri" panose="020F0502020204030204" pitchFamily="34" charset="0"/>
                <a:ea typeface="Calibri" panose="020F0502020204030204" pitchFamily="34" charset="0"/>
              </a:rPr>
              <a:t> </a:t>
            </a:r>
          </a:p>
          <a:p>
            <a:pPr marL="18415" marR="218440" indent="-6350">
              <a:lnSpc>
                <a:spcPct val="167000"/>
              </a:lnSpc>
              <a:spcAft>
                <a:spcPts val="0"/>
              </a:spcAft>
            </a:pPr>
            <a:r>
              <a:rPr lang="en-IN" sz="1400" dirty="0">
                <a:solidFill>
                  <a:srgbClr val="000000"/>
                </a:solidFill>
                <a:latin typeface="Calibri" panose="020F0502020204030204" pitchFamily="34" charset="0"/>
                <a:ea typeface="Calibri" panose="020F0502020204030204" pitchFamily="34" charset="0"/>
              </a:rPr>
              <a:t>The sound of the pitter-patter, there's a pleasant feeling  which you scatter. </a:t>
            </a:r>
          </a:p>
          <a:p>
            <a:pPr marL="21590" indent="-6350">
              <a:lnSpc>
                <a:spcPct val="107000"/>
              </a:lnSpc>
              <a:spcAft>
                <a:spcPts val="800"/>
              </a:spcAft>
            </a:pPr>
            <a:r>
              <a:rPr lang="en-IN" sz="1400" dirty="0">
                <a:solidFill>
                  <a:srgbClr val="000000"/>
                </a:solidFill>
                <a:latin typeface="Calibri" panose="020F0502020204030204" pitchFamily="34" charset="0"/>
                <a:ea typeface="Calibri" panose="020F0502020204030204" pitchFamily="34" charset="0"/>
              </a:rPr>
              <a:t> </a:t>
            </a:r>
          </a:p>
          <a:p>
            <a:pPr marL="18415" indent="-6350">
              <a:lnSpc>
                <a:spcPct val="166000"/>
              </a:lnSpc>
              <a:spcAft>
                <a:spcPts val="10"/>
              </a:spcAft>
            </a:pPr>
            <a:r>
              <a:rPr lang="en-IN" sz="1400" dirty="0">
                <a:solidFill>
                  <a:srgbClr val="000000"/>
                </a:solidFill>
                <a:latin typeface="Calibri" panose="020F0502020204030204" pitchFamily="34" charset="0"/>
                <a:ea typeface="Calibri" panose="020F0502020204030204" pitchFamily="34" charset="0"/>
              </a:rPr>
              <a:t>You bring the rainbow, which grows the plant of happiness, which you sow. </a:t>
            </a:r>
          </a:p>
          <a:p>
            <a:pPr marL="21590" indent="-6350">
              <a:lnSpc>
                <a:spcPct val="107000"/>
              </a:lnSpc>
              <a:spcAft>
                <a:spcPts val="800"/>
              </a:spcAft>
            </a:pPr>
            <a:r>
              <a:rPr lang="en-IN" sz="1400" dirty="0">
                <a:solidFill>
                  <a:srgbClr val="000000"/>
                </a:solidFill>
                <a:latin typeface="Calibri" panose="020F0502020204030204" pitchFamily="34" charset="0"/>
                <a:ea typeface="Calibri" panose="020F0502020204030204" pitchFamily="34" charset="0"/>
              </a:rPr>
              <a:t> </a:t>
            </a:r>
          </a:p>
          <a:p>
            <a:pPr marL="18415" indent="-6350">
              <a:lnSpc>
                <a:spcPct val="167000"/>
              </a:lnSpc>
              <a:spcAft>
                <a:spcPts val="5"/>
              </a:spcAft>
            </a:pPr>
            <a:r>
              <a:rPr lang="en-IN" sz="1400" dirty="0">
                <a:solidFill>
                  <a:srgbClr val="000000"/>
                </a:solidFill>
                <a:latin typeface="Calibri" panose="020F0502020204030204" pitchFamily="34" charset="0"/>
                <a:ea typeface="Calibri" panose="020F0502020204030204" pitchFamily="34" charset="0"/>
              </a:rPr>
              <a:t>Somewhere peace and harmony, and somewhere love. </a:t>
            </a:r>
          </a:p>
          <a:p>
            <a:pPr marL="18415" indent="-6350">
              <a:lnSpc>
                <a:spcPct val="107000"/>
              </a:lnSpc>
              <a:spcAft>
                <a:spcPts val="790"/>
              </a:spcAft>
            </a:pPr>
            <a:r>
              <a:rPr lang="en-IN" sz="1400" dirty="0">
                <a:solidFill>
                  <a:srgbClr val="000000"/>
                </a:solidFill>
                <a:latin typeface="Calibri" panose="020F0502020204030204" pitchFamily="34" charset="0"/>
                <a:ea typeface="Calibri" panose="020F0502020204030204" pitchFamily="34" charset="0"/>
              </a:rPr>
              <a:t>Then somewhere disasters! </a:t>
            </a:r>
          </a:p>
          <a:p>
            <a:pPr marL="18415" indent="-6350">
              <a:lnSpc>
                <a:spcPct val="107000"/>
              </a:lnSpc>
              <a:spcAft>
                <a:spcPts val="790"/>
              </a:spcAft>
            </a:pPr>
            <a:r>
              <a:rPr lang="en-IN" sz="1400" dirty="0">
                <a:solidFill>
                  <a:srgbClr val="000000"/>
                </a:solidFill>
                <a:latin typeface="Calibri" panose="020F0502020204030204" pitchFamily="34" charset="0"/>
                <a:ea typeface="Calibri" panose="020F0502020204030204" pitchFamily="34" charset="0"/>
              </a:rPr>
              <a:t>You are truly a master! </a:t>
            </a:r>
          </a:p>
        </p:txBody>
      </p:sp>
      <p:sp>
        <p:nvSpPr>
          <p:cNvPr id="5" name="Rectangle 4"/>
          <p:cNvSpPr/>
          <p:nvPr/>
        </p:nvSpPr>
        <p:spPr>
          <a:xfrm>
            <a:off x="5453575" y="1462103"/>
            <a:ext cx="6096000" cy="5092997"/>
          </a:xfrm>
          <a:prstGeom prst="rect">
            <a:avLst/>
          </a:prstGeom>
        </p:spPr>
        <p:txBody>
          <a:bodyPr>
            <a:spAutoFit/>
          </a:bodyPr>
          <a:lstStyle/>
          <a:p>
            <a:pPr marL="18415" marR="723900" indent="-6350">
              <a:lnSpc>
                <a:spcPct val="167000"/>
              </a:lnSpc>
              <a:spcAft>
                <a:spcPts val="0"/>
              </a:spcAft>
            </a:pPr>
            <a:r>
              <a:rPr lang="en-IN" sz="1400" dirty="0">
                <a:solidFill>
                  <a:srgbClr val="000000"/>
                </a:solidFill>
                <a:latin typeface="Calibri" panose="020F0502020204030204" pitchFamily="34" charset="0"/>
                <a:ea typeface="Calibri" panose="020F0502020204030204" pitchFamily="34" charset="0"/>
              </a:rPr>
              <a:t>Whenever I'm sad, you hide my tears. Whenever I'm afraid, you smash all my fears. </a:t>
            </a:r>
          </a:p>
          <a:p>
            <a:pPr marL="21590" indent="-6350">
              <a:lnSpc>
                <a:spcPct val="107000"/>
              </a:lnSpc>
              <a:spcAft>
                <a:spcPts val="805"/>
              </a:spcAft>
            </a:pPr>
            <a:r>
              <a:rPr lang="en-IN" sz="1400" dirty="0">
                <a:solidFill>
                  <a:srgbClr val="000000"/>
                </a:solidFill>
                <a:latin typeface="Calibri" panose="020F0502020204030204" pitchFamily="34" charset="0"/>
                <a:ea typeface="Calibri" panose="020F0502020204030204" pitchFamily="34" charset="0"/>
              </a:rPr>
              <a:t> </a:t>
            </a:r>
          </a:p>
          <a:p>
            <a:pPr marL="18415" marR="349885" indent="-6350">
              <a:lnSpc>
                <a:spcPct val="167000"/>
              </a:lnSpc>
              <a:spcAft>
                <a:spcPts val="0"/>
              </a:spcAft>
            </a:pPr>
            <a:r>
              <a:rPr lang="en-IN" sz="1400" dirty="0">
                <a:solidFill>
                  <a:srgbClr val="000000"/>
                </a:solidFill>
                <a:latin typeface="Calibri" panose="020F0502020204030204" pitchFamily="34" charset="0"/>
                <a:ea typeface="Calibri" panose="020F0502020204030204" pitchFamily="34" charset="0"/>
              </a:rPr>
              <a:t>Dear Rain, you're so plain, yet wash out, all my pain! </a:t>
            </a:r>
          </a:p>
          <a:p>
            <a:pPr marL="21590" indent="-6350">
              <a:lnSpc>
                <a:spcPct val="107000"/>
              </a:lnSpc>
              <a:spcAft>
                <a:spcPts val="800"/>
              </a:spcAft>
            </a:pPr>
            <a:r>
              <a:rPr lang="en-IN" sz="1400" dirty="0">
                <a:solidFill>
                  <a:srgbClr val="000000"/>
                </a:solidFill>
                <a:latin typeface="Calibri" panose="020F0502020204030204" pitchFamily="34" charset="0"/>
                <a:ea typeface="Calibri" panose="020F0502020204030204" pitchFamily="34" charset="0"/>
              </a:rPr>
              <a:t> </a:t>
            </a:r>
          </a:p>
          <a:p>
            <a:pPr marL="18415" indent="-6350">
              <a:lnSpc>
                <a:spcPct val="107000"/>
              </a:lnSpc>
              <a:spcAft>
                <a:spcPts val="790"/>
              </a:spcAft>
            </a:pPr>
            <a:r>
              <a:rPr lang="en-IN" sz="1400" dirty="0">
                <a:solidFill>
                  <a:srgbClr val="000000"/>
                </a:solidFill>
                <a:latin typeface="Calibri" panose="020F0502020204030204" pitchFamily="34" charset="0"/>
                <a:ea typeface="Calibri" panose="020F0502020204030204" pitchFamily="34" charset="0"/>
              </a:rPr>
              <a:t>I love in you to drench, </a:t>
            </a:r>
          </a:p>
          <a:p>
            <a:pPr marL="18415" indent="-6350">
              <a:lnSpc>
                <a:spcPct val="107000"/>
              </a:lnSpc>
              <a:spcAft>
                <a:spcPts val="790"/>
              </a:spcAft>
            </a:pPr>
            <a:r>
              <a:rPr lang="en-IN" sz="1400" dirty="0" err="1">
                <a:solidFill>
                  <a:srgbClr val="000000"/>
                </a:solidFill>
                <a:latin typeface="Calibri" panose="020F0502020204030204" pitchFamily="34" charset="0"/>
                <a:ea typeface="Calibri" panose="020F0502020204030204" pitchFamily="34" charset="0"/>
              </a:rPr>
              <a:t>'cause</a:t>
            </a:r>
            <a:r>
              <a:rPr lang="en-IN" sz="1400" dirty="0">
                <a:solidFill>
                  <a:srgbClr val="000000"/>
                </a:solidFill>
                <a:latin typeface="Calibri" panose="020F0502020204030204" pitchFamily="34" charset="0"/>
                <a:ea typeface="Calibri" panose="020F0502020204030204" pitchFamily="34" charset="0"/>
              </a:rPr>
              <a:t> of the thirst you quench! </a:t>
            </a:r>
          </a:p>
          <a:p>
            <a:pPr marL="21590" indent="-6350">
              <a:lnSpc>
                <a:spcPct val="107000"/>
              </a:lnSpc>
              <a:spcAft>
                <a:spcPts val="800"/>
              </a:spcAft>
            </a:pPr>
            <a:r>
              <a:rPr lang="en-IN" sz="1400" dirty="0">
                <a:solidFill>
                  <a:srgbClr val="000000"/>
                </a:solidFill>
                <a:latin typeface="Calibri" panose="020F0502020204030204" pitchFamily="34" charset="0"/>
                <a:ea typeface="Calibri" panose="020F0502020204030204" pitchFamily="34" charset="0"/>
              </a:rPr>
              <a:t> </a:t>
            </a:r>
          </a:p>
          <a:p>
            <a:pPr marL="18415" marR="862965" indent="-6350">
              <a:lnSpc>
                <a:spcPct val="167000"/>
              </a:lnSpc>
              <a:spcAft>
                <a:spcPts val="0"/>
              </a:spcAft>
            </a:pPr>
            <a:r>
              <a:rPr lang="en-IN" sz="1400" dirty="0">
                <a:solidFill>
                  <a:srgbClr val="000000"/>
                </a:solidFill>
                <a:latin typeface="Calibri" panose="020F0502020204030204" pitchFamily="34" charset="0"/>
                <a:ea typeface="Calibri" panose="020F0502020204030204" pitchFamily="34" charset="0"/>
              </a:rPr>
              <a:t>Until the next rain, I won't forget you  and keep loving you! </a:t>
            </a:r>
          </a:p>
          <a:p>
            <a:pPr marL="21590" indent="-6350">
              <a:lnSpc>
                <a:spcPct val="107000"/>
              </a:lnSpc>
              <a:spcAft>
                <a:spcPts val="800"/>
              </a:spcAft>
            </a:pPr>
            <a:r>
              <a:rPr lang="en-IN" sz="1400" dirty="0">
                <a:solidFill>
                  <a:srgbClr val="000000"/>
                </a:solidFill>
                <a:latin typeface="Calibri" panose="020F0502020204030204" pitchFamily="34" charset="0"/>
                <a:ea typeface="Calibri" panose="020F0502020204030204" pitchFamily="34" charset="0"/>
              </a:rPr>
              <a:t> </a:t>
            </a:r>
          </a:p>
          <a:p>
            <a:pPr marL="18415" indent="-6350">
              <a:lnSpc>
                <a:spcPct val="107000"/>
              </a:lnSpc>
              <a:spcAft>
                <a:spcPts val="790"/>
              </a:spcAft>
            </a:pPr>
            <a:r>
              <a:rPr lang="en-IN" sz="1400" dirty="0">
                <a:solidFill>
                  <a:srgbClr val="000000"/>
                </a:solidFill>
                <a:latin typeface="Calibri" panose="020F0502020204030204" pitchFamily="34" charset="0"/>
                <a:ea typeface="Calibri" panose="020F0502020204030204" pitchFamily="34" charset="0"/>
              </a:rPr>
              <a:t>Oh Rain! </a:t>
            </a:r>
          </a:p>
          <a:p>
            <a:pPr marL="18415" indent="-6350">
              <a:lnSpc>
                <a:spcPct val="107000"/>
              </a:lnSpc>
              <a:spcAft>
                <a:spcPts val="790"/>
              </a:spcAft>
            </a:pPr>
            <a:r>
              <a:rPr lang="en-IN" sz="1400" dirty="0">
                <a:solidFill>
                  <a:srgbClr val="000000"/>
                </a:solidFill>
                <a:latin typeface="Calibri" panose="020F0502020204030204" pitchFamily="34" charset="0"/>
                <a:ea typeface="Calibri" panose="020F0502020204030204" pitchFamily="34" charset="0"/>
              </a:rPr>
              <a:t>Oh my dear Rain! </a:t>
            </a:r>
          </a:p>
          <a:p>
            <a:pPr marL="21590" indent="-6350">
              <a:lnSpc>
                <a:spcPct val="107000"/>
              </a:lnSpc>
              <a:spcAft>
                <a:spcPts val="800"/>
              </a:spcAft>
            </a:pPr>
            <a:r>
              <a:rPr lang="en-IN" sz="1400" dirty="0">
                <a:solidFill>
                  <a:srgbClr val="000000"/>
                </a:solidFill>
                <a:latin typeface="Calibri" panose="020F0502020204030204" pitchFamily="34" charset="0"/>
                <a:ea typeface="Calibri" panose="020F0502020204030204" pitchFamily="34" charset="0"/>
              </a:rPr>
              <a:t> </a:t>
            </a:r>
          </a:p>
          <a:p>
            <a:pPr marL="21590" indent="-6350">
              <a:lnSpc>
                <a:spcPct val="107000"/>
              </a:lnSpc>
              <a:spcAft>
                <a:spcPts val="800"/>
              </a:spcAft>
            </a:pPr>
            <a:r>
              <a:rPr lang="en-IN" sz="1400" dirty="0">
                <a:solidFill>
                  <a:srgbClr val="000000"/>
                </a:solidFill>
                <a:latin typeface="Calibri" panose="020F0502020204030204" pitchFamily="34" charset="0"/>
                <a:ea typeface="Calibri" panose="020F0502020204030204" pitchFamily="34" charset="0"/>
              </a:rPr>
              <a:t> </a:t>
            </a:r>
          </a:p>
          <a:p>
            <a:pPr marL="18415" indent="-6350">
              <a:lnSpc>
                <a:spcPct val="107000"/>
              </a:lnSpc>
              <a:spcAft>
                <a:spcPts val="790"/>
              </a:spcAft>
            </a:pPr>
            <a:r>
              <a:rPr lang="en-IN" sz="1400" dirty="0">
                <a:solidFill>
                  <a:srgbClr val="000000"/>
                </a:solidFill>
                <a:latin typeface="Calibri" panose="020F0502020204030204" pitchFamily="34" charset="0"/>
                <a:ea typeface="Calibri" panose="020F0502020204030204" pitchFamily="34" charset="0"/>
              </a:rPr>
              <a:t>             </a:t>
            </a:r>
            <a:r>
              <a:rPr lang="en-IN" sz="1400" dirty="0" smtClean="0">
                <a:solidFill>
                  <a:srgbClr val="000000"/>
                </a:solidFill>
                <a:latin typeface="Calibri" panose="020F0502020204030204" pitchFamily="34" charset="0"/>
                <a:ea typeface="Calibri" panose="020F0502020204030204" pitchFamily="34" charset="0"/>
              </a:rPr>
              <a:t>				-- </a:t>
            </a:r>
            <a:r>
              <a:rPr lang="en-IN" sz="1400" dirty="0" err="1">
                <a:solidFill>
                  <a:srgbClr val="000000"/>
                </a:solidFill>
                <a:latin typeface="Calibri" panose="020F0502020204030204" pitchFamily="34" charset="0"/>
                <a:ea typeface="Calibri" panose="020F0502020204030204" pitchFamily="34" charset="0"/>
              </a:rPr>
              <a:t>Debashish</a:t>
            </a:r>
            <a:r>
              <a:rPr lang="en-IN" sz="1400" dirty="0">
                <a:solidFill>
                  <a:srgbClr val="000000"/>
                </a:solidFill>
                <a:latin typeface="Calibri" panose="020F0502020204030204" pitchFamily="34" charset="0"/>
                <a:ea typeface="Calibri" panose="020F0502020204030204" pitchFamily="34" charset="0"/>
              </a:rPr>
              <a:t> </a:t>
            </a:r>
            <a:r>
              <a:rPr lang="en-IN" sz="1400" dirty="0" err="1">
                <a:solidFill>
                  <a:srgbClr val="000000"/>
                </a:solidFill>
                <a:latin typeface="Calibri" panose="020F0502020204030204" pitchFamily="34" charset="0"/>
                <a:ea typeface="Calibri" panose="020F0502020204030204" pitchFamily="34" charset="0"/>
              </a:rPr>
              <a:t>Nayak</a:t>
            </a:r>
            <a:endParaRPr lang="en-IN" sz="1400" dirty="0"/>
          </a:p>
        </p:txBody>
      </p:sp>
      <p:sp>
        <p:nvSpPr>
          <p:cNvPr id="6" name="TextBox 5"/>
          <p:cNvSpPr txBox="1"/>
          <p:nvPr/>
        </p:nvSpPr>
        <p:spPr>
          <a:xfrm>
            <a:off x="5108916" y="450165"/>
            <a:ext cx="689317" cy="369332"/>
          </a:xfrm>
          <a:prstGeom prst="rect">
            <a:avLst/>
          </a:prstGeom>
          <a:noFill/>
        </p:spPr>
        <p:txBody>
          <a:bodyPr wrap="square" rtlCol="0">
            <a:spAutoFit/>
          </a:bodyPr>
          <a:lstStyle/>
          <a:p>
            <a:r>
              <a:rPr lang="en-IN" b="1" u="sng" dirty="0" smtClean="0"/>
              <a:t>RAIN</a:t>
            </a:r>
            <a:endParaRPr lang="en-IN" b="1" u="sng" dirty="0"/>
          </a:p>
        </p:txBody>
      </p:sp>
    </p:spTree>
    <p:extLst>
      <p:ext uri="{BB962C8B-B14F-4D97-AF65-F5344CB8AC3E}">
        <p14:creationId xmlns:p14="http://schemas.microsoft.com/office/powerpoint/2010/main" val="13470069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617837"/>
          </a:xfrm>
          <a:prstGeom prst="rect">
            <a:avLst/>
          </a:prstGeom>
        </p:spPr>
        <p:txBody>
          <a:bodyPr wrap="square">
            <a:spAutoFit/>
          </a:bodyPr>
          <a:lstStyle/>
          <a:p>
            <a:pPr marL="6350" indent="-6350" algn="ctr">
              <a:lnSpc>
                <a:spcPct val="107000"/>
              </a:lnSpc>
              <a:spcAft>
                <a:spcPts val="515"/>
              </a:spcAft>
            </a:pPr>
            <a:r>
              <a:rPr lang="en-IN" sz="3200" b="1" dirty="0">
                <a:solidFill>
                  <a:srgbClr val="000000"/>
                </a:solidFill>
                <a:latin typeface="Arial" panose="020B0604020202020204" pitchFamily="34" charset="0"/>
                <a:ea typeface="Arial" panose="020B0604020202020204" pitchFamily="34" charset="0"/>
              </a:rPr>
              <a:t> </a:t>
            </a:r>
            <a:r>
              <a:rPr lang="en-IN" sz="1600" b="1" dirty="0">
                <a:solidFill>
                  <a:srgbClr val="000000"/>
                </a:solidFill>
                <a:latin typeface="Arial" panose="020B0604020202020204" pitchFamily="34" charset="0"/>
                <a:ea typeface="Arial" panose="020B0604020202020204" pitchFamily="34" charset="0"/>
              </a:rPr>
              <a:t>WOMEN EMPOWERMENT : WINDS OF </a:t>
            </a:r>
            <a:r>
              <a:rPr lang="en-IN" sz="1600" b="1" dirty="0" smtClean="0">
                <a:solidFill>
                  <a:srgbClr val="000000"/>
                </a:solidFill>
                <a:latin typeface="Arial" panose="020B0604020202020204" pitchFamily="34" charset="0"/>
                <a:ea typeface="Arial" panose="020B0604020202020204" pitchFamily="34" charset="0"/>
              </a:rPr>
              <a:t>CHANGE  </a:t>
            </a:r>
            <a:endParaRPr lang="en-IN" sz="1600" dirty="0" smtClean="0">
              <a:solidFill>
                <a:srgbClr val="000000"/>
              </a:solidFill>
              <a:latin typeface="Calibri" panose="020F0502020204030204" pitchFamily="34" charset="0"/>
              <a:ea typeface="Arial" panose="020B0604020202020204" pitchFamily="34" charset="0"/>
            </a:endParaRPr>
          </a:p>
          <a:p>
            <a:pPr marL="6350" indent="-6350">
              <a:lnSpc>
                <a:spcPct val="107000"/>
              </a:lnSpc>
              <a:spcAft>
                <a:spcPts val="1690"/>
              </a:spcAft>
            </a:pPr>
            <a:r>
              <a:rPr lang="en-IN" sz="1600" dirty="0" smtClean="0">
                <a:solidFill>
                  <a:srgbClr val="000000"/>
                </a:solidFill>
                <a:latin typeface="Calibri" panose="020F0502020204030204" pitchFamily="34" charset="0"/>
                <a:ea typeface="Calibri" panose="020F0502020204030204" pitchFamily="34" charset="0"/>
              </a:rPr>
              <a:t>Women </a:t>
            </a:r>
            <a:r>
              <a:rPr lang="en-IN" sz="1600" dirty="0">
                <a:solidFill>
                  <a:srgbClr val="000000"/>
                </a:solidFill>
                <a:latin typeface="Calibri" panose="020F0502020204030204" pitchFamily="34" charset="0"/>
                <a:ea typeface="Calibri" panose="020F0502020204030204" pitchFamily="34" charset="0"/>
              </a:rPr>
              <a:t>empowerment has become the buzzword today with women working along side men in all spheres . They profess an independent outlook whether they are living inside their home or working outside . they are increasingly gaining control over their lives and taking their own decisions with regard to their education , career, profession , and life style . With steady increase  in the number of working women , they have gained financial independence , which has given then confidence to lead their life and build their own identity . They are successfully taking up jobs to prove that they are second to none in any respect. But while doing so , women also take care to strike  a balance between their profession as well their home and family . They are also playing multiple roles of a mother, sister, wife and a working professional with remarkable harmony and ease .With equal opportunities to work, they are functioning with a sprit of team work to render all possible cooperation to their male counterparts in meeting the deadlines and targets set in their respective professions.  </a:t>
            </a:r>
          </a:p>
          <a:p>
            <a:pPr marL="6350" indent="-6350">
              <a:lnSpc>
                <a:spcPct val="107000"/>
              </a:lnSpc>
              <a:spcAft>
                <a:spcPts val="800"/>
              </a:spcAft>
            </a:pPr>
            <a:r>
              <a:rPr lang="en-IN" sz="1600" dirty="0" smtClean="0">
                <a:solidFill>
                  <a:srgbClr val="000000"/>
                </a:solidFill>
                <a:latin typeface="Calibri" panose="020F0502020204030204" pitchFamily="34" charset="0"/>
                <a:ea typeface="Calibri" panose="020F0502020204030204" pitchFamily="34" charset="0"/>
              </a:rPr>
              <a:t>Women </a:t>
            </a:r>
            <a:r>
              <a:rPr lang="en-IN" sz="1600" dirty="0">
                <a:solidFill>
                  <a:srgbClr val="000000"/>
                </a:solidFill>
                <a:latin typeface="Calibri" panose="020F0502020204030204" pitchFamily="34" charset="0"/>
                <a:ea typeface="Calibri" panose="020F0502020204030204" pitchFamily="34" charset="0"/>
              </a:rPr>
              <a:t>empowerment is not limited to urban working women but women in remote towns and villages are now heard loud and clear in society. They are no longer willing to play second fiddle to their male counterparts . Educated or not , they are asserting their social and political rights and making their presence felt , regardless of their socio economic backgrounds. While it is true that , by and large, don’t face discrimination  in society today , unfortunately ,many of them face exploitation and harassment which can be of diverse types: </a:t>
            </a:r>
          </a:p>
          <a:p>
            <a:pPr marL="342900" indent="-342900">
              <a:lnSpc>
                <a:spcPct val="107000"/>
              </a:lnSpc>
              <a:spcAft>
                <a:spcPts val="800"/>
              </a:spcAft>
              <a:buAutoNum type="arabicParenR"/>
            </a:pPr>
            <a:r>
              <a:rPr lang="en-IN" sz="1600" dirty="0" smtClean="0">
                <a:solidFill>
                  <a:srgbClr val="000000"/>
                </a:solidFill>
                <a:latin typeface="Calibri" panose="020F0502020204030204" pitchFamily="34" charset="0"/>
                <a:ea typeface="Calibri" panose="020F0502020204030204" pitchFamily="34" charset="0"/>
              </a:rPr>
              <a:t>Emotional 2)Physical 3)Mental4) sexual.</a:t>
            </a:r>
          </a:p>
          <a:p>
            <a:pPr>
              <a:lnSpc>
                <a:spcPct val="107000"/>
              </a:lnSpc>
              <a:spcAft>
                <a:spcPts val="800"/>
              </a:spcAft>
            </a:pPr>
            <a:r>
              <a:rPr lang="en-IN" sz="1600" dirty="0" smtClean="0">
                <a:solidFill>
                  <a:srgbClr val="000000"/>
                </a:solidFill>
                <a:latin typeface="Calibri" panose="020F0502020204030204" pitchFamily="34" charset="0"/>
                <a:ea typeface="Calibri" panose="020F0502020204030204" pitchFamily="34" charset="0"/>
              </a:rPr>
              <a:t>They </a:t>
            </a:r>
            <a:r>
              <a:rPr lang="en-IN" sz="1600" dirty="0">
                <a:solidFill>
                  <a:srgbClr val="000000"/>
                </a:solidFill>
                <a:latin typeface="Calibri" panose="020F0502020204030204" pitchFamily="34" charset="0"/>
                <a:ea typeface="Calibri" panose="020F0502020204030204" pitchFamily="34" charset="0"/>
              </a:rPr>
              <a:t>are often subjected to abuse and other physical and intellectual violence . women empowerment , in the truest sense will be achieved only when there is attitudinal change in society with regard to womenfolk , treating them with proper respect, dignity , fairness, and equality. The rural areas of the country are , by and large steeped in a feudal and medieval , outlook, refusing to grant women equal say in the matters of their education , marriage , dress code, profession, and social interactions .  </a:t>
            </a:r>
          </a:p>
          <a:p>
            <a:pPr marL="6350" indent="-6350">
              <a:lnSpc>
                <a:spcPct val="107000"/>
              </a:lnSpc>
              <a:spcAft>
                <a:spcPts val="800"/>
              </a:spcAft>
            </a:pPr>
            <a:r>
              <a:rPr lang="en-IN" sz="1600" dirty="0">
                <a:solidFill>
                  <a:srgbClr val="000000"/>
                </a:solidFill>
                <a:latin typeface="Calibri" panose="020F0502020204030204" pitchFamily="34" charset="0"/>
                <a:ea typeface="Calibri" panose="020F0502020204030204" pitchFamily="34" charset="0"/>
              </a:rPr>
              <a:t>Let us work together so that women empowerment spreads to progressive as well as backward areas of our </a:t>
            </a:r>
            <a:r>
              <a:rPr lang="en-IN" sz="1600" dirty="0" smtClean="0">
                <a:solidFill>
                  <a:srgbClr val="000000"/>
                </a:solidFill>
                <a:latin typeface="Calibri" panose="020F0502020204030204" pitchFamily="34" charset="0"/>
                <a:ea typeface="Calibri" panose="020F0502020204030204" pitchFamily="34" charset="0"/>
              </a:rPr>
              <a:t>vast country  </a:t>
            </a:r>
          </a:p>
          <a:p>
            <a:pPr marL="6350" indent="-6350">
              <a:lnSpc>
                <a:spcPct val="107000"/>
              </a:lnSpc>
              <a:spcAft>
                <a:spcPts val="800"/>
              </a:spcAft>
            </a:pPr>
            <a:r>
              <a:rPr lang="en-IN" sz="1400" dirty="0" smtClean="0">
                <a:solidFill>
                  <a:srgbClr val="000000"/>
                </a:solidFill>
                <a:latin typeface="Calibri" panose="020F0502020204030204" pitchFamily="34" charset="0"/>
                <a:ea typeface="Calibri" panose="020F0502020204030204" pitchFamily="34" charset="0"/>
              </a:rPr>
              <a:t> </a:t>
            </a:r>
            <a:r>
              <a:rPr lang="en-IN" sz="1400" b="1" kern="0" dirty="0" smtClean="0">
                <a:solidFill>
                  <a:srgbClr val="000000"/>
                </a:solidFill>
                <a:latin typeface="Arial" panose="020B0604020202020204" pitchFamily="34" charset="0"/>
                <a:ea typeface="Arial" panose="020B0604020202020204" pitchFamily="34" charset="0"/>
              </a:rPr>
              <a:t>THANK YOU   </a:t>
            </a:r>
          </a:p>
          <a:p>
            <a:pPr marL="6350" indent="-6350" algn="r">
              <a:lnSpc>
                <a:spcPct val="107000"/>
              </a:lnSpc>
              <a:spcAft>
                <a:spcPts val="800"/>
              </a:spcAft>
            </a:pPr>
            <a:r>
              <a:rPr lang="en-IN" sz="1400" dirty="0" smtClean="0">
                <a:solidFill>
                  <a:srgbClr val="000000"/>
                </a:solidFill>
                <a:latin typeface="Calibri" panose="020F0502020204030204" pitchFamily="34" charset="0"/>
                <a:ea typeface="Calibri" panose="020F0502020204030204" pitchFamily="34" charset="0"/>
              </a:rPr>
              <a:t>NAME</a:t>
            </a:r>
            <a:r>
              <a:rPr lang="en-IN" sz="1400" dirty="0">
                <a:solidFill>
                  <a:srgbClr val="000000"/>
                </a:solidFill>
                <a:latin typeface="Calibri" panose="020F0502020204030204" pitchFamily="34" charset="0"/>
                <a:ea typeface="Calibri" panose="020F0502020204030204" pitchFamily="34" charset="0"/>
              </a:rPr>
              <a:t>: SANIKA CHAKRABORTY  CLASS 11</a:t>
            </a:r>
            <a:r>
              <a:rPr lang="en-IN" sz="1400" baseline="30000" dirty="0">
                <a:solidFill>
                  <a:srgbClr val="000000"/>
                </a:solidFill>
                <a:latin typeface="Calibri" panose="020F0502020204030204" pitchFamily="34" charset="0"/>
                <a:ea typeface="Calibri" panose="020F0502020204030204" pitchFamily="34" charset="0"/>
              </a:rPr>
              <a:t>TH</a:t>
            </a:r>
            <a:r>
              <a:rPr lang="en-IN" sz="1400" dirty="0">
                <a:solidFill>
                  <a:srgbClr val="000000"/>
                </a:solidFill>
                <a:latin typeface="Calibri" panose="020F0502020204030204" pitchFamily="34" charset="0"/>
                <a:ea typeface="Calibri" panose="020F0502020204030204" pitchFamily="34" charset="0"/>
              </a:rPr>
              <a:t>  </a:t>
            </a:r>
          </a:p>
        </p:txBody>
      </p:sp>
    </p:spTree>
    <p:extLst>
      <p:ext uri="{BB962C8B-B14F-4D97-AF65-F5344CB8AC3E}">
        <p14:creationId xmlns:p14="http://schemas.microsoft.com/office/powerpoint/2010/main" val="4126967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7029617"/>
          </a:xfrm>
          <a:prstGeom prst="rect">
            <a:avLst/>
          </a:prstGeom>
        </p:spPr>
        <p:txBody>
          <a:bodyPr wrap="square">
            <a:spAutoFit/>
          </a:bodyPr>
          <a:lstStyle/>
          <a:p>
            <a:pPr algn="ctr">
              <a:lnSpc>
                <a:spcPct val="115000"/>
              </a:lnSpc>
              <a:spcAft>
                <a:spcPts val="0"/>
              </a:spcAft>
            </a:pPr>
            <a:r>
              <a:rPr lang="en-IN" sz="1400" b="1" dirty="0" smtClean="0">
                <a:latin typeface="Lucida Calligraphy" panose="03010101010101010101" pitchFamily="66" charset="0"/>
                <a:ea typeface="Calibri" panose="020F0502020204030204" pitchFamily="34" charset="0"/>
                <a:cs typeface="Arial Unicode MS"/>
              </a:rPr>
              <a:t>Life </a:t>
            </a:r>
            <a:r>
              <a:rPr lang="en-IN" sz="1400" b="1" dirty="0">
                <a:latin typeface="Lucida Calligraphy" panose="03010101010101010101" pitchFamily="66" charset="0"/>
                <a:ea typeface="Calibri" panose="020F0502020204030204" pitchFamily="34" charset="0"/>
                <a:cs typeface="Arial Unicode MS"/>
              </a:rPr>
              <a:t>Is Now…</a:t>
            </a:r>
            <a:endParaRPr lang="en-IN" sz="1400" dirty="0">
              <a:latin typeface="Calibri" panose="020F0502020204030204" pitchFamily="34" charset="0"/>
              <a:ea typeface="Calibri" panose="020F0502020204030204" pitchFamily="34" charset="0"/>
              <a:cs typeface="Mangal"/>
            </a:endParaRPr>
          </a:p>
          <a:p>
            <a:pPr>
              <a:lnSpc>
                <a:spcPct val="115000"/>
              </a:lnSpc>
              <a:spcAft>
                <a:spcPts val="0"/>
              </a:spcAft>
            </a:pPr>
            <a:r>
              <a:rPr lang="en-IN" sz="1400" dirty="0" smtClean="0">
                <a:latin typeface="Lucida Calligraphy" panose="03010101010101010101" pitchFamily="66" charset="0"/>
                <a:ea typeface="Calibri" panose="020F0502020204030204" pitchFamily="34" charset="0"/>
                <a:cs typeface="Arial Unicode MS"/>
              </a:rPr>
              <a:t>I </a:t>
            </a:r>
            <a:r>
              <a:rPr lang="en-IN" sz="1400" dirty="0">
                <a:latin typeface="Lucida Calligraphy" panose="03010101010101010101" pitchFamily="66" charset="0"/>
                <a:ea typeface="Calibri" panose="020F0502020204030204" pitchFamily="34" charset="0"/>
                <a:cs typeface="Arial Unicode MS"/>
              </a:rPr>
              <a:t>know not what lies ahead.</a:t>
            </a:r>
            <a:endParaRPr lang="en-IN" sz="1400" dirty="0">
              <a:latin typeface="Calibri" panose="020F0502020204030204" pitchFamily="34" charset="0"/>
              <a:ea typeface="Calibri" panose="020F0502020204030204" pitchFamily="34" charset="0"/>
              <a:cs typeface="Mangal"/>
            </a:endParaRPr>
          </a:p>
          <a:p>
            <a:pPr>
              <a:lnSpc>
                <a:spcPct val="115000"/>
              </a:lnSpc>
              <a:spcAft>
                <a:spcPts val="0"/>
              </a:spcAft>
            </a:pPr>
            <a:r>
              <a:rPr lang="en-IN" sz="1400" dirty="0">
                <a:latin typeface="Lucida Calligraphy" panose="03010101010101010101" pitchFamily="66" charset="0"/>
                <a:ea typeface="Calibri" panose="020F0502020204030204" pitchFamily="34" charset="0"/>
                <a:cs typeface="Arial Unicode MS"/>
              </a:rPr>
              <a:t>But, fearlessly I forge my way,</a:t>
            </a:r>
            <a:endParaRPr lang="en-IN" sz="1400" dirty="0">
              <a:latin typeface="Calibri" panose="020F0502020204030204" pitchFamily="34" charset="0"/>
              <a:ea typeface="Calibri" panose="020F0502020204030204" pitchFamily="34" charset="0"/>
              <a:cs typeface="Mangal"/>
            </a:endParaRPr>
          </a:p>
          <a:p>
            <a:pPr>
              <a:lnSpc>
                <a:spcPct val="115000"/>
              </a:lnSpc>
              <a:spcAft>
                <a:spcPts val="0"/>
              </a:spcAft>
            </a:pPr>
            <a:r>
              <a:rPr lang="en-IN" sz="1400" dirty="0">
                <a:latin typeface="Lucida Calligraphy" panose="03010101010101010101" pitchFamily="66" charset="0"/>
                <a:ea typeface="Calibri" panose="020F0502020204030204" pitchFamily="34" charset="0"/>
                <a:cs typeface="Arial Unicode MS"/>
              </a:rPr>
              <a:t>Into the unknown path of life,</a:t>
            </a:r>
            <a:endParaRPr lang="en-IN" sz="1400" dirty="0">
              <a:latin typeface="Calibri" panose="020F0502020204030204" pitchFamily="34" charset="0"/>
              <a:ea typeface="Calibri" panose="020F0502020204030204" pitchFamily="34" charset="0"/>
              <a:cs typeface="Mangal"/>
            </a:endParaRPr>
          </a:p>
          <a:p>
            <a:pPr>
              <a:lnSpc>
                <a:spcPct val="115000"/>
              </a:lnSpc>
              <a:spcAft>
                <a:spcPts val="0"/>
              </a:spcAft>
            </a:pPr>
            <a:r>
              <a:rPr lang="en-IN" sz="1400" dirty="0">
                <a:latin typeface="Lucida Calligraphy" panose="03010101010101010101" pitchFamily="66" charset="0"/>
                <a:ea typeface="Calibri" panose="020F0502020204030204" pitchFamily="34" charset="0"/>
                <a:cs typeface="Arial Unicode MS"/>
              </a:rPr>
              <a:t>Leaving behind all fears at bay</a:t>
            </a:r>
            <a:r>
              <a:rPr lang="en-IN" sz="1400" dirty="0" smtClean="0">
                <a:latin typeface="Lucida Calligraphy" panose="03010101010101010101" pitchFamily="66" charset="0"/>
                <a:ea typeface="Calibri" panose="020F0502020204030204" pitchFamily="34" charset="0"/>
                <a:cs typeface="Arial Unicode MS"/>
              </a:rPr>
              <a:t>.</a:t>
            </a:r>
            <a:endParaRPr lang="en-IN" sz="1400" dirty="0" smtClean="0">
              <a:latin typeface="Calibri" panose="020F0502020204030204" pitchFamily="34" charset="0"/>
              <a:ea typeface="Calibri" panose="020F0502020204030204" pitchFamily="34" charset="0"/>
              <a:cs typeface="Arial Unicode MS"/>
            </a:endParaRPr>
          </a:p>
          <a:p>
            <a:pPr>
              <a:lnSpc>
                <a:spcPct val="115000"/>
              </a:lnSpc>
              <a:spcAft>
                <a:spcPts val="0"/>
              </a:spcAft>
            </a:pPr>
            <a:r>
              <a:rPr lang="en-IN" sz="1400" dirty="0">
                <a:latin typeface="Calibri" panose="020F0502020204030204" pitchFamily="34" charset="0"/>
                <a:ea typeface="Calibri" panose="020F0502020204030204" pitchFamily="34" charset="0"/>
                <a:cs typeface="Arial Unicode MS"/>
              </a:rPr>
              <a:t> </a:t>
            </a:r>
            <a:r>
              <a:rPr lang="en-IN" sz="1400" dirty="0" smtClean="0">
                <a:latin typeface="Calibri" panose="020F0502020204030204" pitchFamily="34" charset="0"/>
                <a:ea typeface="Calibri" panose="020F0502020204030204" pitchFamily="34" charset="0"/>
                <a:cs typeface="Arial Unicode MS"/>
              </a:rPr>
              <a:t> </a:t>
            </a:r>
            <a:r>
              <a:rPr lang="en-IN" sz="1400" dirty="0" smtClean="0">
                <a:latin typeface="Lucida Calligraphy" panose="03010101010101010101" pitchFamily="66" charset="0"/>
                <a:ea typeface="Calibri" panose="020F0502020204030204" pitchFamily="34" charset="0"/>
                <a:cs typeface="Arial Unicode MS"/>
              </a:rPr>
              <a:t>                                                      </a:t>
            </a:r>
            <a:r>
              <a:rPr lang="en-IN" sz="1400" dirty="0">
                <a:latin typeface="Lucida Calligraphy" panose="03010101010101010101" pitchFamily="66" charset="0"/>
                <a:ea typeface="Calibri" panose="020F0502020204030204" pitchFamily="34" charset="0"/>
                <a:cs typeface="Arial Unicode MS"/>
              </a:rPr>
              <a:t>True! Life’s all hopes and despair.</a:t>
            </a:r>
            <a:endParaRPr lang="en-IN" sz="1400" dirty="0">
              <a:latin typeface="Calibri" panose="020F0502020204030204" pitchFamily="34" charset="0"/>
              <a:ea typeface="Calibri" panose="020F0502020204030204" pitchFamily="34" charset="0"/>
              <a:cs typeface="Mangal"/>
            </a:endParaRPr>
          </a:p>
          <a:p>
            <a:pPr>
              <a:lnSpc>
                <a:spcPct val="115000"/>
              </a:lnSpc>
              <a:spcAft>
                <a:spcPts val="0"/>
              </a:spcAft>
            </a:pPr>
            <a:r>
              <a:rPr lang="en-IN" sz="1400" dirty="0">
                <a:latin typeface="Lucida Calligraphy" panose="03010101010101010101" pitchFamily="66" charset="0"/>
                <a:ea typeface="Calibri" panose="020F0502020204030204" pitchFamily="34" charset="0"/>
                <a:cs typeface="Arial Unicode MS"/>
              </a:rPr>
              <a:t>                                                        Yet, I wish it to be just and fair.</a:t>
            </a:r>
            <a:endParaRPr lang="en-IN" sz="1400" dirty="0">
              <a:latin typeface="Calibri" panose="020F0502020204030204" pitchFamily="34" charset="0"/>
              <a:ea typeface="Calibri" panose="020F0502020204030204" pitchFamily="34" charset="0"/>
              <a:cs typeface="Mangal"/>
            </a:endParaRPr>
          </a:p>
          <a:p>
            <a:pPr>
              <a:lnSpc>
                <a:spcPct val="115000"/>
              </a:lnSpc>
              <a:spcAft>
                <a:spcPts val="0"/>
              </a:spcAft>
            </a:pPr>
            <a:r>
              <a:rPr lang="en-IN" sz="1400" dirty="0">
                <a:latin typeface="Lucida Calligraphy" panose="03010101010101010101" pitchFamily="66" charset="0"/>
                <a:ea typeface="Calibri" panose="020F0502020204030204" pitchFamily="34" charset="0"/>
                <a:cs typeface="Arial Unicode MS"/>
              </a:rPr>
              <a:t>                                                        Well! With roses come a few thorns.</a:t>
            </a:r>
            <a:endParaRPr lang="en-IN" sz="1400" dirty="0">
              <a:latin typeface="Calibri" panose="020F0502020204030204" pitchFamily="34" charset="0"/>
              <a:ea typeface="Calibri" panose="020F0502020204030204" pitchFamily="34" charset="0"/>
              <a:cs typeface="Mangal"/>
            </a:endParaRPr>
          </a:p>
          <a:p>
            <a:pPr>
              <a:lnSpc>
                <a:spcPct val="115000"/>
              </a:lnSpc>
              <a:spcAft>
                <a:spcPts val="0"/>
              </a:spcAft>
            </a:pPr>
            <a:r>
              <a:rPr lang="en-IN" sz="1400" dirty="0">
                <a:latin typeface="Lucida Calligraphy" panose="03010101010101010101" pitchFamily="66" charset="0"/>
                <a:ea typeface="Calibri" panose="020F0502020204030204" pitchFamily="34" charset="0"/>
                <a:cs typeface="Arial Unicode MS"/>
              </a:rPr>
              <a:t>                                                        And that is something I must bear.</a:t>
            </a:r>
            <a:endParaRPr lang="en-IN" sz="1400" dirty="0">
              <a:latin typeface="Calibri" panose="020F0502020204030204" pitchFamily="34" charset="0"/>
              <a:ea typeface="Calibri" panose="020F0502020204030204" pitchFamily="34" charset="0"/>
              <a:cs typeface="Mangal"/>
            </a:endParaRPr>
          </a:p>
          <a:p>
            <a:pPr>
              <a:lnSpc>
                <a:spcPct val="115000"/>
              </a:lnSpc>
              <a:spcAft>
                <a:spcPts val="0"/>
              </a:spcAft>
            </a:pPr>
            <a:r>
              <a:rPr lang="en-IN" sz="1400" dirty="0">
                <a:latin typeface="Lucida Calligraphy" panose="03010101010101010101" pitchFamily="66" charset="0"/>
                <a:ea typeface="Calibri" panose="020F0502020204030204" pitchFamily="34" charset="0"/>
                <a:cs typeface="Arial Unicode MS"/>
              </a:rPr>
              <a:t> </a:t>
            </a:r>
            <a:r>
              <a:rPr lang="en-IN" sz="1400" dirty="0" smtClean="0">
                <a:latin typeface="Lucida Calligraphy" panose="03010101010101010101" pitchFamily="66" charset="0"/>
                <a:ea typeface="Calibri" panose="020F0502020204030204" pitchFamily="34" charset="0"/>
                <a:cs typeface="Arial Unicode MS"/>
              </a:rPr>
              <a:t>Who </a:t>
            </a:r>
            <a:r>
              <a:rPr lang="en-IN" sz="1400" dirty="0">
                <a:latin typeface="Lucida Calligraphy" panose="03010101010101010101" pitchFamily="66" charset="0"/>
                <a:ea typeface="Calibri" panose="020F0502020204030204" pitchFamily="34" charset="0"/>
                <a:cs typeface="Arial Unicode MS"/>
              </a:rPr>
              <a:t>has seen the future?</a:t>
            </a:r>
            <a:endParaRPr lang="en-IN" sz="1400" dirty="0">
              <a:latin typeface="Calibri" panose="020F0502020204030204" pitchFamily="34" charset="0"/>
              <a:ea typeface="Calibri" panose="020F0502020204030204" pitchFamily="34" charset="0"/>
              <a:cs typeface="Mangal"/>
            </a:endParaRPr>
          </a:p>
          <a:p>
            <a:pPr>
              <a:lnSpc>
                <a:spcPct val="115000"/>
              </a:lnSpc>
              <a:spcAft>
                <a:spcPts val="0"/>
              </a:spcAft>
            </a:pPr>
            <a:r>
              <a:rPr lang="en-IN" sz="1400" dirty="0">
                <a:latin typeface="Lucida Calligraphy" panose="03010101010101010101" pitchFamily="66" charset="0"/>
                <a:ea typeface="Calibri" panose="020F0502020204030204" pitchFamily="34" charset="0"/>
                <a:cs typeface="Arial Unicode MS"/>
              </a:rPr>
              <a:t>Surely, it’s neither you nor I.</a:t>
            </a:r>
            <a:endParaRPr lang="en-IN" sz="1400" dirty="0">
              <a:latin typeface="Calibri" panose="020F0502020204030204" pitchFamily="34" charset="0"/>
              <a:ea typeface="Calibri" panose="020F0502020204030204" pitchFamily="34" charset="0"/>
              <a:cs typeface="Mangal"/>
            </a:endParaRPr>
          </a:p>
          <a:p>
            <a:pPr>
              <a:lnSpc>
                <a:spcPct val="115000"/>
              </a:lnSpc>
              <a:spcAft>
                <a:spcPts val="0"/>
              </a:spcAft>
            </a:pPr>
            <a:r>
              <a:rPr lang="en-IN" sz="1400" dirty="0">
                <a:latin typeface="Lucida Calligraphy" panose="03010101010101010101" pitchFamily="66" charset="0"/>
                <a:ea typeface="Calibri" panose="020F0502020204030204" pitchFamily="34" charset="0"/>
                <a:cs typeface="Arial Unicode MS"/>
              </a:rPr>
              <a:t>So, only now is the real hour,</a:t>
            </a:r>
            <a:endParaRPr lang="en-IN" sz="1400" dirty="0">
              <a:latin typeface="Calibri" panose="020F0502020204030204" pitchFamily="34" charset="0"/>
              <a:ea typeface="Calibri" panose="020F0502020204030204" pitchFamily="34" charset="0"/>
              <a:cs typeface="Mangal"/>
            </a:endParaRPr>
          </a:p>
          <a:p>
            <a:pPr>
              <a:lnSpc>
                <a:spcPct val="115000"/>
              </a:lnSpc>
              <a:spcAft>
                <a:spcPts val="0"/>
              </a:spcAft>
            </a:pPr>
            <a:r>
              <a:rPr lang="en-IN" sz="1400" dirty="0" smtClean="0">
                <a:latin typeface="Lucida Calligraphy" panose="03010101010101010101" pitchFamily="66" charset="0"/>
                <a:ea typeface="Calibri" panose="020F0502020204030204" pitchFamily="34" charset="0"/>
                <a:cs typeface="Arial Unicode MS"/>
              </a:rPr>
              <a:t>or </a:t>
            </a:r>
            <a:r>
              <a:rPr lang="en-IN" sz="1400" dirty="0">
                <a:latin typeface="Lucida Calligraphy" panose="03010101010101010101" pitchFamily="66" charset="0"/>
                <a:ea typeface="Calibri" panose="020F0502020204030204" pitchFamily="34" charset="0"/>
                <a:cs typeface="Arial Unicode MS"/>
              </a:rPr>
              <a:t>all things that I can try</a:t>
            </a:r>
            <a:r>
              <a:rPr lang="en-IN" sz="1400" dirty="0" smtClean="0">
                <a:latin typeface="Lucida Calligraphy" panose="03010101010101010101" pitchFamily="66" charset="0"/>
                <a:ea typeface="Calibri" panose="020F0502020204030204" pitchFamily="34" charset="0"/>
                <a:cs typeface="Arial Unicode MS"/>
              </a:rPr>
              <a:t>.</a:t>
            </a:r>
            <a:endParaRPr lang="en-IN" sz="1400" dirty="0" smtClean="0">
              <a:latin typeface="Calibri" panose="020F0502020204030204" pitchFamily="34" charset="0"/>
              <a:ea typeface="Calibri" panose="020F0502020204030204" pitchFamily="34" charset="0"/>
              <a:cs typeface="Arial Unicode MS"/>
            </a:endParaRPr>
          </a:p>
          <a:p>
            <a:pPr>
              <a:lnSpc>
                <a:spcPct val="115000"/>
              </a:lnSpc>
              <a:spcAft>
                <a:spcPts val="0"/>
              </a:spcAft>
            </a:pPr>
            <a:r>
              <a:rPr lang="en-IN" sz="1400" dirty="0" smtClean="0">
                <a:latin typeface="Lucida Calligraphy" panose="03010101010101010101" pitchFamily="66" charset="0"/>
                <a:ea typeface="Calibri" panose="020F0502020204030204" pitchFamily="34" charset="0"/>
                <a:cs typeface="Arial Unicode MS"/>
              </a:rPr>
              <a:t>                                                  </a:t>
            </a:r>
            <a:r>
              <a:rPr lang="en-IN" sz="1400" dirty="0">
                <a:latin typeface="Lucida Calligraphy" panose="03010101010101010101" pitchFamily="66" charset="0"/>
                <a:ea typeface="Calibri" panose="020F0502020204030204" pitchFamily="34" charset="0"/>
                <a:cs typeface="Arial Unicode MS"/>
              </a:rPr>
              <a:t>Why wait for a grand tomorrow,</a:t>
            </a:r>
            <a:endParaRPr lang="en-IN" sz="1400" dirty="0">
              <a:latin typeface="Calibri" panose="020F0502020204030204" pitchFamily="34" charset="0"/>
              <a:ea typeface="Calibri" panose="020F0502020204030204" pitchFamily="34" charset="0"/>
              <a:cs typeface="Mangal"/>
            </a:endParaRPr>
          </a:p>
          <a:p>
            <a:pPr>
              <a:lnSpc>
                <a:spcPct val="115000"/>
              </a:lnSpc>
              <a:spcAft>
                <a:spcPts val="0"/>
              </a:spcAft>
            </a:pPr>
            <a:r>
              <a:rPr lang="en-IN" sz="1400" dirty="0">
                <a:latin typeface="Lucida Calligraphy" panose="03010101010101010101" pitchFamily="66" charset="0"/>
                <a:ea typeface="Calibri" panose="020F0502020204030204" pitchFamily="34" charset="0"/>
                <a:cs typeface="Arial Unicode MS"/>
              </a:rPr>
              <a:t>                                                    When I may have only a today?</a:t>
            </a:r>
            <a:endParaRPr lang="en-IN" sz="1400" dirty="0">
              <a:latin typeface="Calibri" panose="020F0502020204030204" pitchFamily="34" charset="0"/>
              <a:ea typeface="Calibri" panose="020F0502020204030204" pitchFamily="34" charset="0"/>
              <a:cs typeface="Mangal"/>
            </a:endParaRPr>
          </a:p>
          <a:p>
            <a:pPr>
              <a:lnSpc>
                <a:spcPct val="115000"/>
              </a:lnSpc>
              <a:spcAft>
                <a:spcPts val="0"/>
              </a:spcAft>
            </a:pPr>
            <a:r>
              <a:rPr lang="en-IN" sz="1400" dirty="0">
                <a:latin typeface="Lucida Calligraphy" panose="03010101010101010101" pitchFamily="66" charset="0"/>
                <a:ea typeface="Calibri" panose="020F0502020204030204" pitchFamily="34" charset="0"/>
                <a:cs typeface="Arial Unicode MS"/>
              </a:rPr>
              <a:t>                                                    Then it must be certainly now,</a:t>
            </a:r>
            <a:endParaRPr lang="en-IN" sz="1400" dirty="0">
              <a:latin typeface="Calibri" panose="020F0502020204030204" pitchFamily="34" charset="0"/>
              <a:ea typeface="Calibri" panose="020F0502020204030204" pitchFamily="34" charset="0"/>
              <a:cs typeface="Mangal"/>
            </a:endParaRPr>
          </a:p>
          <a:p>
            <a:pPr>
              <a:lnSpc>
                <a:spcPct val="115000"/>
              </a:lnSpc>
              <a:spcAft>
                <a:spcPts val="0"/>
              </a:spcAft>
            </a:pPr>
            <a:r>
              <a:rPr lang="en-IN" sz="1400" dirty="0">
                <a:latin typeface="Lucida Calligraphy" panose="03010101010101010101" pitchFamily="66" charset="0"/>
                <a:ea typeface="Calibri" panose="020F0502020204030204" pitchFamily="34" charset="0"/>
                <a:cs typeface="Arial Unicode MS"/>
              </a:rPr>
              <a:t>                                                    And in no other way, a later day.</a:t>
            </a:r>
            <a:endParaRPr lang="en-IN" sz="1400" dirty="0">
              <a:latin typeface="Calibri" panose="020F0502020204030204" pitchFamily="34" charset="0"/>
              <a:ea typeface="Calibri" panose="020F0502020204030204" pitchFamily="34" charset="0"/>
              <a:cs typeface="Mangal"/>
            </a:endParaRPr>
          </a:p>
          <a:p>
            <a:pPr>
              <a:lnSpc>
                <a:spcPct val="115000"/>
              </a:lnSpc>
              <a:spcAft>
                <a:spcPts val="0"/>
              </a:spcAft>
            </a:pPr>
            <a:r>
              <a:rPr lang="en-IN" sz="1400" dirty="0">
                <a:latin typeface="Lucida Calligraphy" panose="03010101010101010101" pitchFamily="66" charset="0"/>
                <a:ea typeface="Calibri" panose="020F0502020204030204" pitchFamily="34" charset="0"/>
                <a:cs typeface="Arial Unicode MS"/>
              </a:rPr>
              <a:t> </a:t>
            </a:r>
            <a:r>
              <a:rPr lang="en-IN" sz="1400" dirty="0" smtClean="0">
                <a:latin typeface="Lucida Calligraphy" panose="03010101010101010101" pitchFamily="66" charset="0"/>
                <a:ea typeface="Calibri" panose="020F0502020204030204" pitchFamily="34" charset="0"/>
                <a:cs typeface="Arial Unicode MS"/>
              </a:rPr>
              <a:t>Oh</a:t>
            </a:r>
            <a:r>
              <a:rPr lang="en-IN" sz="1400" dirty="0">
                <a:latin typeface="Lucida Calligraphy" panose="03010101010101010101" pitchFamily="66" charset="0"/>
                <a:ea typeface="Calibri" panose="020F0502020204030204" pitchFamily="34" charset="0"/>
                <a:cs typeface="Arial Unicode MS"/>
              </a:rPr>
              <a:t>! Beauty of life is incredible.</a:t>
            </a:r>
            <a:endParaRPr lang="en-IN" sz="1400" dirty="0">
              <a:latin typeface="Calibri" panose="020F0502020204030204" pitchFamily="34" charset="0"/>
              <a:ea typeface="Calibri" panose="020F0502020204030204" pitchFamily="34" charset="0"/>
              <a:cs typeface="Mangal"/>
            </a:endParaRPr>
          </a:p>
          <a:p>
            <a:pPr>
              <a:lnSpc>
                <a:spcPct val="115000"/>
              </a:lnSpc>
              <a:spcAft>
                <a:spcPts val="0"/>
              </a:spcAft>
            </a:pPr>
            <a:r>
              <a:rPr lang="en-IN" sz="1400" dirty="0">
                <a:latin typeface="Lucida Calligraphy" panose="03010101010101010101" pitchFamily="66" charset="0"/>
                <a:ea typeface="Calibri" panose="020F0502020204030204" pitchFamily="34" charset="0"/>
                <a:cs typeface="Arial Unicode MS"/>
              </a:rPr>
              <a:t>It’s treading the untrodden path.</a:t>
            </a:r>
            <a:endParaRPr lang="en-IN" sz="1400" dirty="0">
              <a:latin typeface="Calibri" panose="020F0502020204030204" pitchFamily="34" charset="0"/>
              <a:ea typeface="Calibri" panose="020F0502020204030204" pitchFamily="34" charset="0"/>
              <a:cs typeface="Mangal"/>
            </a:endParaRPr>
          </a:p>
          <a:p>
            <a:pPr>
              <a:lnSpc>
                <a:spcPct val="115000"/>
              </a:lnSpc>
              <a:spcAft>
                <a:spcPts val="0"/>
              </a:spcAft>
            </a:pPr>
            <a:r>
              <a:rPr lang="en-IN" sz="1400" dirty="0">
                <a:latin typeface="Lucida Calligraphy" panose="03010101010101010101" pitchFamily="66" charset="0"/>
                <a:ea typeface="Calibri" panose="020F0502020204030204" pitchFamily="34" charset="0"/>
                <a:cs typeface="Arial Unicode MS"/>
              </a:rPr>
              <a:t>The onus lies in me to make or mar.</a:t>
            </a:r>
            <a:endParaRPr lang="en-IN" sz="1400" dirty="0">
              <a:latin typeface="Calibri" panose="020F0502020204030204" pitchFamily="34" charset="0"/>
              <a:ea typeface="Calibri" panose="020F0502020204030204" pitchFamily="34" charset="0"/>
              <a:cs typeface="Mangal"/>
            </a:endParaRPr>
          </a:p>
          <a:p>
            <a:pPr>
              <a:lnSpc>
                <a:spcPct val="115000"/>
              </a:lnSpc>
              <a:spcAft>
                <a:spcPts val="0"/>
              </a:spcAft>
            </a:pPr>
            <a:r>
              <a:rPr lang="en-IN" sz="1400" dirty="0">
                <a:latin typeface="Lucida Calligraphy" panose="03010101010101010101" pitchFamily="66" charset="0"/>
                <a:ea typeface="Calibri" panose="020F0502020204030204" pitchFamily="34" charset="0"/>
                <a:cs typeface="Arial Unicode MS"/>
              </a:rPr>
              <a:t>And dare life’s fury and wrath</a:t>
            </a:r>
            <a:r>
              <a:rPr lang="en-IN" sz="1400" dirty="0" smtClean="0">
                <a:latin typeface="Lucida Calligraphy" panose="03010101010101010101" pitchFamily="66" charset="0"/>
                <a:ea typeface="Calibri" panose="020F0502020204030204" pitchFamily="34" charset="0"/>
                <a:cs typeface="Arial Unicode MS"/>
              </a:rPr>
              <a:t>.</a:t>
            </a:r>
            <a:endParaRPr lang="en-IN" sz="1400" dirty="0">
              <a:latin typeface="Calibri" panose="020F0502020204030204" pitchFamily="34" charset="0"/>
              <a:ea typeface="Calibri" panose="020F0502020204030204" pitchFamily="34" charset="0"/>
              <a:cs typeface="Mangal"/>
            </a:endParaRPr>
          </a:p>
          <a:p>
            <a:pPr>
              <a:lnSpc>
                <a:spcPct val="115000"/>
              </a:lnSpc>
              <a:spcAft>
                <a:spcPts val="0"/>
              </a:spcAft>
            </a:pPr>
            <a:r>
              <a:rPr lang="en-IN" sz="1400" dirty="0">
                <a:latin typeface="Lucida Calligraphy" panose="03010101010101010101" pitchFamily="66" charset="0"/>
                <a:ea typeface="Calibri" panose="020F0502020204030204" pitchFamily="34" charset="0"/>
                <a:cs typeface="Arial Unicode MS"/>
              </a:rPr>
              <a:t>                                                   Hey! Worry not about tomorrow.</a:t>
            </a:r>
            <a:endParaRPr lang="en-IN" sz="1400" dirty="0">
              <a:latin typeface="Calibri" panose="020F0502020204030204" pitchFamily="34" charset="0"/>
              <a:ea typeface="Calibri" panose="020F0502020204030204" pitchFamily="34" charset="0"/>
              <a:cs typeface="Mangal"/>
            </a:endParaRPr>
          </a:p>
          <a:p>
            <a:pPr>
              <a:lnSpc>
                <a:spcPct val="115000"/>
              </a:lnSpc>
              <a:spcAft>
                <a:spcPts val="0"/>
              </a:spcAft>
            </a:pPr>
            <a:r>
              <a:rPr lang="en-IN" sz="1400" dirty="0">
                <a:latin typeface="Lucida Calligraphy" panose="03010101010101010101" pitchFamily="66" charset="0"/>
                <a:ea typeface="Calibri" panose="020F0502020204030204" pitchFamily="34" charset="0"/>
                <a:cs typeface="Arial Unicode MS"/>
              </a:rPr>
              <a:t>                                                   Never cry and regret the past.</a:t>
            </a:r>
            <a:endParaRPr lang="en-IN" sz="1400" dirty="0">
              <a:latin typeface="Calibri" panose="020F0502020204030204" pitchFamily="34" charset="0"/>
              <a:ea typeface="Calibri" panose="020F0502020204030204" pitchFamily="34" charset="0"/>
              <a:cs typeface="Mangal"/>
            </a:endParaRPr>
          </a:p>
          <a:p>
            <a:pPr>
              <a:lnSpc>
                <a:spcPct val="115000"/>
              </a:lnSpc>
              <a:spcAft>
                <a:spcPts val="0"/>
              </a:spcAft>
            </a:pPr>
            <a:r>
              <a:rPr lang="en-IN" sz="1400" dirty="0">
                <a:latin typeface="Lucida Calligraphy" panose="03010101010101010101" pitchFamily="66" charset="0"/>
                <a:ea typeface="Calibri" panose="020F0502020204030204" pitchFamily="34" charset="0"/>
                <a:cs typeface="Arial Unicode MS"/>
              </a:rPr>
              <a:t>                                                   That is the true secret of life,</a:t>
            </a:r>
            <a:endParaRPr lang="en-IN" sz="1400" dirty="0">
              <a:latin typeface="Calibri" panose="020F0502020204030204" pitchFamily="34" charset="0"/>
              <a:ea typeface="Calibri" panose="020F0502020204030204" pitchFamily="34" charset="0"/>
              <a:cs typeface="Mangal"/>
            </a:endParaRPr>
          </a:p>
          <a:p>
            <a:pPr>
              <a:lnSpc>
                <a:spcPct val="115000"/>
              </a:lnSpc>
              <a:spcAft>
                <a:spcPts val="0"/>
              </a:spcAft>
            </a:pPr>
            <a:r>
              <a:rPr lang="en-IN" sz="1400" dirty="0">
                <a:latin typeface="Lucida Calligraphy" panose="03010101010101010101" pitchFamily="66" charset="0"/>
                <a:ea typeface="Calibri" panose="020F0502020204030204" pitchFamily="34" charset="0"/>
                <a:cs typeface="Arial Unicode MS"/>
              </a:rPr>
              <a:t>                                                   For, life is now, so make it last.</a:t>
            </a:r>
            <a:endParaRPr lang="en-IN" sz="1400" dirty="0">
              <a:latin typeface="Calibri" panose="020F0502020204030204" pitchFamily="34" charset="0"/>
              <a:ea typeface="Calibri" panose="020F0502020204030204" pitchFamily="34" charset="0"/>
              <a:cs typeface="Mangal"/>
            </a:endParaRPr>
          </a:p>
          <a:p>
            <a:pPr>
              <a:lnSpc>
                <a:spcPct val="115000"/>
              </a:lnSpc>
              <a:spcAft>
                <a:spcPts val="0"/>
              </a:spcAft>
            </a:pPr>
            <a:r>
              <a:rPr lang="en-IN" sz="1400" dirty="0">
                <a:latin typeface="Lucida Calligraphy" panose="03010101010101010101" pitchFamily="66" charset="0"/>
                <a:ea typeface="Calibri" panose="020F0502020204030204" pitchFamily="34" charset="0"/>
                <a:cs typeface="Arial Unicode MS"/>
              </a:rPr>
              <a:t> </a:t>
            </a:r>
            <a:r>
              <a:rPr lang="en-IN" sz="1400" dirty="0" smtClean="0">
                <a:latin typeface="Lucida Calligraphy" panose="03010101010101010101" pitchFamily="66" charset="0"/>
                <a:ea typeface="Calibri" panose="020F0502020204030204" pitchFamily="34" charset="0"/>
                <a:cs typeface="Arial Unicode MS"/>
              </a:rPr>
              <a:t>                                                                                           </a:t>
            </a:r>
            <a:endParaRPr lang="en-IN" sz="1400" dirty="0">
              <a:latin typeface="Calibri" panose="020F0502020204030204" pitchFamily="34" charset="0"/>
              <a:ea typeface="Calibri" panose="020F0502020204030204" pitchFamily="34" charset="0"/>
              <a:cs typeface="Mangal"/>
            </a:endParaRPr>
          </a:p>
          <a:p>
            <a:pPr>
              <a:lnSpc>
                <a:spcPct val="115000"/>
              </a:lnSpc>
              <a:spcAft>
                <a:spcPts val="0"/>
              </a:spcAft>
            </a:pPr>
            <a:r>
              <a:rPr lang="en-IN" sz="1400" dirty="0">
                <a:latin typeface="Lucida Calligraphy" panose="03010101010101010101" pitchFamily="66" charset="0"/>
                <a:ea typeface="Calibri" panose="020F0502020204030204" pitchFamily="34" charset="0"/>
                <a:cs typeface="Arial Unicode MS"/>
              </a:rPr>
              <a:t>                                                                                      </a:t>
            </a:r>
            <a:r>
              <a:rPr lang="en-IN" sz="1400" dirty="0" smtClean="0">
                <a:latin typeface="Lucida Calligraphy" panose="03010101010101010101" pitchFamily="66" charset="0"/>
                <a:ea typeface="Calibri" panose="020F0502020204030204" pitchFamily="34" charset="0"/>
                <a:cs typeface="Arial Unicode MS"/>
              </a:rPr>
              <a:t>						</a:t>
            </a:r>
            <a:r>
              <a:rPr lang="en-IN" sz="1400" dirty="0" err="1" smtClean="0">
                <a:latin typeface="Lucida Calligraphy" panose="03010101010101010101" pitchFamily="66" charset="0"/>
                <a:ea typeface="Calibri" panose="020F0502020204030204" pitchFamily="34" charset="0"/>
                <a:cs typeface="Arial Unicode MS"/>
              </a:rPr>
              <a:t>Shamim</a:t>
            </a:r>
            <a:r>
              <a:rPr lang="en-IN" sz="1400" dirty="0" smtClean="0">
                <a:latin typeface="Lucida Calligraphy" panose="03010101010101010101" pitchFamily="66" charset="0"/>
                <a:ea typeface="Calibri" panose="020F0502020204030204" pitchFamily="34" charset="0"/>
                <a:cs typeface="Arial Unicode MS"/>
              </a:rPr>
              <a:t> </a:t>
            </a:r>
            <a:r>
              <a:rPr lang="en-IN" sz="1400" dirty="0" err="1">
                <a:latin typeface="Lucida Calligraphy" panose="03010101010101010101" pitchFamily="66" charset="0"/>
                <a:ea typeface="Calibri" panose="020F0502020204030204" pitchFamily="34" charset="0"/>
                <a:cs typeface="Arial Unicode MS"/>
              </a:rPr>
              <a:t>Banu</a:t>
            </a:r>
            <a:endParaRPr lang="en-IN" sz="1400" dirty="0">
              <a:latin typeface="Calibri" panose="020F0502020204030204" pitchFamily="34" charset="0"/>
              <a:ea typeface="Calibri" panose="020F0502020204030204" pitchFamily="34" charset="0"/>
              <a:cs typeface="Mangal"/>
            </a:endParaRPr>
          </a:p>
          <a:p>
            <a:pPr>
              <a:lnSpc>
                <a:spcPct val="115000"/>
              </a:lnSpc>
              <a:spcAft>
                <a:spcPts val="0"/>
              </a:spcAft>
            </a:pPr>
            <a:r>
              <a:rPr lang="en-IN" sz="1400" dirty="0" smtClean="0">
                <a:latin typeface="Lucida Calligraphy" panose="03010101010101010101" pitchFamily="66" charset="0"/>
                <a:ea typeface="Calibri" panose="020F0502020204030204" pitchFamily="34" charset="0"/>
                <a:cs typeface="Arial Unicode MS"/>
              </a:rPr>
              <a:t>					                                                                              </a:t>
            </a:r>
            <a:r>
              <a:rPr lang="en-IN" sz="1400" dirty="0">
                <a:latin typeface="Lucida Calligraphy" panose="03010101010101010101" pitchFamily="66" charset="0"/>
                <a:ea typeface="Calibri" panose="020F0502020204030204" pitchFamily="34" charset="0"/>
                <a:cs typeface="Arial Unicode MS"/>
              </a:rPr>
              <a:t>HM, KV </a:t>
            </a:r>
            <a:r>
              <a:rPr lang="en-IN" sz="1400" dirty="0" err="1">
                <a:latin typeface="Lucida Calligraphy" panose="03010101010101010101" pitchFamily="66" charset="0"/>
                <a:ea typeface="Calibri" panose="020F0502020204030204" pitchFamily="34" charset="0"/>
                <a:cs typeface="Arial Unicode MS"/>
              </a:rPr>
              <a:t>Kanchanbagh</a:t>
            </a:r>
            <a:endParaRPr lang="en-IN" sz="1400" dirty="0"/>
          </a:p>
        </p:txBody>
      </p:sp>
    </p:spTree>
    <p:extLst>
      <p:ext uri="{BB962C8B-B14F-4D97-AF65-F5344CB8AC3E}">
        <p14:creationId xmlns:p14="http://schemas.microsoft.com/office/powerpoint/2010/main" val="40606444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032756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80114" y="339635"/>
            <a:ext cx="7458892" cy="707886"/>
          </a:xfrm>
          <a:prstGeom prst="rect">
            <a:avLst/>
          </a:prstGeom>
          <a:noFill/>
        </p:spPr>
        <p:txBody>
          <a:bodyPr wrap="square" rtlCol="0">
            <a:spAutoFit/>
          </a:bodyPr>
          <a:lstStyle/>
          <a:p>
            <a:r>
              <a:rPr lang="en-IN" sz="4000" dirty="0" smtClean="0"/>
              <a:t>Sport’s achievements</a:t>
            </a:r>
            <a:endParaRPr lang="en-IN" dirty="0"/>
          </a:p>
        </p:txBody>
      </p:sp>
    </p:spTree>
    <p:extLst>
      <p:ext uri="{BB962C8B-B14F-4D97-AF65-F5344CB8AC3E}">
        <p14:creationId xmlns:p14="http://schemas.microsoft.com/office/powerpoint/2010/main" val="173919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9223" y="287383"/>
            <a:ext cx="7458892" cy="707886"/>
          </a:xfrm>
          <a:prstGeom prst="rect">
            <a:avLst/>
          </a:prstGeom>
          <a:noFill/>
        </p:spPr>
        <p:txBody>
          <a:bodyPr wrap="square" rtlCol="0">
            <a:spAutoFit/>
          </a:bodyPr>
          <a:lstStyle/>
          <a:p>
            <a:r>
              <a:rPr lang="en-IN" sz="4000" dirty="0" smtClean="0"/>
              <a:t>Teachers pages</a:t>
            </a:r>
            <a:endParaRPr lang="en-IN" dirty="0"/>
          </a:p>
        </p:txBody>
      </p:sp>
    </p:spTree>
    <p:extLst>
      <p:ext uri="{BB962C8B-B14F-4D97-AF65-F5344CB8AC3E}">
        <p14:creationId xmlns:p14="http://schemas.microsoft.com/office/powerpoint/2010/main" val="2099178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8251" y="300445"/>
            <a:ext cx="7458892" cy="707886"/>
          </a:xfrm>
          <a:prstGeom prst="rect">
            <a:avLst/>
          </a:prstGeom>
          <a:noFill/>
        </p:spPr>
        <p:txBody>
          <a:bodyPr wrap="square" rtlCol="0">
            <a:spAutoFit/>
          </a:bodyPr>
          <a:lstStyle/>
          <a:p>
            <a:r>
              <a:rPr lang="en-IN" sz="4000" dirty="0" smtClean="0"/>
              <a:t>English articles(</a:t>
            </a:r>
            <a:r>
              <a:rPr lang="en-IN" sz="4000" dirty="0" err="1" smtClean="0"/>
              <a:t>stories</a:t>
            </a:r>
            <a:r>
              <a:rPr lang="en-IN" sz="4000" dirty="0" err="1" smtClean="0">
                <a:sym typeface="Wingdings" panose="05000000000000000000" pitchFamily="2" charset="2"/>
              </a:rPr>
              <a:t>poems</a:t>
            </a:r>
            <a:r>
              <a:rPr lang="en-IN" sz="4000" dirty="0" smtClean="0">
                <a:sym typeface="Wingdings" panose="05000000000000000000" pitchFamily="2" charset="2"/>
              </a:rPr>
              <a:t>)</a:t>
            </a:r>
            <a:endParaRPr lang="en-IN" dirty="0"/>
          </a:p>
        </p:txBody>
      </p:sp>
    </p:spTree>
    <p:extLst>
      <p:ext uri="{BB962C8B-B14F-4D97-AF65-F5344CB8AC3E}">
        <p14:creationId xmlns:p14="http://schemas.microsoft.com/office/powerpoint/2010/main" val="950212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600529" y="-97750"/>
            <a:ext cx="10990942" cy="6955750"/>
          </a:xfrm>
          <a:prstGeom prst="rect">
            <a:avLst/>
          </a:prstGeom>
          <a:gradFill>
            <a:gsLst>
              <a:gs pos="0">
                <a:schemeClr val="accent1">
                  <a:lumMod val="5000"/>
                  <a:lumOff val="95000"/>
                  <a:alpha val="1000"/>
                </a:schemeClr>
              </a:gs>
              <a:gs pos="90000">
                <a:schemeClr val="accent1">
                  <a:lumMod val="45000"/>
                  <a:lumOff val="55000"/>
                </a:schemeClr>
              </a:gs>
              <a:gs pos="83000">
                <a:schemeClr val="accent1">
                  <a:lumMod val="45000"/>
                  <a:lumOff val="55000"/>
                </a:schemeClr>
              </a:gs>
              <a:gs pos="50000">
                <a:srgbClr val="CEE1F2">
                  <a:alpha val="49000"/>
                  <a:lumMod val="16000"/>
                  <a:lumOff val="84000"/>
                </a:srgbClr>
              </a:gs>
              <a:gs pos="99687">
                <a:srgbClr val="CEE1F2"/>
              </a:gs>
              <a:gs pos="99375">
                <a:srgbClr val="CDE1F2"/>
              </a:gs>
              <a:gs pos="98750">
                <a:srgbClr val="CBE0F2"/>
              </a:gs>
              <a:gs pos="97500">
                <a:srgbClr val="C8DEF1"/>
              </a:gs>
              <a:gs pos="95000">
                <a:srgbClr val="C2DAEF"/>
              </a:gs>
              <a:gs pos="100000">
                <a:schemeClr val="accent1">
                  <a:lumMod val="30000"/>
                  <a:lumOff val="70000"/>
                </a:schemeClr>
              </a:gs>
            </a:gsLst>
            <a:lin ang="5400000" scaled="1"/>
          </a:gradFill>
        </p:spPr>
        <p:txBody>
          <a:bodyPr wrap="square">
            <a:spAutoFit/>
          </a:bodyPr>
          <a:lstStyle/>
          <a:p>
            <a:pPr algn="ctr"/>
            <a:r>
              <a:rPr lang="en-US" sz="2800" b="1" u="sng" dirty="0" smtClean="0"/>
              <a:t>Climate Change</a:t>
            </a:r>
          </a:p>
          <a:p>
            <a:r>
              <a:rPr lang="en-US" sz="2000" dirty="0" smtClean="0"/>
              <a:t>A Global CRISIS Climate change, driven by human activities, represents one of the most urgent challenges the world is facing today. Primarily caused by the emission of greenhouse gases like carbon dioxide (CO₂) and methane (CH₄) from burning fossil fuels, deforestation, and industrial processes, it leads to significant and lasting changes in global weather patterns and temperatures. #Causes 1. Greenhouse Gas Emissions: Burning fossil fuels for energy and transportation is the largest source of CO₂. 2. Deforestation: Reduces the capacity of forests to absorb CO₂, leading to higher atmospheric levels. 3. Industrial Activities: Release various greenhouse gases and pollutants. #Impacts 1. Rising Temperatures: Increases in global temperatures lead to more frequent and severe heat waves. 2. Melting Ice caps and Rising Sea Levels: Accelerated melting of polar ice caps and glaciers contributes to sea-level rise, threatening coastal areas. 3. Extreme Weather Events: Increased frequency and severity of hurricanes, floods, and droughts. 4. Ocean Acidification: Absorption of CO₂ by oceans harms marine life, particularly shellfish and coral reefs. #Solutions 1. Mitigation: Reducing emissions through renewable energy sources, energy efficiency, and carbon capture technologies. 2. Adaptation: Building resilient infrastructure, developing early warning systems, and adopting sustainable agricultural practices. # Global Efforts The Paris Agreement, adopted in 2015, aims to limit global warming to well below 2 degrees Celsius above pre-industrial levels. Countries commit to setting and achieving national targets for reducing emissions. # Conclusion Climate change demands immediate and sustained action from all sectors of society. By transitioning to a low-carbon economy and implementing adaptive measures, we can mitigate its effects and ensure a sustainable future. Collective action is essential to address this global crisis effectively.</a:t>
            </a:r>
          </a:p>
          <a:p>
            <a:pPr algn="r"/>
            <a:r>
              <a:rPr lang="en-US" u="sng" dirty="0" smtClean="0"/>
              <a:t> –</a:t>
            </a:r>
            <a:r>
              <a:rPr lang="en-US" u="sng" dirty="0" err="1" smtClean="0"/>
              <a:t>Awijeet</a:t>
            </a:r>
            <a:r>
              <a:rPr lang="en-US" u="sng" dirty="0" smtClean="0"/>
              <a:t> Sharma X</a:t>
            </a:r>
            <a:endParaRPr lang="en-IN" u="sng" dirty="0"/>
          </a:p>
        </p:txBody>
      </p:sp>
    </p:spTree>
    <p:extLst>
      <p:ext uri="{BB962C8B-B14F-4D97-AF65-F5344CB8AC3E}">
        <p14:creationId xmlns:p14="http://schemas.microsoft.com/office/powerpoint/2010/main" val="1549298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049" y="-19050"/>
            <a:ext cx="7010399" cy="6858000"/>
          </a:xfrm>
          <a:prstGeom prst="rect">
            <a:avLst/>
          </a:prstGeom>
        </p:spPr>
      </p:pic>
      <p:pic>
        <p:nvPicPr>
          <p:cNvPr id="6" name="Picture 5" descr="captured image of a blue sky free image | Peakp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7030" y="0"/>
            <a:ext cx="6574970" cy="6858000"/>
          </a:xfrm>
          <a:prstGeom prst="rect">
            <a:avLst/>
          </a:prstGeom>
        </p:spPr>
      </p:pic>
      <p:sp>
        <p:nvSpPr>
          <p:cNvPr id="8" name="TextBox 7"/>
          <p:cNvSpPr txBox="1"/>
          <p:nvPr/>
        </p:nvSpPr>
        <p:spPr>
          <a:xfrm>
            <a:off x="5429250" y="-19050"/>
            <a:ext cx="6762750" cy="7048083"/>
          </a:xfrm>
          <a:prstGeom prst="rect">
            <a:avLst/>
          </a:prstGeom>
          <a:blipFill>
            <a:blip r:embed="rId5"/>
            <a:tile tx="0" ty="0" sx="100000" sy="100000" flip="none" algn="tl"/>
          </a:blipFill>
        </p:spPr>
        <p:txBody>
          <a:bodyPr wrap="square" rtlCol="0">
            <a:spAutoFit/>
          </a:bodyPr>
          <a:lstStyle/>
          <a:p>
            <a:r>
              <a:rPr lang="en-US" sz="2800" b="1" u="sng" dirty="0" smtClean="0"/>
              <a:t>AMAZING FACTS ABOUT JAGANNATH TEMPLE</a:t>
            </a:r>
          </a:p>
          <a:p>
            <a:r>
              <a:rPr lang="en-US" dirty="0" smtClean="0"/>
              <a:t>Puri </a:t>
            </a:r>
            <a:r>
              <a:rPr lang="en-US" dirty="0" err="1" smtClean="0"/>
              <a:t>Jagannath</a:t>
            </a:r>
            <a:r>
              <a:rPr lang="en-US" dirty="0" smtClean="0"/>
              <a:t> Temple, located in the eastern state of Odisha, India, is one of the most revered Hindu temples in the country. Dedicated to Lord </a:t>
            </a:r>
            <a:r>
              <a:rPr lang="en-US" dirty="0" err="1" smtClean="0"/>
              <a:t>Jagannath</a:t>
            </a:r>
            <a:r>
              <a:rPr lang="en-US" dirty="0" smtClean="0"/>
              <a:t> (a form of Lord Vishnu), the temple is renowned for its rich history, architectural grandeur, and religious significance. Here are some fascinating facts about the Puri </a:t>
            </a:r>
            <a:r>
              <a:rPr lang="en-US" dirty="0" err="1" smtClean="0"/>
              <a:t>Jagannath</a:t>
            </a:r>
            <a:r>
              <a:rPr lang="en-US" dirty="0" smtClean="0"/>
              <a:t> Temple that highlight its uniqueness and cultural importance: 1. Ancient Origins: The Puri </a:t>
            </a:r>
            <a:r>
              <a:rPr lang="en-US" dirty="0" err="1" smtClean="0"/>
              <a:t>Jagannath</a:t>
            </a:r>
            <a:r>
              <a:rPr lang="en-US" dirty="0" smtClean="0"/>
              <a:t> Temple dates back to ancient times, with records suggesting its existence since at least the 12th century CE. It is believed to have been built by King </a:t>
            </a:r>
            <a:r>
              <a:rPr lang="en-US" dirty="0" err="1" smtClean="0"/>
              <a:t>Anantavarman</a:t>
            </a:r>
            <a:r>
              <a:rPr lang="en-US" dirty="0" smtClean="0"/>
              <a:t> </a:t>
            </a:r>
            <a:r>
              <a:rPr lang="en-US" dirty="0" err="1" smtClean="0"/>
              <a:t>Chodaganga</a:t>
            </a:r>
            <a:r>
              <a:rPr lang="en-US" dirty="0" smtClean="0"/>
              <a:t> Deva of the Eastern Ganga Dynasty. 2. Deities: The main deities worshipped in the temple are Lord </a:t>
            </a:r>
            <a:r>
              <a:rPr lang="en-US" dirty="0" err="1" smtClean="0"/>
              <a:t>Jagannath</a:t>
            </a:r>
            <a:r>
              <a:rPr lang="en-US" dirty="0" smtClean="0"/>
              <a:t> (Krishna), his elder brother Lord </a:t>
            </a:r>
            <a:r>
              <a:rPr lang="en-US" dirty="0" err="1" smtClean="0"/>
              <a:t>Balabhadra</a:t>
            </a:r>
            <a:r>
              <a:rPr lang="en-US" dirty="0" smtClean="0"/>
              <a:t>, and their sister Devi Subhadra. The idols are made of wood and are replaced every 12 or 19 years during the famous </a:t>
            </a:r>
            <a:r>
              <a:rPr lang="en-US" dirty="0" err="1" smtClean="0"/>
              <a:t>Rath</a:t>
            </a:r>
            <a:r>
              <a:rPr lang="en-US" dirty="0" smtClean="0"/>
              <a:t> </a:t>
            </a:r>
            <a:r>
              <a:rPr lang="en-US" dirty="0" err="1" smtClean="0"/>
              <a:t>Yatra</a:t>
            </a:r>
            <a:r>
              <a:rPr lang="en-US" dirty="0" smtClean="0"/>
              <a:t> festival. 3. Mystery of the </a:t>
            </a:r>
            <a:r>
              <a:rPr lang="en-US" dirty="0" err="1" smtClean="0"/>
              <a:t>Sudarshana</a:t>
            </a:r>
            <a:r>
              <a:rPr lang="en-US" dirty="0" smtClean="0"/>
              <a:t> Chakra: The temple's flag atop the spire (called </a:t>
            </a:r>
            <a:r>
              <a:rPr lang="en-US" dirty="0" err="1" smtClean="0"/>
              <a:t>Neela</a:t>
            </a:r>
            <a:r>
              <a:rPr lang="en-US" dirty="0" smtClean="0"/>
              <a:t> Chakra) is adorned with a unique feature: the </a:t>
            </a:r>
            <a:r>
              <a:rPr lang="en-US" dirty="0" err="1" smtClean="0"/>
              <a:t>Sudarshana</a:t>
            </a:r>
            <a:r>
              <a:rPr lang="en-US" dirty="0" smtClean="0"/>
              <a:t> Chakra, a disc-like weapon associated with Lord Vishnu. Legend has it that the Chakra miraculously appeared during the temple's construction and has since been a symbol of divine protection. 4. Non-discrimination: The Puri </a:t>
            </a:r>
            <a:r>
              <a:rPr lang="en-US" dirty="0" err="1" smtClean="0"/>
              <a:t>Jagannath</a:t>
            </a:r>
            <a:r>
              <a:rPr lang="en-US" dirty="0" smtClean="0"/>
              <a:t> Temple is notable for its tradition of inclusiveness. Unlike many Hindu temples where entry is restricted based on caste or religion, the Puri temple allows entry to all devotees, regardless of their background. </a:t>
            </a:r>
            <a:endParaRPr lang="en-IN" dirty="0"/>
          </a:p>
        </p:txBody>
      </p:sp>
    </p:spTree>
    <p:extLst>
      <p:ext uri="{BB962C8B-B14F-4D97-AF65-F5344CB8AC3E}">
        <p14:creationId xmlns:p14="http://schemas.microsoft.com/office/powerpoint/2010/main" val="26214719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049" y="0"/>
            <a:ext cx="7489370" cy="6858000"/>
          </a:xfrm>
          <a:prstGeom prst="rect">
            <a:avLst/>
          </a:prstGeom>
        </p:spPr>
      </p:pic>
      <p:pic>
        <p:nvPicPr>
          <p:cNvPr id="6" name="Picture 5" descr="captured image of a blue sky free image | Peakp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7030" y="0"/>
            <a:ext cx="6574970" cy="6858000"/>
          </a:xfrm>
          <a:prstGeom prst="rect">
            <a:avLst/>
          </a:prstGeom>
        </p:spPr>
      </p:pic>
      <p:sp>
        <p:nvSpPr>
          <p:cNvPr id="2" name="Rectangle 1"/>
          <p:cNvSpPr/>
          <p:nvPr/>
        </p:nvSpPr>
        <p:spPr>
          <a:xfrm>
            <a:off x="4591050" y="0"/>
            <a:ext cx="7600950" cy="7017306"/>
          </a:xfrm>
          <a:prstGeom prst="rect">
            <a:avLst/>
          </a:prstGeom>
          <a:blipFill>
            <a:blip r:embed="rId5"/>
            <a:tile tx="0" ty="0" sx="100000" sy="100000" flip="none" algn="tl"/>
          </a:blipFill>
        </p:spPr>
        <p:txBody>
          <a:bodyPr wrap="square">
            <a:spAutoFit/>
          </a:bodyPr>
          <a:lstStyle/>
          <a:p>
            <a:r>
              <a:rPr lang="en-US" dirty="0" smtClean="0"/>
              <a:t>5. Annual </a:t>
            </a:r>
            <a:r>
              <a:rPr lang="en-US" dirty="0" err="1" smtClean="0"/>
              <a:t>Rath</a:t>
            </a:r>
            <a:r>
              <a:rPr lang="en-US" dirty="0" smtClean="0"/>
              <a:t> </a:t>
            </a:r>
            <a:r>
              <a:rPr lang="en-US" dirty="0" err="1" smtClean="0"/>
              <a:t>Yatra</a:t>
            </a:r>
            <a:r>
              <a:rPr lang="en-US" dirty="0" smtClean="0"/>
              <a:t>: The </a:t>
            </a:r>
            <a:r>
              <a:rPr lang="en-US" dirty="0" err="1" smtClean="0"/>
              <a:t>Rath</a:t>
            </a:r>
            <a:r>
              <a:rPr lang="en-US" dirty="0" smtClean="0"/>
              <a:t> </a:t>
            </a:r>
            <a:r>
              <a:rPr lang="en-US" dirty="0" err="1" smtClean="0"/>
              <a:t>Yatra</a:t>
            </a:r>
            <a:r>
              <a:rPr lang="en-US" dirty="0" smtClean="0"/>
              <a:t>, or Chariot Festival, held annually in Puri, is one of the most spectacular religious processions in the world. During this festival, the idols of Lord </a:t>
            </a:r>
            <a:r>
              <a:rPr lang="en-US" dirty="0" err="1" smtClean="0"/>
              <a:t>Jagannath</a:t>
            </a:r>
            <a:r>
              <a:rPr lang="en-US" dirty="0" smtClean="0"/>
              <a:t>, </a:t>
            </a:r>
            <a:r>
              <a:rPr lang="en-US" dirty="0" err="1" smtClean="0"/>
              <a:t>Balabhadra</a:t>
            </a:r>
            <a:r>
              <a:rPr lang="en-US" dirty="0" smtClean="0"/>
              <a:t>, and Subhadra are placed on grand chariots and pulled through the streets by thousands of devotees. </a:t>
            </a:r>
            <a:endParaRPr lang="en-IN" dirty="0" smtClean="0"/>
          </a:p>
          <a:p>
            <a:r>
              <a:rPr lang="en-US" dirty="0" smtClean="0"/>
              <a:t>6. Unique Kitchen: The temple operates a massive kitchen, known as the Ananda Bazaar or </a:t>
            </a:r>
            <a:r>
              <a:rPr lang="en-US" dirty="0" err="1" smtClean="0"/>
              <a:t>Mahaprasad</a:t>
            </a:r>
            <a:r>
              <a:rPr lang="en-US" dirty="0" smtClean="0"/>
              <a:t> </a:t>
            </a:r>
            <a:r>
              <a:rPr lang="en-US" dirty="0" err="1" smtClean="0"/>
              <a:t>Bhandar</a:t>
            </a:r>
            <a:r>
              <a:rPr lang="en-US" dirty="0" smtClean="0"/>
              <a:t>, where food is prepared for thousands of devotees daily. It is believed that the food, offered as Prasad (blessed food), becomes spiritually sanctified. 7. Magnetic Phenomenon: An intriguing aspect of the temple's architecture is its unique magnetic properties. It is said that the main spire of the temple produces a magnetic field that is capable of attracting compass needles from a distance. 8. </a:t>
            </a:r>
            <a:r>
              <a:rPr lang="en-US" dirty="0" err="1" smtClean="0"/>
              <a:t>Nabakalebara</a:t>
            </a:r>
            <a:r>
              <a:rPr lang="en-US" dirty="0" smtClean="0"/>
              <a:t> Ritual: Every 12 to 19 years, the idols of Lord </a:t>
            </a:r>
            <a:r>
              <a:rPr lang="en-US" dirty="0" err="1" smtClean="0"/>
              <a:t>Jagannath</a:t>
            </a:r>
            <a:r>
              <a:rPr lang="en-US" dirty="0" smtClean="0"/>
              <a:t>, </a:t>
            </a:r>
            <a:r>
              <a:rPr lang="en-US" dirty="0" err="1" smtClean="0"/>
              <a:t>Balabhadra</a:t>
            </a:r>
            <a:r>
              <a:rPr lang="en-US" dirty="0" smtClean="0"/>
              <a:t>, and Subhadra are ceremonially replaced with new ones in a ritual known as </a:t>
            </a:r>
            <a:r>
              <a:rPr lang="en-US" dirty="0" err="1" smtClean="0"/>
              <a:t>Nabakalebara</a:t>
            </a:r>
            <a:r>
              <a:rPr lang="en-US" dirty="0" smtClean="0"/>
              <a:t> (literally, "new body"). This elaborate ritual involves elaborate preparations and is considered highly auspicious. 9. Global Influence: The Puri </a:t>
            </a:r>
            <a:r>
              <a:rPr lang="en-US" dirty="0" err="1" smtClean="0"/>
              <a:t>Jagannath</a:t>
            </a:r>
            <a:r>
              <a:rPr lang="en-US" dirty="0" smtClean="0"/>
              <a:t> Temple has inspired similar temples and </a:t>
            </a:r>
            <a:r>
              <a:rPr lang="en-US" dirty="0" err="1" smtClean="0"/>
              <a:t>Rath</a:t>
            </a:r>
            <a:r>
              <a:rPr lang="en-US" dirty="0" smtClean="0"/>
              <a:t> </a:t>
            </a:r>
            <a:r>
              <a:rPr lang="en-US" dirty="0" err="1" smtClean="0"/>
              <a:t>Yatra</a:t>
            </a:r>
            <a:r>
              <a:rPr lang="en-US" dirty="0" smtClean="0"/>
              <a:t> festivals in various parts of the world, including in countries where Hinduism is practiced by diaspora communities. 10.Spiritual Significance: For millions of devotees, the Puri </a:t>
            </a:r>
            <a:r>
              <a:rPr lang="en-US" dirty="0" err="1" smtClean="0"/>
              <a:t>Jagannath</a:t>
            </a:r>
            <a:r>
              <a:rPr lang="en-US" dirty="0" smtClean="0"/>
              <a:t> Temple is not just a place of worship but a symbol of divine grace and spiritual fulfillment. Pilgrims from all corners of India and abroad visit the temple to seek blessings and witness its grandeur. The Puri </a:t>
            </a:r>
            <a:r>
              <a:rPr lang="en-US" dirty="0" err="1" smtClean="0"/>
              <a:t>Jagannath</a:t>
            </a:r>
            <a:r>
              <a:rPr lang="en-US" dirty="0" smtClean="0"/>
              <a:t> Temple stands as a testament to India's rich cultural heritage and spiritual traditions. Its architectural splendor, religious practices, and inclusive ethos continue to captivate visitors and devotees alike, making it a cherished icon of Hindu devotion and unity.</a:t>
            </a:r>
          </a:p>
          <a:p>
            <a:pPr algn="r"/>
            <a:r>
              <a:rPr lang="en-US" dirty="0" smtClean="0"/>
              <a:t>PRIYANSHU KUMAR CLASS – XI ‘A’</a:t>
            </a:r>
            <a:endParaRPr lang="en-IN" dirty="0"/>
          </a:p>
        </p:txBody>
      </p:sp>
    </p:spTree>
    <p:extLst>
      <p:ext uri="{BB962C8B-B14F-4D97-AF65-F5344CB8AC3E}">
        <p14:creationId xmlns:p14="http://schemas.microsoft.com/office/powerpoint/2010/main" val="11668599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4501</Words>
  <Application>Microsoft Office PowerPoint</Application>
  <PresentationFormat>Widescreen</PresentationFormat>
  <Paragraphs>299</Paragraphs>
  <Slides>38</Slides>
  <Notes>37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38</vt:i4>
      </vt:variant>
    </vt:vector>
  </HeadingPairs>
  <TitlesOfParts>
    <vt:vector size="52" baseType="lpstr">
      <vt:lpstr>Arial</vt:lpstr>
      <vt:lpstr>Arial Rounded MT</vt:lpstr>
      <vt:lpstr>Arial Unicode MS</vt:lpstr>
      <vt:lpstr>Bahnschrift</vt:lpstr>
      <vt:lpstr>Bahnschrift SemiLight SemiConde</vt:lpstr>
      <vt:lpstr>Calibri</vt:lpstr>
      <vt:lpstr>Calibri Light</vt:lpstr>
      <vt:lpstr>Georgia</vt:lpstr>
      <vt:lpstr>Impact</vt:lpstr>
      <vt:lpstr>Lucida Calligraphy</vt:lpstr>
      <vt:lpstr>Mangal</vt:lpstr>
      <vt:lpstr>Raavi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Rsteli</dc:creator>
  <cp:lastModifiedBy>Rsteli</cp:lastModifiedBy>
  <cp:revision>40</cp:revision>
  <dcterms:created xsi:type="dcterms:W3CDTF">2024-07-21T19:45:59Z</dcterms:created>
  <dcterms:modified xsi:type="dcterms:W3CDTF">2024-08-30T01:44:44Z</dcterms:modified>
</cp:coreProperties>
</file>