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3" r:id="rId4"/>
    <p:sldId id="259" r:id="rId5"/>
    <p:sldId id="266" r:id="rId6"/>
    <p:sldId id="260" r:id="rId7"/>
    <p:sldId id="274" r:id="rId8"/>
    <p:sldId id="269" r:id="rId9"/>
    <p:sldId id="270" r:id="rId10"/>
    <p:sldId id="268" r:id="rId11"/>
    <p:sldId id="264"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473FDB-0B47-4A89-9E72-DCBEF6950B7F}">
          <p14:sldIdLst>
            <p14:sldId id="256"/>
            <p14:sldId id="272"/>
            <p14:sldId id="273"/>
            <p14:sldId id="259"/>
            <p14:sldId id="266"/>
            <p14:sldId id="260"/>
            <p14:sldId id="274"/>
            <p14:sldId id="269"/>
            <p14:sldId id="270"/>
            <p14:sldId id="268"/>
            <p14:sldId id="264"/>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a:prstGeom prst="rect">
            <a:avLst/>
          </a:prstGeo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a:prstGeom prst="rect">
            <a:avLst/>
          </a:prstGeo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256158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197914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a:prstGeom prst="rect">
            <a:avLst/>
          </a:prstGeo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36427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a:prstGeom prst="rect">
            <a:avLst/>
          </a:prstGeo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a:prstGeom prst="rect">
            <a:avLst/>
          </a:prstGeo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1621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a:prstGeom prst="rect">
            <a:avLst/>
          </a:prstGeo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60221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10198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2439222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03312" y="2052918"/>
            <a:ext cx="8946541" cy="4195481"/>
          </a:xfrm>
          <a:prstGeom prst="rect">
            <a:avLst/>
          </a:prstGeo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782099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67303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03312" y="2052918"/>
            <a:ext cx="8946541" cy="4195481"/>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41656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a:prstGeom prst="rect">
            <a:avLst/>
          </a:prstGeo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403614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17997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a:prstGeom prst="rect">
            <a:avLst/>
          </a:prstGeo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a:prstGeom prst="rect">
            <a:avLst/>
          </a:prstGeo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8" name="Footer Placeholder 7"/>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423189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a:prstGeom prst="rect">
            <a:avLst/>
          </a:prstGeom>
        </p:spPr>
        <p:txBody>
          <a:bodyPr/>
          <a:lstStyle/>
          <a:p>
            <a:r>
              <a:rPr lang="en-US" smtClean="0"/>
              <a:t>Click to edit Master title style</a:t>
            </a:r>
            <a:endParaRPr lang="en-US" dirty="0"/>
          </a:p>
        </p:txBody>
      </p:sp>
      <p:sp>
        <p:nvSpPr>
          <p:cNvPr id="7" name="Date Placeholder 2"/>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3"/>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4"/>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278641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2"/>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3"/>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1191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a:prstGeom prst="rect">
            <a:avLst/>
          </a:prstGeo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274152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a:prstGeom prst="rect">
            <a:avLst/>
          </a:prstGeo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213708FD-C399-4730-AEE2-39DCB9241DE4}" type="datetimeFigureOut">
              <a:rPr lang="en-IN" smtClean="0"/>
              <a:t>01-11-2024</a:t>
            </a:fld>
            <a:endParaRPr lang="en-IN"/>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IN"/>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BE60C080-0C91-4CA8-91BB-66EC9C8DD9EE}" type="slidenum">
              <a:rPr lang="en-IN" smtClean="0"/>
              <a:t>‹#›</a:t>
            </a:fld>
            <a:endParaRPr lang="en-IN"/>
          </a:p>
        </p:txBody>
      </p:sp>
    </p:spTree>
    <p:extLst>
      <p:ext uri="{BB962C8B-B14F-4D97-AF65-F5344CB8AC3E}">
        <p14:creationId xmlns:p14="http://schemas.microsoft.com/office/powerpoint/2010/main" val="382543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140676" y="140677"/>
            <a:ext cx="11915335" cy="65977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01158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814" y="2795449"/>
            <a:ext cx="11887199" cy="707886"/>
          </a:xfrm>
          <a:prstGeom prst="rect">
            <a:avLst/>
          </a:prstGeom>
          <a:noFill/>
        </p:spPr>
        <p:txBody>
          <a:bodyPr wrap="square" rtlCol="0">
            <a:spAutoFit/>
          </a:bodyPr>
          <a:lstStyle/>
          <a:p>
            <a:pPr algn="ctr"/>
            <a:r>
              <a:rPr lang="en-IN" sz="4000" b="1" dirty="0" err="1" smtClean="0">
                <a:solidFill>
                  <a:srgbClr val="FF0000"/>
                </a:solidFill>
              </a:rPr>
              <a:t>FloodSaver</a:t>
            </a:r>
            <a:r>
              <a:rPr lang="en-IN" sz="4000" b="1" dirty="0" smtClean="0">
                <a:solidFill>
                  <a:srgbClr val="FF0000"/>
                </a:solidFill>
              </a:rPr>
              <a:t> - </a:t>
            </a:r>
            <a:r>
              <a:rPr lang="en-IN" sz="4000" b="1" dirty="0">
                <a:solidFill>
                  <a:srgbClr val="FF0000"/>
                </a:solidFill>
              </a:rPr>
              <a:t>Drone-Assisted Flood </a:t>
            </a:r>
            <a:r>
              <a:rPr lang="en-IN" sz="4000" b="1" dirty="0" smtClean="0">
                <a:solidFill>
                  <a:srgbClr val="FF0000"/>
                </a:solidFill>
              </a:rPr>
              <a:t>Relief</a:t>
            </a:r>
            <a:endParaRPr lang="en-IN" sz="4000" dirty="0">
              <a:solidFill>
                <a:srgbClr val="FF0000"/>
              </a:solidFill>
            </a:endParaRPr>
          </a:p>
        </p:txBody>
      </p:sp>
      <p:sp>
        <p:nvSpPr>
          <p:cNvPr id="4" name="TextBox 3"/>
          <p:cNvSpPr txBox="1"/>
          <p:nvPr/>
        </p:nvSpPr>
        <p:spPr>
          <a:xfrm>
            <a:off x="304801" y="5426107"/>
            <a:ext cx="11887199" cy="954107"/>
          </a:xfrm>
          <a:prstGeom prst="rect">
            <a:avLst/>
          </a:prstGeom>
          <a:noFill/>
        </p:spPr>
        <p:txBody>
          <a:bodyPr wrap="square" rtlCol="0">
            <a:spAutoFit/>
          </a:bodyPr>
          <a:lstStyle/>
          <a:p>
            <a:pPr algn="ctr"/>
            <a:r>
              <a:rPr lang="en-IN" sz="2800" b="1" dirty="0" smtClean="0">
                <a:solidFill>
                  <a:schemeClr val="bg1"/>
                </a:solidFill>
              </a:rPr>
              <a:t>Jhatin </a:t>
            </a:r>
            <a:r>
              <a:rPr lang="en-IN" sz="2800" b="1" dirty="0" err="1" smtClean="0">
                <a:solidFill>
                  <a:schemeClr val="bg1"/>
                </a:solidFill>
              </a:rPr>
              <a:t>Sahoo</a:t>
            </a:r>
            <a:endParaRPr lang="en-IN" sz="2800" b="1" dirty="0" smtClean="0">
              <a:solidFill>
                <a:schemeClr val="bg1"/>
              </a:solidFill>
            </a:endParaRPr>
          </a:p>
          <a:p>
            <a:pPr algn="ctr"/>
            <a:r>
              <a:rPr lang="en-IN" sz="2800" b="1" dirty="0" smtClean="0">
                <a:solidFill>
                  <a:schemeClr val="bg1"/>
                </a:solidFill>
              </a:rPr>
              <a:t>KV </a:t>
            </a:r>
            <a:r>
              <a:rPr lang="en-IN" sz="2800" b="1" dirty="0" err="1" smtClean="0">
                <a:solidFill>
                  <a:schemeClr val="bg1"/>
                </a:solidFill>
              </a:rPr>
              <a:t>Kanchanbagh</a:t>
            </a:r>
            <a:endParaRPr lang="en-IN" sz="2800" b="1" dirty="0">
              <a:solidFill>
                <a:schemeClr val="bg1"/>
              </a:solidFill>
            </a:endParaRPr>
          </a:p>
        </p:txBody>
      </p:sp>
    </p:spTree>
    <p:extLst>
      <p:ext uri="{BB962C8B-B14F-4D97-AF65-F5344CB8AC3E}">
        <p14:creationId xmlns:p14="http://schemas.microsoft.com/office/powerpoint/2010/main" val="97954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1" y="285750"/>
            <a:ext cx="11888789" cy="6858000"/>
          </a:xfrm>
        </p:spPr>
        <p:txBody>
          <a:bodyPr/>
          <a:lstStyle/>
          <a:p>
            <a:pPr algn="ctr"/>
            <a:r>
              <a:rPr lang="en-US" u="sng" dirty="0" smtClean="0">
                <a:solidFill>
                  <a:schemeClr val="bg1"/>
                </a:solidFill>
              </a:rPr>
              <a:t> Cost </a:t>
            </a:r>
            <a:r>
              <a:rPr lang="en-US" u="sng" dirty="0">
                <a:solidFill>
                  <a:schemeClr val="bg1"/>
                </a:solidFill>
              </a:rPr>
              <a:t>(₹</a:t>
            </a:r>
            <a:r>
              <a:rPr lang="en-US" u="sng" dirty="0" smtClean="0">
                <a:solidFill>
                  <a:schemeClr val="bg1"/>
                </a:solidFill>
              </a:rPr>
              <a:t>)</a:t>
            </a:r>
            <a:r>
              <a:rPr lang="en-US" dirty="0">
                <a:solidFill>
                  <a:schemeClr val="bg1"/>
                </a:solidFill>
              </a:rPr>
              <a:t/>
            </a:r>
            <a:br>
              <a:rPr lang="en-US" dirty="0">
                <a:solidFill>
                  <a:schemeClr val="bg1"/>
                </a:solidFill>
              </a:rPr>
            </a:br>
            <a:r>
              <a:rPr lang="en-US" sz="2800" dirty="0">
                <a:solidFill>
                  <a:schemeClr val="bg1"/>
                </a:solidFill>
              </a:rPr>
              <a:t>| Frame                         </a:t>
            </a:r>
            <a:r>
              <a:rPr lang="en-US" sz="2800" dirty="0" smtClean="0">
                <a:solidFill>
                  <a:schemeClr val="bg1"/>
                </a:solidFill>
              </a:rPr>
              <a:t>				| </a:t>
            </a:r>
            <a:r>
              <a:rPr lang="en-US" sz="2800" dirty="0">
                <a:solidFill>
                  <a:schemeClr val="bg1"/>
                </a:solidFill>
              </a:rPr>
              <a:t>2,000           |</a:t>
            </a:r>
            <a:br>
              <a:rPr lang="en-US" sz="2800" dirty="0">
                <a:solidFill>
                  <a:schemeClr val="bg1"/>
                </a:solidFill>
              </a:rPr>
            </a:br>
            <a:r>
              <a:rPr lang="en-US" sz="2800" dirty="0">
                <a:solidFill>
                  <a:schemeClr val="bg1"/>
                </a:solidFill>
              </a:rPr>
              <a:t>| Motors                        </a:t>
            </a:r>
            <a:r>
              <a:rPr lang="en-US" sz="2800" dirty="0" smtClean="0">
                <a:solidFill>
                  <a:schemeClr val="bg1"/>
                </a:solidFill>
              </a:rPr>
              <a:t> 				| </a:t>
            </a:r>
            <a:r>
              <a:rPr lang="en-US" sz="2800" dirty="0">
                <a:solidFill>
                  <a:schemeClr val="bg1"/>
                </a:solidFill>
              </a:rPr>
              <a:t>4,500           |</a:t>
            </a:r>
            <a:br>
              <a:rPr lang="en-US" sz="2800" dirty="0">
                <a:solidFill>
                  <a:schemeClr val="bg1"/>
                </a:solidFill>
              </a:rPr>
            </a:br>
            <a:r>
              <a:rPr lang="en-US" sz="2800" dirty="0">
                <a:solidFill>
                  <a:schemeClr val="bg1"/>
                </a:solidFill>
              </a:rPr>
              <a:t>| ESCs                          </a:t>
            </a:r>
            <a:r>
              <a:rPr lang="en-US" sz="2800" dirty="0" smtClean="0">
                <a:solidFill>
                  <a:schemeClr val="bg1"/>
                </a:solidFill>
              </a:rPr>
              <a:t>   				| </a:t>
            </a:r>
            <a:r>
              <a:rPr lang="en-US" sz="2800" dirty="0">
                <a:solidFill>
                  <a:schemeClr val="bg1"/>
                </a:solidFill>
              </a:rPr>
              <a:t>3,000           |</a:t>
            </a:r>
            <a:br>
              <a:rPr lang="en-US" sz="2800" dirty="0">
                <a:solidFill>
                  <a:schemeClr val="bg1"/>
                </a:solidFill>
              </a:rPr>
            </a:br>
            <a:r>
              <a:rPr lang="en-US" sz="2800" dirty="0">
                <a:solidFill>
                  <a:schemeClr val="bg1"/>
                </a:solidFill>
              </a:rPr>
              <a:t>| Propellers                    </a:t>
            </a:r>
            <a:r>
              <a:rPr lang="en-US" sz="2800" dirty="0" smtClean="0">
                <a:solidFill>
                  <a:schemeClr val="bg1"/>
                </a:solidFill>
              </a:rPr>
              <a:t> 				| </a:t>
            </a:r>
            <a:r>
              <a:rPr lang="en-US" sz="2800" dirty="0">
                <a:solidFill>
                  <a:schemeClr val="bg1"/>
                </a:solidFill>
              </a:rPr>
              <a:t>500             </a:t>
            </a:r>
            <a:r>
              <a:rPr lang="en-US" sz="2800" dirty="0" smtClean="0">
                <a:solidFill>
                  <a:schemeClr val="bg1"/>
                </a:solidFill>
              </a:rPr>
              <a:t> |</a:t>
            </a:r>
            <a:r>
              <a:rPr lang="en-US" sz="2800" dirty="0">
                <a:solidFill>
                  <a:schemeClr val="bg1"/>
                </a:solidFill>
              </a:rPr>
              <a:t/>
            </a:r>
            <a:br>
              <a:rPr lang="en-US" sz="2800" dirty="0">
                <a:solidFill>
                  <a:schemeClr val="bg1"/>
                </a:solidFill>
              </a:rPr>
            </a:br>
            <a:r>
              <a:rPr lang="en-US" sz="2800" dirty="0">
                <a:solidFill>
                  <a:schemeClr val="bg1"/>
                </a:solidFill>
              </a:rPr>
              <a:t>| Battery                       </a:t>
            </a:r>
            <a:r>
              <a:rPr lang="en-US" sz="2800" dirty="0" smtClean="0">
                <a:solidFill>
                  <a:schemeClr val="bg1"/>
                </a:solidFill>
              </a:rPr>
              <a:t>  				| </a:t>
            </a:r>
            <a:r>
              <a:rPr lang="en-US" sz="2800" dirty="0">
                <a:solidFill>
                  <a:schemeClr val="bg1"/>
                </a:solidFill>
              </a:rPr>
              <a:t>3,500           |</a:t>
            </a:r>
            <a:br>
              <a:rPr lang="en-US" sz="2800" dirty="0">
                <a:solidFill>
                  <a:schemeClr val="bg1"/>
                </a:solidFill>
              </a:rPr>
            </a:br>
            <a:r>
              <a:rPr lang="en-US" sz="2800" dirty="0">
                <a:solidFill>
                  <a:schemeClr val="bg1"/>
                </a:solidFill>
              </a:rPr>
              <a:t>| Flight Controller          </a:t>
            </a:r>
            <a:r>
              <a:rPr lang="en-US" sz="2800" dirty="0" smtClean="0">
                <a:solidFill>
                  <a:schemeClr val="bg1"/>
                </a:solidFill>
              </a:rPr>
              <a:t>				| </a:t>
            </a:r>
            <a:r>
              <a:rPr lang="en-US" sz="2800" dirty="0">
                <a:solidFill>
                  <a:schemeClr val="bg1"/>
                </a:solidFill>
              </a:rPr>
              <a:t>5,000           |</a:t>
            </a:r>
            <a:br>
              <a:rPr lang="en-US" sz="2800" dirty="0">
                <a:solidFill>
                  <a:schemeClr val="bg1"/>
                </a:solidFill>
              </a:rPr>
            </a:br>
            <a:r>
              <a:rPr lang="en-US" sz="2800" dirty="0">
                <a:solidFill>
                  <a:schemeClr val="bg1"/>
                </a:solidFill>
              </a:rPr>
              <a:t>| GPS Module                </a:t>
            </a:r>
            <a:r>
              <a:rPr lang="en-US" sz="2800" dirty="0" smtClean="0">
                <a:solidFill>
                  <a:schemeClr val="bg1"/>
                </a:solidFill>
              </a:rPr>
              <a:t>				| </a:t>
            </a:r>
            <a:r>
              <a:rPr lang="en-US" sz="2800" dirty="0">
                <a:solidFill>
                  <a:schemeClr val="bg1"/>
                </a:solidFill>
              </a:rPr>
              <a:t>1,500           |</a:t>
            </a:r>
            <a:br>
              <a:rPr lang="en-US" sz="2800" dirty="0">
                <a:solidFill>
                  <a:schemeClr val="bg1"/>
                </a:solidFill>
              </a:rPr>
            </a:br>
            <a:r>
              <a:rPr lang="en-US" sz="2800" dirty="0">
                <a:solidFill>
                  <a:schemeClr val="bg1"/>
                </a:solidFill>
              </a:rPr>
              <a:t>| Camera                       </a:t>
            </a:r>
            <a:r>
              <a:rPr lang="en-US" sz="2800" dirty="0" smtClean="0">
                <a:solidFill>
                  <a:schemeClr val="bg1"/>
                </a:solidFill>
              </a:rPr>
              <a:t>				| </a:t>
            </a:r>
            <a:r>
              <a:rPr lang="en-US" sz="2800" dirty="0">
                <a:solidFill>
                  <a:schemeClr val="bg1"/>
                </a:solidFill>
              </a:rPr>
              <a:t>4,000           |</a:t>
            </a:r>
            <a:br>
              <a:rPr lang="en-US" sz="2800" dirty="0">
                <a:solidFill>
                  <a:schemeClr val="bg1"/>
                </a:solidFill>
              </a:rPr>
            </a:br>
            <a:r>
              <a:rPr lang="en-US" sz="2800" dirty="0">
                <a:solidFill>
                  <a:schemeClr val="bg1"/>
                </a:solidFill>
              </a:rPr>
              <a:t>| Thermal Imaging Sensor      </a:t>
            </a:r>
            <a:r>
              <a:rPr lang="en-US" sz="2800" dirty="0" smtClean="0">
                <a:solidFill>
                  <a:schemeClr val="bg1"/>
                </a:solidFill>
              </a:rPr>
              <a:t>		| </a:t>
            </a:r>
            <a:r>
              <a:rPr lang="en-US" sz="2800" dirty="0">
                <a:solidFill>
                  <a:schemeClr val="bg1"/>
                </a:solidFill>
              </a:rPr>
              <a:t>4,000           |</a:t>
            </a:r>
            <a:br>
              <a:rPr lang="en-US" sz="2800" dirty="0">
                <a:solidFill>
                  <a:schemeClr val="bg1"/>
                </a:solidFill>
              </a:rPr>
            </a:br>
            <a:r>
              <a:rPr lang="en-US" sz="2800" dirty="0">
                <a:solidFill>
                  <a:schemeClr val="bg1"/>
                </a:solidFill>
              </a:rPr>
              <a:t>| Additional Sensors            </a:t>
            </a:r>
            <a:r>
              <a:rPr lang="en-US" sz="2800" dirty="0" smtClean="0">
                <a:solidFill>
                  <a:schemeClr val="bg1"/>
                </a:solidFill>
              </a:rPr>
              <a:t>		| </a:t>
            </a:r>
            <a:r>
              <a:rPr lang="en-US" sz="2800" dirty="0">
                <a:solidFill>
                  <a:schemeClr val="bg1"/>
                </a:solidFill>
              </a:rPr>
              <a:t>800             </a:t>
            </a:r>
            <a:r>
              <a:rPr lang="en-US" sz="2800" dirty="0" smtClean="0">
                <a:solidFill>
                  <a:schemeClr val="bg1"/>
                </a:solidFill>
              </a:rPr>
              <a:t> |</a:t>
            </a:r>
            <a:r>
              <a:rPr lang="en-US" sz="2800" dirty="0">
                <a:solidFill>
                  <a:schemeClr val="bg1"/>
                </a:solidFill>
              </a:rPr>
              <a:t/>
            </a:r>
            <a:br>
              <a:rPr lang="en-US" sz="2800" dirty="0">
                <a:solidFill>
                  <a:schemeClr val="bg1"/>
                </a:solidFill>
              </a:rPr>
            </a:br>
            <a:r>
              <a:rPr lang="en-US" sz="2800" dirty="0">
                <a:solidFill>
                  <a:schemeClr val="bg1"/>
                </a:solidFill>
              </a:rPr>
              <a:t>| Radio Transmitter &amp; Receiver  | 4,000           |</a:t>
            </a:r>
            <a:br>
              <a:rPr lang="en-US" sz="2800" dirty="0">
                <a:solidFill>
                  <a:schemeClr val="bg1"/>
                </a:solidFill>
              </a:rPr>
            </a:br>
            <a:r>
              <a:rPr lang="en-US" sz="2800" dirty="0">
                <a:solidFill>
                  <a:schemeClr val="bg1"/>
                </a:solidFill>
              </a:rPr>
              <a:t>| Telemetry Module              </a:t>
            </a:r>
            <a:r>
              <a:rPr lang="en-US" sz="2800" dirty="0" smtClean="0">
                <a:solidFill>
                  <a:schemeClr val="bg1"/>
                </a:solidFill>
              </a:rPr>
              <a:t>		| </a:t>
            </a:r>
            <a:r>
              <a:rPr lang="en-US" sz="2800" dirty="0">
                <a:solidFill>
                  <a:schemeClr val="bg1"/>
                </a:solidFill>
              </a:rPr>
              <a:t>1,500           |</a:t>
            </a:r>
            <a:br>
              <a:rPr lang="en-US" sz="2800" dirty="0">
                <a:solidFill>
                  <a:schemeClr val="bg1"/>
                </a:solidFill>
              </a:rPr>
            </a:br>
            <a:r>
              <a:rPr lang="en-US" sz="2800" b="1" dirty="0">
                <a:solidFill>
                  <a:srgbClr val="C00000"/>
                </a:solidFill>
              </a:rPr>
              <a:t>| </a:t>
            </a:r>
            <a:r>
              <a:rPr lang="en-US" sz="2800" b="1" dirty="0" smtClean="0">
                <a:solidFill>
                  <a:srgbClr val="C00000"/>
                </a:solidFill>
              </a:rPr>
              <a:t>	   Total                     				| 30,300         </a:t>
            </a:r>
            <a:r>
              <a:rPr lang="en-US" sz="2800" dirty="0" smtClean="0">
                <a:solidFill>
                  <a:schemeClr val="bg1"/>
                </a:solidFill>
              </a:rPr>
              <a:t>| </a:t>
            </a:r>
            <a:endParaRPr lang="en-IN" sz="2800" dirty="0"/>
          </a:p>
        </p:txBody>
      </p:sp>
    </p:spTree>
    <p:extLst>
      <p:ext uri="{BB962C8B-B14F-4D97-AF65-F5344CB8AC3E}">
        <p14:creationId xmlns:p14="http://schemas.microsoft.com/office/powerpoint/2010/main" val="198315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814" y="1039295"/>
            <a:ext cx="11718386" cy="5814220"/>
          </a:xfrm>
          <a:prstGeom prst="rect">
            <a:avLst/>
          </a:prstGeom>
          <a:noFill/>
        </p:spPr>
        <p:txBody>
          <a:bodyPr wrap="square" rtlCol="0">
            <a:spAutoFit/>
          </a:bodyPr>
          <a:lstStyle/>
          <a:p>
            <a:pPr algn="just">
              <a:lnSpc>
                <a:spcPct val="130000"/>
              </a:lnSpc>
            </a:pPr>
            <a:r>
              <a:rPr lang="en-US" b="1" u="sng" dirty="0">
                <a:solidFill>
                  <a:srgbClr val="7030A0"/>
                </a:solidFill>
              </a:rPr>
              <a:t>Multifaceted Impact: </a:t>
            </a:r>
            <a:endParaRPr lang="en-US" b="1" u="sng" dirty="0" smtClean="0">
              <a:solidFill>
                <a:srgbClr val="7030A0"/>
              </a:solidFill>
            </a:endParaRPr>
          </a:p>
          <a:p>
            <a:pPr algn="just">
              <a:lnSpc>
                <a:spcPct val="130000"/>
              </a:lnSpc>
            </a:pPr>
            <a:r>
              <a:rPr lang="en-US" b="1" dirty="0" smtClean="0">
                <a:solidFill>
                  <a:schemeClr val="bg1"/>
                </a:solidFill>
              </a:rPr>
              <a:t>Floods </a:t>
            </a:r>
            <a:r>
              <a:rPr lang="en-US" b="1" dirty="0">
                <a:solidFill>
                  <a:schemeClr val="bg1"/>
                </a:solidFill>
              </a:rPr>
              <a:t>have multifaceted impacts on communities, affecting public health, infrastructure, agriculture, and the economy. Recognizing these diverse consequences is crucial for comprehensive disaster preparedness and response.</a:t>
            </a:r>
          </a:p>
          <a:p>
            <a:pPr algn="just">
              <a:lnSpc>
                <a:spcPct val="130000"/>
              </a:lnSpc>
            </a:pPr>
            <a:r>
              <a:rPr lang="en-US" b="1" u="sng" dirty="0">
                <a:solidFill>
                  <a:srgbClr val="7030A0"/>
                </a:solidFill>
              </a:rPr>
              <a:t>Need for Resilience: </a:t>
            </a:r>
            <a:endParaRPr lang="en-US" b="1" u="sng" dirty="0" smtClean="0">
              <a:solidFill>
                <a:srgbClr val="7030A0"/>
              </a:solidFill>
            </a:endParaRPr>
          </a:p>
          <a:p>
            <a:pPr algn="just">
              <a:lnSpc>
                <a:spcPct val="130000"/>
              </a:lnSpc>
            </a:pPr>
            <a:r>
              <a:rPr lang="en-US" b="1" dirty="0" smtClean="0">
                <a:solidFill>
                  <a:schemeClr val="bg1"/>
                </a:solidFill>
              </a:rPr>
              <a:t>Building </a:t>
            </a:r>
            <a:r>
              <a:rPr lang="en-US" b="1" dirty="0">
                <a:solidFill>
                  <a:schemeClr val="bg1"/>
                </a:solidFill>
              </a:rPr>
              <a:t>resilience in communities is essential to mitigate the adverse effects of floods. This involves not only addressing immediate concerns such as evacuation and emergency response but also implementing long-term strategies for infrastructure development and community education.</a:t>
            </a:r>
          </a:p>
          <a:p>
            <a:pPr algn="just">
              <a:lnSpc>
                <a:spcPct val="130000"/>
              </a:lnSpc>
            </a:pPr>
            <a:r>
              <a:rPr lang="en-US" b="1" u="sng" dirty="0">
                <a:solidFill>
                  <a:srgbClr val="7030A0"/>
                </a:solidFill>
              </a:rPr>
              <a:t>Climate Change Consideration: </a:t>
            </a:r>
            <a:endParaRPr lang="en-US" b="1" u="sng" dirty="0" smtClean="0">
              <a:solidFill>
                <a:srgbClr val="7030A0"/>
              </a:solidFill>
            </a:endParaRPr>
          </a:p>
          <a:p>
            <a:pPr algn="just">
              <a:lnSpc>
                <a:spcPct val="130000"/>
              </a:lnSpc>
            </a:pPr>
            <a:r>
              <a:rPr lang="en-US" b="1" dirty="0" smtClean="0">
                <a:solidFill>
                  <a:schemeClr val="bg1"/>
                </a:solidFill>
              </a:rPr>
              <a:t>The </a:t>
            </a:r>
            <a:r>
              <a:rPr lang="en-US" b="1" dirty="0">
                <a:solidFill>
                  <a:schemeClr val="bg1"/>
                </a:solidFill>
              </a:rPr>
              <a:t>influence of climate change on the frequency and severity of floods underscores the importance of incorporating climate resilience into disaster management planning. Adaptation strategies should be implemented to address changing weather patterns.</a:t>
            </a:r>
          </a:p>
          <a:p>
            <a:pPr algn="just">
              <a:lnSpc>
                <a:spcPct val="130000"/>
              </a:lnSpc>
            </a:pPr>
            <a:r>
              <a:rPr lang="en-US" b="1" u="sng" dirty="0">
                <a:solidFill>
                  <a:srgbClr val="7030A0"/>
                </a:solidFill>
              </a:rPr>
              <a:t>Critical Role of Early Warning Systems: </a:t>
            </a:r>
            <a:r>
              <a:rPr lang="en-US" b="1" dirty="0">
                <a:solidFill>
                  <a:schemeClr val="bg1"/>
                </a:solidFill>
              </a:rPr>
              <a:t>Early warning systems play a critical role in minimizing casualties during floods. Timely alerts can provide communities with the necessary information to evacuate and take preventive measures, reducing the risk of drowning and injuries.</a:t>
            </a:r>
          </a:p>
          <a:p>
            <a:pPr algn="just">
              <a:lnSpc>
                <a:spcPct val="130000"/>
              </a:lnSpc>
            </a:pPr>
            <a:endParaRPr lang="en-IN" b="1" dirty="0">
              <a:solidFill>
                <a:schemeClr val="bg1"/>
              </a:solidFill>
            </a:endParaRPr>
          </a:p>
        </p:txBody>
      </p:sp>
      <p:sp>
        <p:nvSpPr>
          <p:cNvPr id="6" name="TextBox 5"/>
          <p:cNvSpPr txBox="1"/>
          <p:nvPr/>
        </p:nvSpPr>
        <p:spPr>
          <a:xfrm>
            <a:off x="168814" y="164791"/>
            <a:ext cx="11887199" cy="707886"/>
          </a:xfrm>
          <a:prstGeom prst="rect">
            <a:avLst/>
          </a:prstGeom>
          <a:solidFill>
            <a:schemeClr val="accent4">
              <a:lumMod val="20000"/>
              <a:lumOff val="80000"/>
            </a:schemeClr>
          </a:solidFill>
        </p:spPr>
        <p:txBody>
          <a:bodyPr wrap="square" rtlCol="0">
            <a:spAutoFit/>
          </a:bodyPr>
          <a:lstStyle/>
          <a:p>
            <a:pPr algn="ctr"/>
            <a:r>
              <a:rPr lang="en-IN" sz="4000" b="1" dirty="0" smtClean="0">
                <a:solidFill>
                  <a:srgbClr val="FF0000"/>
                </a:solidFill>
              </a:rPr>
              <a:t>Conclusions</a:t>
            </a:r>
            <a:endParaRPr lang="en-IN" sz="4000" dirty="0">
              <a:solidFill>
                <a:srgbClr val="FF0000"/>
              </a:solidFill>
            </a:endParaRPr>
          </a:p>
        </p:txBody>
      </p:sp>
    </p:spTree>
    <p:extLst>
      <p:ext uri="{BB962C8B-B14F-4D97-AF65-F5344CB8AC3E}">
        <p14:creationId xmlns:p14="http://schemas.microsoft.com/office/powerpoint/2010/main" val="2836589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00447" y="152400"/>
            <a:ext cx="11720104" cy="6878806"/>
          </a:xfrm>
          <a:prstGeom prst="rect">
            <a:avLst/>
          </a:prstGeom>
          <a:noFill/>
        </p:spPr>
        <p:txBody>
          <a:bodyPr wrap="square" rtlCol="0">
            <a:spAutoFit/>
          </a:bodyPr>
          <a:lstStyle/>
          <a:p>
            <a:r>
              <a:rPr lang="en-US" sz="900" b="1" dirty="0" smtClean="0">
                <a:solidFill>
                  <a:schemeClr val="bg1"/>
                </a:solidFill>
              </a:rPr>
              <a:t>				</a:t>
            </a:r>
            <a:endParaRPr lang="en-US" sz="900" b="1" dirty="0">
              <a:solidFill>
                <a:schemeClr val="bg1"/>
              </a:solidFill>
            </a:endParaRPr>
          </a:p>
          <a:p>
            <a:r>
              <a:rPr lang="en-US" sz="900" dirty="0" smtClean="0">
                <a:solidFill>
                  <a:schemeClr val="bg1"/>
                </a:solidFill>
              </a:rPr>
              <a:t> </a:t>
            </a:r>
            <a:r>
              <a:rPr lang="en-US" sz="900" dirty="0">
                <a:solidFill>
                  <a:schemeClr val="bg1"/>
                </a:solidFill>
              </a:rPr>
              <a:t>1. </a:t>
            </a:r>
            <a:r>
              <a:rPr lang="en-US" sz="900" dirty="0" smtClean="0">
                <a:solidFill>
                  <a:schemeClr val="bg1"/>
                </a:solidFill>
              </a:rPr>
              <a:t>Drone Frame </a:t>
            </a:r>
            <a:r>
              <a:rPr lang="en-US" sz="900" dirty="0">
                <a:solidFill>
                  <a:schemeClr val="bg1"/>
                </a:solidFill>
              </a:rPr>
              <a:t>- ₹2,000</a:t>
            </a:r>
          </a:p>
          <a:p>
            <a:r>
              <a:rPr lang="en-US" sz="900" dirty="0">
                <a:solidFill>
                  <a:schemeClr val="bg1"/>
                </a:solidFill>
              </a:rPr>
              <a:t>   - </a:t>
            </a:r>
            <a:r>
              <a:rPr lang="en-US" sz="900" dirty="0" smtClean="0">
                <a:solidFill>
                  <a:schemeClr val="bg1"/>
                </a:solidFill>
              </a:rPr>
              <a:t>F550 </a:t>
            </a:r>
            <a:r>
              <a:rPr lang="en-US" sz="900" dirty="0" err="1">
                <a:solidFill>
                  <a:schemeClr val="bg1"/>
                </a:solidFill>
              </a:rPr>
              <a:t>Hexacopter</a:t>
            </a:r>
            <a:r>
              <a:rPr lang="en-US" sz="900" dirty="0">
                <a:solidFill>
                  <a:schemeClr val="bg1"/>
                </a:solidFill>
              </a:rPr>
              <a:t> </a:t>
            </a:r>
            <a:r>
              <a:rPr lang="en-US" sz="900" dirty="0" smtClean="0">
                <a:solidFill>
                  <a:schemeClr val="bg1"/>
                </a:solidFill>
              </a:rPr>
              <a:t>Frame: </a:t>
            </a:r>
            <a:r>
              <a:rPr lang="en-US" sz="900" dirty="0">
                <a:solidFill>
                  <a:schemeClr val="bg1"/>
                </a:solidFill>
              </a:rPr>
              <a:t>This six-arm frame offers increased lift and stability, essential for carrying additional sensors and batteries.</a:t>
            </a:r>
          </a:p>
          <a:p>
            <a:r>
              <a:rPr lang="en-US" sz="900" dirty="0">
                <a:solidFill>
                  <a:schemeClr val="bg1"/>
                </a:solidFill>
              </a:rPr>
              <a:t>   - </a:t>
            </a:r>
            <a:r>
              <a:rPr lang="en-US" sz="900" dirty="0" smtClean="0">
                <a:solidFill>
                  <a:schemeClr val="bg1"/>
                </a:solidFill>
              </a:rPr>
              <a:t>Material: </a:t>
            </a:r>
            <a:r>
              <a:rPr lang="en-US" sz="900" dirty="0">
                <a:solidFill>
                  <a:schemeClr val="bg1"/>
                </a:solidFill>
              </a:rPr>
              <a:t>Choose a frame with a mix of carbon fiber for durability and weight efficiency.</a:t>
            </a:r>
          </a:p>
          <a:p>
            <a:endParaRPr lang="en-US" sz="900" dirty="0">
              <a:solidFill>
                <a:schemeClr val="bg1"/>
              </a:solidFill>
            </a:endParaRPr>
          </a:p>
          <a:p>
            <a:r>
              <a:rPr lang="en-US" sz="900" dirty="0" smtClean="0">
                <a:solidFill>
                  <a:schemeClr val="bg1"/>
                </a:solidFill>
              </a:rPr>
              <a:t> </a:t>
            </a:r>
            <a:r>
              <a:rPr lang="en-US" sz="900" dirty="0">
                <a:solidFill>
                  <a:schemeClr val="bg1"/>
                </a:solidFill>
              </a:rPr>
              <a:t>2. </a:t>
            </a:r>
            <a:r>
              <a:rPr lang="en-US" sz="900" dirty="0" smtClean="0">
                <a:solidFill>
                  <a:schemeClr val="bg1"/>
                </a:solidFill>
              </a:rPr>
              <a:t>Brushless Motors </a:t>
            </a:r>
            <a:r>
              <a:rPr lang="en-US" sz="900" dirty="0">
                <a:solidFill>
                  <a:schemeClr val="bg1"/>
                </a:solidFill>
              </a:rPr>
              <a:t>- ₹4,500 (₹750 per motor, 6 motors total)</a:t>
            </a:r>
          </a:p>
          <a:p>
            <a:r>
              <a:rPr lang="en-US" sz="900" dirty="0">
                <a:solidFill>
                  <a:schemeClr val="bg1"/>
                </a:solidFill>
              </a:rPr>
              <a:t>   - </a:t>
            </a:r>
            <a:r>
              <a:rPr lang="en-US" sz="900" dirty="0" smtClean="0">
                <a:solidFill>
                  <a:schemeClr val="bg1"/>
                </a:solidFill>
              </a:rPr>
              <a:t>2212 </a:t>
            </a:r>
            <a:r>
              <a:rPr lang="en-US" sz="900" dirty="0">
                <a:solidFill>
                  <a:schemeClr val="bg1"/>
                </a:solidFill>
              </a:rPr>
              <a:t>Motors (920KV</a:t>
            </a:r>
            <a:r>
              <a:rPr lang="en-US" sz="900" dirty="0" smtClean="0">
                <a:solidFill>
                  <a:schemeClr val="bg1"/>
                </a:solidFill>
              </a:rPr>
              <a:t>): </a:t>
            </a:r>
            <a:r>
              <a:rPr lang="en-US" sz="900" dirty="0">
                <a:solidFill>
                  <a:schemeClr val="bg1"/>
                </a:solidFill>
              </a:rPr>
              <a:t>Popular in larger drones, these motors provide sufficient lift for a fully equipped drone with rescue components.</a:t>
            </a:r>
          </a:p>
          <a:p>
            <a:endParaRPr lang="en-US" sz="900" dirty="0">
              <a:solidFill>
                <a:schemeClr val="bg1"/>
              </a:solidFill>
            </a:endParaRPr>
          </a:p>
          <a:p>
            <a:r>
              <a:rPr lang="en-US" sz="900" dirty="0" smtClean="0">
                <a:solidFill>
                  <a:schemeClr val="bg1"/>
                </a:solidFill>
              </a:rPr>
              <a:t> </a:t>
            </a:r>
            <a:r>
              <a:rPr lang="en-US" sz="900" dirty="0">
                <a:solidFill>
                  <a:schemeClr val="bg1"/>
                </a:solidFill>
              </a:rPr>
              <a:t>3. </a:t>
            </a:r>
            <a:r>
              <a:rPr lang="en-US" sz="900" dirty="0" smtClean="0">
                <a:solidFill>
                  <a:schemeClr val="bg1"/>
                </a:solidFill>
              </a:rPr>
              <a:t>Electronic </a:t>
            </a:r>
            <a:r>
              <a:rPr lang="en-US" sz="900" dirty="0">
                <a:solidFill>
                  <a:schemeClr val="bg1"/>
                </a:solidFill>
              </a:rPr>
              <a:t>Speed Controllers (ESCs</a:t>
            </a:r>
            <a:r>
              <a:rPr lang="en-US" sz="900" dirty="0" smtClean="0">
                <a:solidFill>
                  <a:schemeClr val="bg1"/>
                </a:solidFill>
              </a:rPr>
              <a:t>) </a:t>
            </a:r>
            <a:r>
              <a:rPr lang="en-US" sz="900" dirty="0">
                <a:solidFill>
                  <a:schemeClr val="bg1"/>
                </a:solidFill>
              </a:rPr>
              <a:t>- ₹3,000 (₹500 per ESC, 6 ESCs total)</a:t>
            </a:r>
          </a:p>
          <a:p>
            <a:r>
              <a:rPr lang="en-US" sz="900" dirty="0">
                <a:solidFill>
                  <a:schemeClr val="bg1"/>
                </a:solidFill>
              </a:rPr>
              <a:t>   - </a:t>
            </a:r>
            <a:r>
              <a:rPr lang="en-US" sz="900" dirty="0" smtClean="0">
                <a:solidFill>
                  <a:schemeClr val="bg1"/>
                </a:solidFill>
              </a:rPr>
              <a:t>30A ESCs: </a:t>
            </a:r>
            <a:r>
              <a:rPr lang="en-US" sz="900" dirty="0">
                <a:solidFill>
                  <a:schemeClr val="bg1"/>
                </a:solidFill>
              </a:rPr>
              <a:t>Higher-rated ESCs handle greater loads and provide smoother control, especially beneficial in rescue scenarios.</a:t>
            </a:r>
          </a:p>
          <a:p>
            <a:endParaRPr lang="en-US" sz="900" dirty="0">
              <a:solidFill>
                <a:schemeClr val="bg1"/>
              </a:solidFill>
            </a:endParaRPr>
          </a:p>
          <a:p>
            <a:r>
              <a:rPr lang="en-US" sz="900" dirty="0" smtClean="0">
                <a:solidFill>
                  <a:schemeClr val="bg1"/>
                </a:solidFill>
              </a:rPr>
              <a:t> </a:t>
            </a:r>
            <a:r>
              <a:rPr lang="en-US" sz="900" dirty="0">
                <a:solidFill>
                  <a:schemeClr val="bg1"/>
                </a:solidFill>
              </a:rPr>
              <a:t>4. </a:t>
            </a:r>
            <a:r>
              <a:rPr lang="en-US" sz="900" dirty="0" smtClean="0">
                <a:solidFill>
                  <a:schemeClr val="bg1"/>
                </a:solidFill>
              </a:rPr>
              <a:t>Propellers </a:t>
            </a:r>
            <a:r>
              <a:rPr lang="en-US" sz="900" dirty="0">
                <a:solidFill>
                  <a:schemeClr val="bg1"/>
                </a:solidFill>
              </a:rPr>
              <a:t>- ₹500</a:t>
            </a:r>
          </a:p>
          <a:p>
            <a:r>
              <a:rPr lang="en-US" sz="900" dirty="0">
                <a:solidFill>
                  <a:schemeClr val="bg1"/>
                </a:solidFill>
              </a:rPr>
              <a:t>   - </a:t>
            </a:r>
            <a:r>
              <a:rPr lang="en-US" sz="900" dirty="0" smtClean="0">
                <a:solidFill>
                  <a:schemeClr val="bg1"/>
                </a:solidFill>
              </a:rPr>
              <a:t>1045 </a:t>
            </a:r>
            <a:r>
              <a:rPr lang="en-US" sz="900" dirty="0">
                <a:solidFill>
                  <a:schemeClr val="bg1"/>
                </a:solidFill>
              </a:rPr>
              <a:t>or 1145 Propellers (Carbon Fiber</a:t>
            </a:r>
            <a:r>
              <a:rPr lang="en-US" sz="900" dirty="0" smtClean="0">
                <a:solidFill>
                  <a:schemeClr val="bg1"/>
                </a:solidFill>
              </a:rPr>
              <a:t>): </a:t>
            </a:r>
            <a:r>
              <a:rPr lang="en-US" sz="900" dirty="0">
                <a:solidFill>
                  <a:schemeClr val="bg1"/>
                </a:solidFill>
              </a:rPr>
              <a:t>Stronger, lightweight propellers for enhanced stability and durability.</a:t>
            </a:r>
          </a:p>
          <a:p>
            <a:endParaRPr lang="en-US" sz="900" dirty="0">
              <a:solidFill>
                <a:schemeClr val="bg1"/>
              </a:solidFill>
            </a:endParaRPr>
          </a:p>
          <a:p>
            <a:r>
              <a:rPr lang="en-US" sz="900" dirty="0" smtClean="0">
                <a:solidFill>
                  <a:schemeClr val="bg1"/>
                </a:solidFill>
              </a:rPr>
              <a:t> </a:t>
            </a:r>
            <a:r>
              <a:rPr lang="en-US" sz="900" dirty="0">
                <a:solidFill>
                  <a:schemeClr val="bg1"/>
                </a:solidFill>
              </a:rPr>
              <a:t>5. </a:t>
            </a:r>
            <a:r>
              <a:rPr lang="en-US" sz="900" dirty="0" smtClean="0">
                <a:solidFill>
                  <a:schemeClr val="bg1"/>
                </a:solidFill>
              </a:rPr>
              <a:t>Battery </a:t>
            </a:r>
            <a:r>
              <a:rPr lang="en-US" sz="900" dirty="0">
                <a:solidFill>
                  <a:schemeClr val="bg1"/>
                </a:solidFill>
              </a:rPr>
              <a:t>- ₹3,500</a:t>
            </a:r>
          </a:p>
          <a:p>
            <a:r>
              <a:rPr lang="en-US" sz="900" dirty="0">
                <a:solidFill>
                  <a:schemeClr val="bg1"/>
                </a:solidFill>
              </a:rPr>
              <a:t>   - </a:t>
            </a:r>
            <a:r>
              <a:rPr lang="en-US" sz="900" dirty="0" smtClean="0">
                <a:solidFill>
                  <a:schemeClr val="bg1"/>
                </a:solidFill>
              </a:rPr>
              <a:t>4S </a:t>
            </a:r>
            <a:r>
              <a:rPr lang="en-US" sz="900" dirty="0">
                <a:solidFill>
                  <a:schemeClr val="bg1"/>
                </a:solidFill>
              </a:rPr>
              <a:t>5200mAh </a:t>
            </a:r>
            <a:r>
              <a:rPr lang="en-US" sz="900" dirty="0" err="1">
                <a:solidFill>
                  <a:schemeClr val="bg1"/>
                </a:solidFill>
              </a:rPr>
              <a:t>LiPo</a:t>
            </a:r>
            <a:r>
              <a:rPr lang="en-US" sz="900" dirty="0">
                <a:solidFill>
                  <a:schemeClr val="bg1"/>
                </a:solidFill>
              </a:rPr>
              <a:t> </a:t>
            </a:r>
            <a:r>
              <a:rPr lang="en-US" sz="900" dirty="0" smtClean="0">
                <a:solidFill>
                  <a:schemeClr val="bg1"/>
                </a:solidFill>
              </a:rPr>
              <a:t>Battery: </a:t>
            </a:r>
            <a:r>
              <a:rPr lang="en-US" sz="900" dirty="0">
                <a:solidFill>
                  <a:schemeClr val="bg1"/>
                </a:solidFill>
              </a:rPr>
              <a:t>Extended capacity for longer flight times, especially with the extra payload.</a:t>
            </a:r>
          </a:p>
          <a:p>
            <a:r>
              <a:rPr lang="en-US" sz="900" dirty="0">
                <a:solidFill>
                  <a:schemeClr val="bg1"/>
                </a:solidFill>
              </a:rPr>
              <a:t>   - Consider purchasing a second battery for swap-outs, depending on how long each flight is planned.</a:t>
            </a:r>
          </a:p>
          <a:p>
            <a:endParaRPr lang="en-US" sz="900" dirty="0">
              <a:solidFill>
                <a:schemeClr val="bg1"/>
              </a:solidFill>
            </a:endParaRPr>
          </a:p>
          <a:p>
            <a:r>
              <a:rPr lang="en-US" sz="900" dirty="0" smtClean="0">
                <a:solidFill>
                  <a:schemeClr val="bg1"/>
                </a:solidFill>
              </a:rPr>
              <a:t> </a:t>
            </a:r>
            <a:r>
              <a:rPr lang="en-US" sz="900" dirty="0">
                <a:solidFill>
                  <a:schemeClr val="bg1"/>
                </a:solidFill>
              </a:rPr>
              <a:t>6. </a:t>
            </a:r>
            <a:r>
              <a:rPr lang="en-US" sz="900" dirty="0" smtClean="0">
                <a:solidFill>
                  <a:schemeClr val="bg1"/>
                </a:solidFill>
              </a:rPr>
              <a:t>Flight Controller </a:t>
            </a:r>
            <a:r>
              <a:rPr lang="en-US" sz="900" dirty="0">
                <a:solidFill>
                  <a:schemeClr val="bg1"/>
                </a:solidFill>
              </a:rPr>
              <a:t>- ₹5,000</a:t>
            </a:r>
          </a:p>
          <a:p>
            <a:r>
              <a:rPr lang="en-US" sz="900" dirty="0">
                <a:solidFill>
                  <a:schemeClr val="bg1"/>
                </a:solidFill>
              </a:rPr>
              <a:t>   - </a:t>
            </a:r>
            <a:r>
              <a:rPr lang="en-US" sz="900" dirty="0" err="1" smtClean="0">
                <a:solidFill>
                  <a:schemeClr val="bg1"/>
                </a:solidFill>
              </a:rPr>
              <a:t>Pixhawk</a:t>
            </a:r>
            <a:r>
              <a:rPr lang="en-US" sz="900" dirty="0" smtClean="0">
                <a:solidFill>
                  <a:schemeClr val="bg1"/>
                </a:solidFill>
              </a:rPr>
              <a:t> 4 </a:t>
            </a:r>
            <a:r>
              <a:rPr lang="en-US" sz="900" dirty="0">
                <a:solidFill>
                  <a:schemeClr val="bg1"/>
                </a:solidFill>
              </a:rPr>
              <a:t>or </a:t>
            </a:r>
            <a:r>
              <a:rPr lang="en-US" sz="900" dirty="0" err="1" smtClean="0">
                <a:solidFill>
                  <a:schemeClr val="bg1"/>
                </a:solidFill>
              </a:rPr>
              <a:t>Holybro</a:t>
            </a:r>
            <a:r>
              <a:rPr lang="en-US" sz="900" dirty="0" smtClean="0">
                <a:solidFill>
                  <a:schemeClr val="bg1"/>
                </a:solidFill>
              </a:rPr>
              <a:t> </a:t>
            </a:r>
            <a:r>
              <a:rPr lang="en-US" sz="900" dirty="0" err="1">
                <a:solidFill>
                  <a:schemeClr val="bg1"/>
                </a:solidFill>
              </a:rPr>
              <a:t>Kakute</a:t>
            </a:r>
            <a:r>
              <a:rPr lang="en-US" sz="900" dirty="0">
                <a:solidFill>
                  <a:schemeClr val="bg1"/>
                </a:solidFill>
              </a:rPr>
              <a:t> </a:t>
            </a:r>
            <a:r>
              <a:rPr lang="en-US" sz="900" dirty="0" smtClean="0">
                <a:solidFill>
                  <a:schemeClr val="bg1"/>
                </a:solidFill>
              </a:rPr>
              <a:t>F7: </a:t>
            </a:r>
            <a:r>
              <a:rPr lang="en-US" sz="900" dirty="0">
                <a:solidFill>
                  <a:schemeClr val="bg1"/>
                </a:solidFill>
              </a:rPr>
              <a:t>These controllers offer advanced stability, support for GPS-based navigation, and are compatible with various rescue functionalities.</a:t>
            </a:r>
          </a:p>
          <a:p>
            <a:r>
              <a:rPr lang="en-US" sz="900" dirty="0">
                <a:solidFill>
                  <a:schemeClr val="bg1"/>
                </a:solidFill>
              </a:rPr>
              <a:t>   - Features include fail-safe modes, altitude hold, and return-to-home functionality, useful for unpredictable flood conditions.</a:t>
            </a:r>
          </a:p>
          <a:p>
            <a:endParaRPr lang="en-US" sz="900" dirty="0">
              <a:solidFill>
                <a:schemeClr val="bg1"/>
              </a:solidFill>
            </a:endParaRPr>
          </a:p>
          <a:p>
            <a:r>
              <a:rPr lang="en-US" sz="900" dirty="0" smtClean="0">
                <a:solidFill>
                  <a:schemeClr val="bg1"/>
                </a:solidFill>
              </a:rPr>
              <a:t> </a:t>
            </a:r>
            <a:r>
              <a:rPr lang="en-US" sz="900" dirty="0">
                <a:solidFill>
                  <a:schemeClr val="bg1"/>
                </a:solidFill>
              </a:rPr>
              <a:t>7. </a:t>
            </a:r>
            <a:r>
              <a:rPr lang="en-US" sz="900" dirty="0" smtClean="0">
                <a:solidFill>
                  <a:schemeClr val="bg1"/>
                </a:solidFill>
              </a:rPr>
              <a:t>GPS Module </a:t>
            </a:r>
            <a:r>
              <a:rPr lang="en-US" sz="900" dirty="0">
                <a:solidFill>
                  <a:schemeClr val="bg1"/>
                </a:solidFill>
              </a:rPr>
              <a:t>- ₹1,500</a:t>
            </a:r>
          </a:p>
          <a:p>
            <a:r>
              <a:rPr lang="en-US" sz="900" dirty="0">
                <a:solidFill>
                  <a:schemeClr val="bg1"/>
                </a:solidFill>
              </a:rPr>
              <a:t>   - </a:t>
            </a:r>
            <a:r>
              <a:rPr lang="en-US" sz="900" dirty="0" err="1" smtClean="0">
                <a:solidFill>
                  <a:schemeClr val="bg1"/>
                </a:solidFill>
              </a:rPr>
              <a:t>Ublox</a:t>
            </a:r>
            <a:r>
              <a:rPr lang="en-US" sz="900" dirty="0" smtClean="0">
                <a:solidFill>
                  <a:schemeClr val="bg1"/>
                </a:solidFill>
              </a:rPr>
              <a:t> </a:t>
            </a:r>
            <a:r>
              <a:rPr lang="en-US" sz="900" dirty="0">
                <a:solidFill>
                  <a:schemeClr val="bg1"/>
                </a:solidFill>
              </a:rPr>
              <a:t>M8N GPS Module with </a:t>
            </a:r>
            <a:r>
              <a:rPr lang="en-US" sz="900" dirty="0" smtClean="0">
                <a:solidFill>
                  <a:schemeClr val="bg1"/>
                </a:solidFill>
              </a:rPr>
              <a:t>Compass: </a:t>
            </a:r>
            <a:r>
              <a:rPr lang="en-US" sz="900" dirty="0">
                <a:solidFill>
                  <a:schemeClr val="bg1"/>
                </a:solidFill>
              </a:rPr>
              <a:t>Better accuracy and faster fix times, which is crucial for rescue missions where pinpoint location accuracy is necessary.</a:t>
            </a:r>
          </a:p>
          <a:p>
            <a:endParaRPr lang="en-US" sz="900" dirty="0">
              <a:solidFill>
                <a:schemeClr val="bg1"/>
              </a:solidFill>
            </a:endParaRPr>
          </a:p>
          <a:p>
            <a:r>
              <a:rPr lang="en-US" sz="900" dirty="0" smtClean="0">
                <a:solidFill>
                  <a:schemeClr val="bg1"/>
                </a:solidFill>
              </a:rPr>
              <a:t> </a:t>
            </a:r>
            <a:r>
              <a:rPr lang="en-US" sz="900" dirty="0">
                <a:solidFill>
                  <a:schemeClr val="bg1"/>
                </a:solidFill>
              </a:rPr>
              <a:t>8. </a:t>
            </a:r>
            <a:r>
              <a:rPr lang="en-US" sz="900" dirty="0" smtClean="0">
                <a:solidFill>
                  <a:schemeClr val="bg1"/>
                </a:solidFill>
              </a:rPr>
              <a:t>High-Quality Camera </a:t>
            </a:r>
            <a:r>
              <a:rPr lang="en-US" sz="900" dirty="0">
                <a:solidFill>
                  <a:schemeClr val="bg1"/>
                </a:solidFill>
              </a:rPr>
              <a:t>- ₹4,000</a:t>
            </a:r>
          </a:p>
          <a:p>
            <a:r>
              <a:rPr lang="en-US" sz="900" dirty="0">
                <a:solidFill>
                  <a:schemeClr val="bg1"/>
                </a:solidFill>
              </a:rPr>
              <a:t>   - </a:t>
            </a:r>
            <a:r>
              <a:rPr lang="en-US" sz="900" dirty="0" err="1" smtClean="0">
                <a:solidFill>
                  <a:schemeClr val="bg1"/>
                </a:solidFill>
              </a:rPr>
              <a:t>Runcam</a:t>
            </a:r>
            <a:r>
              <a:rPr lang="en-US" sz="900" dirty="0" smtClean="0">
                <a:solidFill>
                  <a:schemeClr val="bg1"/>
                </a:solidFill>
              </a:rPr>
              <a:t> </a:t>
            </a:r>
            <a:r>
              <a:rPr lang="en-US" sz="900" dirty="0">
                <a:solidFill>
                  <a:schemeClr val="bg1"/>
                </a:solidFill>
              </a:rPr>
              <a:t>Split 3 or </a:t>
            </a:r>
            <a:r>
              <a:rPr lang="en-US" sz="900" dirty="0" err="1">
                <a:solidFill>
                  <a:schemeClr val="bg1"/>
                </a:solidFill>
              </a:rPr>
              <a:t>Caddx</a:t>
            </a:r>
            <a:r>
              <a:rPr lang="en-US" sz="900" dirty="0">
                <a:solidFill>
                  <a:schemeClr val="bg1"/>
                </a:solidFill>
              </a:rPr>
              <a:t> </a:t>
            </a:r>
            <a:r>
              <a:rPr lang="en-US" sz="900" dirty="0" smtClean="0">
                <a:solidFill>
                  <a:schemeClr val="bg1"/>
                </a:solidFill>
              </a:rPr>
              <a:t>Tarsier: </a:t>
            </a:r>
            <a:r>
              <a:rPr lang="en-US" sz="900" dirty="0">
                <a:solidFill>
                  <a:schemeClr val="bg1"/>
                </a:solidFill>
              </a:rPr>
              <a:t>These dual FPV/HD cameras provide live streaming while recording high-quality video, allowing real-time monitoring and documentation.</a:t>
            </a:r>
          </a:p>
          <a:p>
            <a:r>
              <a:rPr lang="en-US" sz="900" dirty="0">
                <a:solidFill>
                  <a:schemeClr val="bg1"/>
                </a:solidFill>
              </a:rPr>
              <a:t>   - Includes a mountable gimbal if possible for stabilized imaging.</a:t>
            </a:r>
          </a:p>
          <a:p>
            <a:endParaRPr lang="en-US" sz="900" dirty="0">
              <a:solidFill>
                <a:schemeClr val="bg1"/>
              </a:solidFill>
            </a:endParaRPr>
          </a:p>
          <a:p>
            <a:r>
              <a:rPr lang="en-US" sz="900" dirty="0" smtClean="0">
                <a:solidFill>
                  <a:schemeClr val="bg1"/>
                </a:solidFill>
              </a:rPr>
              <a:t> </a:t>
            </a:r>
            <a:r>
              <a:rPr lang="en-US" sz="900" dirty="0">
                <a:solidFill>
                  <a:schemeClr val="bg1"/>
                </a:solidFill>
              </a:rPr>
              <a:t>9. </a:t>
            </a:r>
            <a:r>
              <a:rPr lang="en-US" sz="900" dirty="0" smtClean="0">
                <a:solidFill>
                  <a:schemeClr val="bg1"/>
                </a:solidFill>
              </a:rPr>
              <a:t>Thermal </a:t>
            </a:r>
            <a:r>
              <a:rPr lang="en-US" sz="900" dirty="0">
                <a:solidFill>
                  <a:schemeClr val="bg1"/>
                </a:solidFill>
              </a:rPr>
              <a:t>Imaging </a:t>
            </a:r>
            <a:r>
              <a:rPr lang="en-US" sz="900" dirty="0" smtClean="0">
                <a:solidFill>
                  <a:schemeClr val="bg1"/>
                </a:solidFill>
              </a:rPr>
              <a:t>Sensor </a:t>
            </a:r>
            <a:r>
              <a:rPr lang="en-US" sz="900" dirty="0">
                <a:solidFill>
                  <a:schemeClr val="bg1"/>
                </a:solidFill>
              </a:rPr>
              <a:t>- ₹4,000</a:t>
            </a:r>
          </a:p>
          <a:p>
            <a:r>
              <a:rPr lang="en-US" sz="900" dirty="0">
                <a:solidFill>
                  <a:schemeClr val="bg1"/>
                </a:solidFill>
              </a:rPr>
              <a:t>   - </a:t>
            </a:r>
            <a:r>
              <a:rPr lang="en-US" sz="900" dirty="0" smtClean="0">
                <a:solidFill>
                  <a:schemeClr val="bg1"/>
                </a:solidFill>
              </a:rPr>
              <a:t>Seek </a:t>
            </a:r>
            <a:r>
              <a:rPr lang="en-US" sz="900" dirty="0">
                <a:solidFill>
                  <a:schemeClr val="bg1"/>
                </a:solidFill>
              </a:rPr>
              <a:t>Thermal Compact </a:t>
            </a:r>
            <a:r>
              <a:rPr lang="en-US" sz="900" dirty="0" smtClean="0">
                <a:solidFill>
                  <a:schemeClr val="bg1"/>
                </a:solidFill>
              </a:rPr>
              <a:t>Module: </a:t>
            </a:r>
            <a:r>
              <a:rPr lang="en-US" sz="900" dirty="0">
                <a:solidFill>
                  <a:schemeClr val="bg1"/>
                </a:solidFill>
              </a:rPr>
              <a:t>Attaches to the drone for detecting heat signatures, allowing identification of people in hard-to-reach or obscured areas.</a:t>
            </a:r>
          </a:p>
          <a:p>
            <a:r>
              <a:rPr lang="en-US" sz="900" dirty="0">
                <a:solidFill>
                  <a:schemeClr val="bg1"/>
                </a:solidFill>
              </a:rPr>
              <a:t>   - This addition is valuable for low-visibility conditions.</a:t>
            </a:r>
          </a:p>
          <a:p>
            <a:endParaRPr lang="en-US" sz="900" dirty="0">
              <a:solidFill>
                <a:schemeClr val="bg1"/>
              </a:solidFill>
            </a:endParaRPr>
          </a:p>
          <a:p>
            <a:r>
              <a:rPr lang="en-US" sz="900" dirty="0" smtClean="0">
                <a:solidFill>
                  <a:schemeClr val="bg1"/>
                </a:solidFill>
              </a:rPr>
              <a:t> </a:t>
            </a:r>
            <a:r>
              <a:rPr lang="en-US" sz="900" dirty="0">
                <a:solidFill>
                  <a:schemeClr val="bg1"/>
                </a:solidFill>
              </a:rPr>
              <a:t>10. </a:t>
            </a:r>
            <a:r>
              <a:rPr lang="en-US" sz="900" dirty="0" smtClean="0">
                <a:solidFill>
                  <a:schemeClr val="bg1"/>
                </a:solidFill>
              </a:rPr>
              <a:t>Additional </a:t>
            </a:r>
            <a:r>
              <a:rPr lang="en-US" sz="900" dirty="0">
                <a:solidFill>
                  <a:schemeClr val="bg1"/>
                </a:solidFill>
              </a:rPr>
              <a:t>Rescue </a:t>
            </a:r>
            <a:r>
              <a:rPr lang="en-US" sz="900" dirty="0" smtClean="0">
                <a:solidFill>
                  <a:schemeClr val="bg1"/>
                </a:solidFill>
              </a:rPr>
              <a:t>Sensors</a:t>
            </a:r>
            <a:endParaRPr lang="en-US" sz="900" dirty="0">
              <a:solidFill>
                <a:schemeClr val="bg1"/>
              </a:solidFill>
            </a:endParaRPr>
          </a:p>
          <a:p>
            <a:r>
              <a:rPr lang="en-US" sz="900" dirty="0">
                <a:solidFill>
                  <a:schemeClr val="bg1"/>
                </a:solidFill>
              </a:rPr>
              <a:t>   - </a:t>
            </a:r>
            <a:r>
              <a:rPr lang="en-US" sz="900" dirty="0" smtClean="0">
                <a:solidFill>
                  <a:schemeClr val="bg1"/>
                </a:solidFill>
              </a:rPr>
              <a:t>PIR </a:t>
            </a:r>
            <a:r>
              <a:rPr lang="en-US" sz="900" dirty="0">
                <a:solidFill>
                  <a:schemeClr val="bg1"/>
                </a:solidFill>
              </a:rPr>
              <a:t>Motion </a:t>
            </a:r>
            <a:r>
              <a:rPr lang="en-US" sz="900" dirty="0" smtClean="0">
                <a:solidFill>
                  <a:schemeClr val="bg1"/>
                </a:solidFill>
              </a:rPr>
              <a:t>Sensor </a:t>
            </a:r>
            <a:r>
              <a:rPr lang="en-US" sz="900" dirty="0">
                <a:solidFill>
                  <a:schemeClr val="bg1"/>
                </a:solidFill>
              </a:rPr>
              <a:t>- ₹200: Same HC-SR501, useful for basic detection.</a:t>
            </a:r>
          </a:p>
          <a:p>
            <a:r>
              <a:rPr lang="en-US" sz="900" dirty="0">
                <a:solidFill>
                  <a:schemeClr val="bg1"/>
                </a:solidFill>
              </a:rPr>
              <a:t>   - </a:t>
            </a:r>
            <a:r>
              <a:rPr lang="en-US" sz="900" dirty="0" smtClean="0">
                <a:solidFill>
                  <a:schemeClr val="bg1"/>
                </a:solidFill>
              </a:rPr>
              <a:t>Ultrasonic </a:t>
            </a:r>
            <a:r>
              <a:rPr lang="en-US" sz="900" dirty="0">
                <a:solidFill>
                  <a:schemeClr val="bg1"/>
                </a:solidFill>
              </a:rPr>
              <a:t>Water Level </a:t>
            </a:r>
            <a:r>
              <a:rPr lang="en-US" sz="900" dirty="0" smtClean="0">
                <a:solidFill>
                  <a:schemeClr val="bg1"/>
                </a:solidFill>
              </a:rPr>
              <a:t>Sensor </a:t>
            </a:r>
            <a:r>
              <a:rPr lang="en-US" sz="900" dirty="0">
                <a:solidFill>
                  <a:schemeClr val="bg1"/>
                </a:solidFill>
              </a:rPr>
              <a:t>- ₹300: Measures water proximity to understand environmental hazards.</a:t>
            </a:r>
          </a:p>
          <a:p>
            <a:r>
              <a:rPr lang="en-US" sz="900" dirty="0">
                <a:solidFill>
                  <a:schemeClr val="bg1"/>
                </a:solidFill>
              </a:rPr>
              <a:t>   - </a:t>
            </a:r>
            <a:r>
              <a:rPr lang="en-US" sz="900" dirty="0" smtClean="0">
                <a:solidFill>
                  <a:schemeClr val="bg1"/>
                </a:solidFill>
              </a:rPr>
              <a:t>Temperature </a:t>
            </a:r>
            <a:r>
              <a:rPr lang="en-US" sz="900" dirty="0">
                <a:solidFill>
                  <a:schemeClr val="bg1"/>
                </a:solidFill>
              </a:rPr>
              <a:t>and Humidity Sensor (DHT22</a:t>
            </a:r>
            <a:r>
              <a:rPr lang="en-US" sz="900" dirty="0" smtClean="0">
                <a:solidFill>
                  <a:schemeClr val="bg1"/>
                </a:solidFill>
              </a:rPr>
              <a:t>) </a:t>
            </a:r>
            <a:r>
              <a:rPr lang="en-US" sz="900" dirty="0">
                <a:solidFill>
                  <a:schemeClr val="bg1"/>
                </a:solidFill>
              </a:rPr>
              <a:t>- ₹300: Monitors conditions in real-time to assess safety.</a:t>
            </a:r>
          </a:p>
          <a:p>
            <a:endParaRPr lang="en-US" sz="900" dirty="0">
              <a:solidFill>
                <a:schemeClr val="bg1"/>
              </a:solidFill>
            </a:endParaRPr>
          </a:p>
          <a:p>
            <a:r>
              <a:rPr lang="en-US" sz="900" dirty="0" smtClean="0">
                <a:solidFill>
                  <a:schemeClr val="bg1"/>
                </a:solidFill>
              </a:rPr>
              <a:t> </a:t>
            </a:r>
            <a:r>
              <a:rPr lang="en-US" sz="900" dirty="0">
                <a:solidFill>
                  <a:schemeClr val="bg1"/>
                </a:solidFill>
              </a:rPr>
              <a:t>11. </a:t>
            </a:r>
            <a:r>
              <a:rPr lang="en-US" sz="900" dirty="0" smtClean="0">
                <a:solidFill>
                  <a:schemeClr val="bg1"/>
                </a:solidFill>
              </a:rPr>
              <a:t>Radio </a:t>
            </a:r>
            <a:r>
              <a:rPr lang="en-US" sz="900" dirty="0">
                <a:solidFill>
                  <a:schemeClr val="bg1"/>
                </a:solidFill>
              </a:rPr>
              <a:t>Transmitter and </a:t>
            </a:r>
            <a:r>
              <a:rPr lang="en-US" sz="900" dirty="0" smtClean="0">
                <a:solidFill>
                  <a:schemeClr val="bg1"/>
                </a:solidFill>
              </a:rPr>
              <a:t>Receiver </a:t>
            </a:r>
            <a:r>
              <a:rPr lang="en-US" sz="900" dirty="0">
                <a:solidFill>
                  <a:schemeClr val="bg1"/>
                </a:solidFill>
              </a:rPr>
              <a:t>- ₹4,000</a:t>
            </a:r>
          </a:p>
          <a:p>
            <a:r>
              <a:rPr lang="en-US" sz="900" dirty="0">
                <a:solidFill>
                  <a:schemeClr val="bg1"/>
                </a:solidFill>
              </a:rPr>
              <a:t>   - </a:t>
            </a:r>
            <a:r>
              <a:rPr lang="en-US" sz="900" dirty="0" err="1" smtClean="0">
                <a:solidFill>
                  <a:schemeClr val="bg1"/>
                </a:solidFill>
              </a:rPr>
              <a:t>FrSky</a:t>
            </a:r>
            <a:r>
              <a:rPr lang="en-US" sz="900" dirty="0" smtClean="0">
                <a:solidFill>
                  <a:schemeClr val="bg1"/>
                </a:solidFill>
              </a:rPr>
              <a:t> </a:t>
            </a:r>
            <a:r>
              <a:rPr lang="en-US" sz="900" dirty="0">
                <a:solidFill>
                  <a:schemeClr val="bg1"/>
                </a:solidFill>
              </a:rPr>
              <a:t>Taranis Q X7 or </a:t>
            </a:r>
            <a:r>
              <a:rPr lang="en-US" sz="900" dirty="0" err="1">
                <a:solidFill>
                  <a:schemeClr val="bg1"/>
                </a:solidFill>
              </a:rPr>
              <a:t>FlySky</a:t>
            </a:r>
            <a:r>
              <a:rPr lang="en-US" sz="900" dirty="0">
                <a:solidFill>
                  <a:schemeClr val="bg1"/>
                </a:solidFill>
              </a:rPr>
              <a:t> </a:t>
            </a:r>
            <a:r>
              <a:rPr lang="en-US" sz="900" dirty="0" smtClean="0">
                <a:solidFill>
                  <a:schemeClr val="bg1"/>
                </a:solidFill>
              </a:rPr>
              <a:t>FS-i6: </a:t>
            </a:r>
            <a:r>
              <a:rPr lang="en-US" sz="900" dirty="0">
                <a:solidFill>
                  <a:schemeClr val="bg1"/>
                </a:solidFill>
              </a:rPr>
              <a:t>Reliable control with good range, necessary for manual adjustments or overrides during missions.</a:t>
            </a:r>
          </a:p>
          <a:p>
            <a:endParaRPr lang="en-US" sz="900" dirty="0">
              <a:solidFill>
                <a:schemeClr val="bg1"/>
              </a:solidFill>
            </a:endParaRPr>
          </a:p>
          <a:p>
            <a:r>
              <a:rPr lang="en-US" sz="900" dirty="0" smtClean="0">
                <a:solidFill>
                  <a:schemeClr val="bg1"/>
                </a:solidFill>
              </a:rPr>
              <a:t> </a:t>
            </a:r>
            <a:r>
              <a:rPr lang="en-US" sz="900" dirty="0">
                <a:solidFill>
                  <a:schemeClr val="bg1"/>
                </a:solidFill>
              </a:rPr>
              <a:t>12. </a:t>
            </a:r>
            <a:r>
              <a:rPr lang="en-US" sz="900" dirty="0" smtClean="0">
                <a:solidFill>
                  <a:schemeClr val="bg1"/>
                </a:solidFill>
              </a:rPr>
              <a:t>Telemetry Module </a:t>
            </a:r>
            <a:r>
              <a:rPr lang="en-US" sz="900" dirty="0">
                <a:solidFill>
                  <a:schemeClr val="bg1"/>
                </a:solidFill>
              </a:rPr>
              <a:t>- ₹1,500</a:t>
            </a:r>
          </a:p>
          <a:p>
            <a:r>
              <a:rPr lang="en-US" sz="900" dirty="0">
                <a:solidFill>
                  <a:schemeClr val="bg1"/>
                </a:solidFill>
              </a:rPr>
              <a:t>   - </a:t>
            </a:r>
            <a:r>
              <a:rPr lang="en-US" sz="900" dirty="0" smtClean="0">
                <a:solidFill>
                  <a:schemeClr val="bg1"/>
                </a:solidFill>
              </a:rPr>
              <a:t>433 </a:t>
            </a:r>
            <a:r>
              <a:rPr lang="en-US" sz="900" dirty="0">
                <a:solidFill>
                  <a:schemeClr val="bg1"/>
                </a:solidFill>
              </a:rPr>
              <a:t>MHz Telemetry </a:t>
            </a:r>
            <a:r>
              <a:rPr lang="en-US" sz="900" dirty="0" smtClean="0">
                <a:solidFill>
                  <a:schemeClr val="bg1"/>
                </a:solidFill>
              </a:rPr>
              <a:t>Kit: </a:t>
            </a:r>
            <a:r>
              <a:rPr lang="en-US" sz="900" dirty="0">
                <a:solidFill>
                  <a:schemeClr val="bg1"/>
                </a:solidFill>
              </a:rPr>
              <a:t>Transmits data like GPS location, sensor readings, and flight status to a ground station or mobile app, enhancing monitoring and control.</a:t>
            </a:r>
          </a:p>
          <a:p>
            <a:endParaRPr lang="en-US" sz="900" dirty="0">
              <a:solidFill>
                <a:schemeClr val="bg1"/>
              </a:solidFill>
            </a:endParaRPr>
          </a:p>
          <a:p>
            <a:r>
              <a:rPr lang="en-US" sz="900" dirty="0" smtClean="0">
                <a:solidFill>
                  <a:schemeClr val="bg1"/>
                </a:solidFill>
              </a:rPr>
              <a:t> </a:t>
            </a:r>
            <a:r>
              <a:rPr lang="en-US" sz="900" dirty="0">
                <a:solidFill>
                  <a:schemeClr val="bg1"/>
                </a:solidFill>
              </a:rPr>
              <a:t>13. </a:t>
            </a:r>
            <a:r>
              <a:rPr lang="en-US" sz="900" dirty="0" smtClean="0">
                <a:solidFill>
                  <a:schemeClr val="bg1"/>
                </a:solidFill>
              </a:rPr>
              <a:t>Ground </a:t>
            </a:r>
            <a:r>
              <a:rPr lang="en-US" sz="900" dirty="0">
                <a:solidFill>
                  <a:schemeClr val="bg1"/>
                </a:solidFill>
              </a:rPr>
              <a:t>Control Software (Free/Open-Source</a:t>
            </a:r>
            <a:r>
              <a:rPr lang="en-US" sz="900" dirty="0" smtClean="0">
                <a:solidFill>
                  <a:schemeClr val="bg1"/>
                </a:solidFill>
              </a:rPr>
              <a:t>)</a:t>
            </a:r>
            <a:endParaRPr lang="en-US" sz="900" dirty="0">
              <a:solidFill>
                <a:schemeClr val="bg1"/>
              </a:solidFill>
            </a:endParaRPr>
          </a:p>
          <a:p>
            <a:r>
              <a:rPr lang="en-US" sz="900" dirty="0">
                <a:solidFill>
                  <a:schemeClr val="bg1"/>
                </a:solidFill>
              </a:rPr>
              <a:t>   - Use software like </a:t>
            </a:r>
            <a:r>
              <a:rPr lang="en-US" sz="900" dirty="0" smtClean="0">
                <a:solidFill>
                  <a:schemeClr val="bg1"/>
                </a:solidFill>
              </a:rPr>
              <a:t>Mission Planner </a:t>
            </a:r>
            <a:r>
              <a:rPr lang="en-US" sz="900" dirty="0">
                <a:solidFill>
                  <a:schemeClr val="bg1"/>
                </a:solidFill>
              </a:rPr>
              <a:t>or </a:t>
            </a:r>
            <a:r>
              <a:rPr lang="en-US" sz="900" dirty="0" err="1" smtClean="0">
                <a:solidFill>
                  <a:schemeClr val="bg1"/>
                </a:solidFill>
              </a:rPr>
              <a:t>QGroundControl</a:t>
            </a:r>
            <a:r>
              <a:rPr lang="en-US" sz="900" dirty="0" smtClean="0">
                <a:solidFill>
                  <a:schemeClr val="bg1"/>
                </a:solidFill>
              </a:rPr>
              <a:t> </a:t>
            </a:r>
            <a:r>
              <a:rPr lang="en-US" sz="900" dirty="0">
                <a:solidFill>
                  <a:schemeClr val="bg1"/>
                </a:solidFill>
              </a:rPr>
              <a:t>for planning and managing rescue missions, supporting real-time monitoring and automated waypoints.</a:t>
            </a:r>
          </a:p>
          <a:p>
            <a:endParaRPr lang="en-US" sz="900" dirty="0">
              <a:solidFill>
                <a:schemeClr val="bg1"/>
              </a:solidFill>
            </a:endParaRPr>
          </a:p>
          <a:p>
            <a:r>
              <a:rPr lang="en-US" sz="900" dirty="0">
                <a:solidFill>
                  <a:schemeClr val="bg1"/>
                </a:solidFill>
              </a:rPr>
              <a:t>---</a:t>
            </a:r>
          </a:p>
          <a:p>
            <a:endParaRPr lang="en-US" sz="900" dirty="0">
              <a:solidFill>
                <a:schemeClr val="bg1"/>
              </a:solidFill>
            </a:endParaRPr>
          </a:p>
        </p:txBody>
      </p:sp>
    </p:spTree>
    <p:extLst>
      <p:ext uri="{BB962C8B-B14F-4D97-AF65-F5344CB8AC3E}">
        <p14:creationId xmlns:p14="http://schemas.microsoft.com/office/powerpoint/2010/main" val="3645399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690" y="146447"/>
            <a:ext cx="8921933" cy="6555641"/>
          </a:xfrm>
          <a:prstGeom prst="rect">
            <a:avLst/>
          </a:prstGeom>
        </p:spPr>
        <p:txBody>
          <a:bodyPr wrap="square">
            <a:spAutoFit/>
          </a:bodyPr>
          <a:lstStyle/>
          <a:p>
            <a:r>
              <a:rPr lang="en-US" sz="1200" dirty="0">
                <a:solidFill>
                  <a:schemeClr val="bg1"/>
                </a:solidFill>
              </a:rPr>
              <a:t>Slide 1: Title Slide</a:t>
            </a:r>
          </a:p>
          <a:p>
            <a:pPr>
              <a:buFont typeface="Arial" panose="020B0604020202020204" pitchFamily="34" charset="0"/>
              <a:buChar char="•"/>
            </a:pPr>
            <a:r>
              <a:rPr lang="en-US" sz="1200" dirty="0">
                <a:solidFill>
                  <a:schemeClr val="bg1"/>
                </a:solidFill>
              </a:rPr>
              <a:t>Title: </a:t>
            </a:r>
            <a:r>
              <a:rPr lang="en-US" sz="1200" dirty="0" err="1">
                <a:solidFill>
                  <a:schemeClr val="bg1"/>
                </a:solidFill>
              </a:rPr>
              <a:t>FloodSaver</a:t>
            </a:r>
            <a:r>
              <a:rPr lang="en-US" sz="1200" dirty="0">
                <a:solidFill>
                  <a:schemeClr val="bg1"/>
                </a:solidFill>
              </a:rPr>
              <a:t> – Drone-Assisted Flood Relief</a:t>
            </a:r>
          </a:p>
          <a:p>
            <a:pPr>
              <a:buFont typeface="Arial" panose="020B0604020202020204" pitchFamily="34" charset="0"/>
              <a:buChar char="•"/>
            </a:pPr>
            <a:r>
              <a:rPr lang="en-US" sz="1200" dirty="0">
                <a:solidFill>
                  <a:schemeClr val="bg1"/>
                </a:solidFill>
              </a:rPr>
              <a:t>Include your name, institution, and the project’s primary goal: Revolutionizing Flood Rescue by Efficiently Locating and Assisting Individuals.</a:t>
            </a:r>
          </a:p>
          <a:p>
            <a:r>
              <a:rPr lang="en-US" sz="1200" dirty="0">
                <a:solidFill>
                  <a:schemeClr val="bg1"/>
                </a:solidFill>
              </a:rPr>
              <a:t>Slide 2: Problem Statement</a:t>
            </a:r>
          </a:p>
          <a:p>
            <a:pPr>
              <a:buFont typeface="Arial" panose="020B0604020202020204" pitchFamily="34" charset="0"/>
              <a:buChar char="•"/>
            </a:pPr>
            <a:r>
              <a:rPr lang="en-US" sz="1200" dirty="0">
                <a:solidFill>
                  <a:schemeClr val="bg1"/>
                </a:solidFill>
              </a:rPr>
              <a:t>The Need for Change: Explain current challenges in flood rescue—delayed responses, lack of precise individual location data, and communication barriers with affected individuals.</a:t>
            </a:r>
          </a:p>
          <a:p>
            <a:pPr>
              <a:buFont typeface="Arial" panose="020B0604020202020204" pitchFamily="34" charset="0"/>
              <a:buChar char="•"/>
            </a:pPr>
            <a:r>
              <a:rPr lang="en-US" sz="1200" dirty="0">
                <a:solidFill>
                  <a:schemeClr val="bg1"/>
                </a:solidFill>
              </a:rPr>
              <a:t>Include statistics on flood-related deaths and the primary causes to set a context for the problem.</a:t>
            </a:r>
          </a:p>
          <a:p>
            <a:r>
              <a:rPr lang="en-US" sz="1200" dirty="0">
                <a:solidFill>
                  <a:schemeClr val="bg1"/>
                </a:solidFill>
              </a:rPr>
              <a:t>Slide 3: Project Overview</a:t>
            </a:r>
          </a:p>
          <a:p>
            <a:pPr>
              <a:buFont typeface="Arial" panose="020B0604020202020204" pitchFamily="34" charset="0"/>
              <a:buChar char="•"/>
            </a:pPr>
            <a:r>
              <a:rPr lang="en-US" sz="1200" dirty="0">
                <a:solidFill>
                  <a:schemeClr val="bg1"/>
                </a:solidFill>
              </a:rPr>
              <a:t>Summarize the unique approach: Communicating with trapped individuals, accurately locating them, and relaying this data directly to NGOs for faster rescues.</a:t>
            </a:r>
          </a:p>
          <a:p>
            <a:pPr>
              <a:buFont typeface="Arial" panose="020B0604020202020204" pitchFamily="34" charset="0"/>
              <a:buChar char="•"/>
            </a:pPr>
            <a:r>
              <a:rPr lang="en-US" sz="1200" dirty="0">
                <a:solidFill>
                  <a:schemeClr val="bg1"/>
                </a:solidFill>
              </a:rPr>
              <a:t>Visualize the flow with a graphic showing Drone ➔ Individual ➔ Location to NGOs ➔ Rescue.</a:t>
            </a:r>
          </a:p>
          <a:p>
            <a:r>
              <a:rPr lang="en-US" sz="1200" dirty="0">
                <a:solidFill>
                  <a:schemeClr val="bg1"/>
                </a:solidFill>
              </a:rPr>
              <a:t>Slide 4: How </a:t>
            </a:r>
            <a:r>
              <a:rPr lang="en-US" sz="1200" dirty="0" err="1">
                <a:solidFill>
                  <a:schemeClr val="bg1"/>
                </a:solidFill>
              </a:rPr>
              <a:t>FloodSaver</a:t>
            </a:r>
            <a:r>
              <a:rPr lang="en-US" sz="1200" dirty="0">
                <a:solidFill>
                  <a:schemeClr val="bg1"/>
                </a:solidFill>
              </a:rPr>
              <a:t> Works</a:t>
            </a:r>
          </a:p>
          <a:p>
            <a:pPr>
              <a:buFont typeface="Arial" panose="020B0604020202020204" pitchFamily="34" charset="0"/>
              <a:buChar char="•"/>
            </a:pPr>
            <a:r>
              <a:rPr lang="en-US" sz="1200" dirty="0">
                <a:solidFill>
                  <a:schemeClr val="bg1"/>
                </a:solidFill>
              </a:rPr>
              <a:t>Step 1: Communication: Describe how drones can communicate with individuals using speakers or text-enabled displays.</a:t>
            </a:r>
          </a:p>
          <a:p>
            <a:pPr>
              <a:buFont typeface="Arial" panose="020B0604020202020204" pitchFamily="34" charset="0"/>
              <a:buChar char="•"/>
            </a:pPr>
            <a:r>
              <a:rPr lang="en-US" sz="1200" dirty="0">
                <a:solidFill>
                  <a:schemeClr val="bg1"/>
                </a:solidFill>
              </a:rPr>
              <a:t>Step 2: Location Detection: Explain the process of using GPS or thermal imaging sensors to identify individuals’ exact locations.</a:t>
            </a:r>
          </a:p>
          <a:p>
            <a:pPr>
              <a:buFont typeface="Arial" panose="020B0604020202020204" pitchFamily="34" charset="0"/>
              <a:buChar char="•"/>
            </a:pPr>
            <a:r>
              <a:rPr lang="en-US" sz="1200" dirty="0">
                <a:solidFill>
                  <a:schemeClr val="bg1"/>
                </a:solidFill>
              </a:rPr>
              <a:t>Step 3: Data Transmission: Detail how location data is shared with NGOs and emergency services for prompt action.</a:t>
            </a:r>
          </a:p>
          <a:p>
            <a:r>
              <a:rPr lang="en-US" sz="1200" dirty="0">
                <a:solidFill>
                  <a:schemeClr val="bg1"/>
                </a:solidFill>
              </a:rPr>
              <a:t>Slide 5: Key Technology and Sensors</a:t>
            </a:r>
          </a:p>
          <a:p>
            <a:pPr>
              <a:buFont typeface="Arial" panose="020B0604020202020204" pitchFamily="34" charset="0"/>
              <a:buChar char="•"/>
            </a:pPr>
            <a:r>
              <a:rPr lang="en-US" sz="1200" dirty="0">
                <a:solidFill>
                  <a:schemeClr val="bg1"/>
                </a:solidFill>
              </a:rPr>
              <a:t>List the drone and sensors:</a:t>
            </a:r>
          </a:p>
          <a:p>
            <a:pPr marL="742950" lvl="1" indent="-285750">
              <a:buFont typeface="Arial" panose="020B0604020202020204" pitchFamily="34" charset="0"/>
              <a:buChar char="•"/>
            </a:pPr>
            <a:r>
              <a:rPr lang="en-US" sz="1200" dirty="0">
                <a:solidFill>
                  <a:schemeClr val="bg1"/>
                </a:solidFill>
              </a:rPr>
              <a:t>Drone: DJI </a:t>
            </a:r>
            <a:r>
              <a:rPr lang="en-US" sz="1200" dirty="0" err="1">
                <a:solidFill>
                  <a:schemeClr val="bg1"/>
                </a:solidFill>
              </a:rPr>
              <a:t>Matrice</a:t>
            </a:r>
            <a:r>
              <a:rPr lang="en-US" sz="1200" dirty="0">
                <a:solidFill>
                  <a:schemeClr val="bg1"/>
                </a:solidFill>
              </a:rPr>
              <a:t> 600 or similar, with high payload and stability in adverse conditions.</a:t>
            </a:r>
          </a:p>
          <a:p>
            <a:pPr marL="742950" lvl="1" indent="-285750">
              <a:buFont typeface="Arial" panose="020B0604020202020204" pitchFamily="34" charset="0"/>
              <a:buChar char="•"/>
            </a:pPr>
            <a:r>
              <a:rPr lang="en-US" sz="1200" dirty="0">
                <a:solidFill>
                  <a:schemeClr val="bg1"/>
                </a:solidFill>
              </a:rPr>
              <a:t>Sensors: Include PIR sensors, thermal imaging, ultrasonic sensors for water level, and GPS for precise location.</a:t>
            </a:r>
          </a:p>
          <a:p>
            <a:pPr>
              <a:buFont typeface="Arial" panose="020B0604020202020204" pitchFamily="34" charset="0"/>
              <a:buChar char="•"/>
            </a:pPr>
            <a:r>
              <a:rPr lang="en-US" sz="1200" dirty="0">
                <a:solidFill>
                  <a:schemeClr val="bg1"/>
                </a:solidFill>
              </a:rPr>
              <a:t>Mention budget-friendly options under ₹10,000, emphasizing cost-effectiveness.</a:t>
            </a:r>
          </a:p>
          <a:p>
            <a:r>
              <a:rPr lang="en-US" sz="1200" dirty="0">
                <a:solidFill>
                  <a:schemeClr val="bg1"/>
                </a:solidFill>
              </a:rPr>
              <a:t>Slide 6: Real-World Application and Testing Plan</a:t>
            </a:r>
          </a:p>
          <a:p>
            <a:pPr>
              <a:buFont typeface="Arial" panose="020B0604020202020204" pitchFamily="34" charset="0"/>
              <a:buChar char="•"/>
            </a:pPr>
            <a:r>
              <a:rPr lang="en-US" sz="1200" dirty="0">
                <a:solidFill>
                  <a:schemeClr val="bg1"/>
                </a:solidFill>
              </a:rPr>
              <a:t>Propose pilot testing in controlled flood-prone areas.</a:t>
            </a:r>
          </a:p>
          <a:p>
            <a:pPr>
              <a:buFont typeface="Arial" panose="020B0604020202020204" pitchFamily="34" charset="0"/>
              <a:buChar char="•"/>
            </a:pPr>
            <a:r>
              <a:rPr lang="en-US" sz="1200" dirty="0">
                <a:solidFill>
                  <a:schemeClr val="bg1"/>
                </a:solidFill>
              </a:rPr>
              <a:t>Discuss collaboration with NGOs and local authorities for effective implementation and field data collection.</a:t>
            </a:r>
          </a:p>
          <a:p>
            <a:pPr>
              <a:buFont typeface="Arial" panose="020B0604020202020204" pitchFamily="34" charset="0"/>
              <a:buChar char="•"/>
            </a:pPr>
            <a:r>
              <a:rPr lang="en-US" sz="1200" dirty="0">
                <a:solidFill>
                  <a:schemeClr val="bg1"/>
                </a:solidFill>
              </a:rPr>
              <a:t>Highlight any anticipated challenges (e.g., signal issues, battery life) and how you plan to mitigate them.</a:t>
            </a:r>
          </a:p>
          <a:p>
            <a:r>
              <a:rPr lang="en-US" sz="1200" dirty="0">
                <a:solidFill>
                  <a:schemeClr val="bg1"/>
                </a:solidFill>
              </a:rPr>
              <a:t>Slide 7: Impact and Future Scope</a:t>
            </a:r>
          </a:p>
          <a:p>
            <a:pPr>
              <a:buFont typeface="Arial" panose="020B0604020202020204" pitchFamily="34" charset="0"/>
              <a:buChar char="•"/>
            </a:pPr>
            <a:r>
              <a:rPr lang="en-US" sz="1200" dirty="0">
                <a:solidFill>
                  <a:schemeClr val="bg1"/>
                </a:solidFill>
              </a:rPr>
              <a:t>Present the potential benefits: improved response times, lives saved, and more efficient allocation of rescue resources.</a:t>
            </a:r>
          </a:p>
          <a:p>
            <a:pPr>
              <a:buFont typeface="Arial" panose="020B0604020202020204" pitchFamily="34" charset="0"/>
              <a:buChar char="•"/>
            </a:pPr>
            <a:r>
              <a:rPr lang="en-US" sz="1200" dirty="0">
                <a:solidFill>
                  <a:schemeClr val="bg1"/>
                </a:solidFill>
              </a:rPr>
              <a:t>Future Innovations: Mention potential for AI-enhanced route optimization, automated data relays, or integration with broader disaster management systems.</a:t>
            </a:r>
          </a:p>
          <a:p>
            <a:r>
              <a:rPr lang="en-US" sz="1200" dirty="0">
                <a:solidFill>
                  <a:schemeClr val="bg1"/>
                </a:solidFill>
              </a:rPr>
              <a:t>Slide 8: Conclusion</a:t>
            </a:r>
          </a:p>
          <a:p>
            <a:pPr>
              <a:buFont typeface="Arial" panose="020B0604020202020204" pitchFamily="34" charset="0"/>
              <a:buChar char="•"/>
            </a:pPr>
            <a:r>
              <a:rPr lang="en-US" sz="1200" dirty="0">
                <a:solidFill>
                  <a:schemeClr val="bg1"/>
                </a:solidFill>
              </a:rPr>
              <a:t>Reiterate the key points: </a:t>
            </a:r>
            <a:r>
              <a:rPr lang="en-US" sz="1200" dirty="0" err="1">
                <a:solidFill>
                  <a:schemeClr val="bg1"/>
                </a:solidFill>
              </a:rPr>
              <a:t>FloodSaver’s</a:t>
            </a:r>
            <a:r>
              <a:rPr lang="en-US" sz="1200" dirty="0">
                <a:solidFill>
                  <a:schemeClr val="bg1"/>
                </a:solidFill>
              </a:rPr>
              <a:t> new approach to flood rescue, its feasibility, and its projected impact.</a:t>
            </a:r>
          </a:p>
          <a:p>
            <a:pPr>
              <a:buFont typeface="Arial" panose="020B0604020202020204" pitchFamily="34" charset="0"/>
              <a:buChar char="•"/>
            </a:pPr>
            <a:r>
              <a:rPr lang="en-US" sz="1200" dirty="0">
                <a:solidFill>
                  <a:schemeClr val="bg1"/>
                </a:solidFill>
              </a:rPr>
              <a:t>Invite questions or discussions, emphasizing your readiness to refine and adapt based on the interviewers’ feedback.</a:t>
            </a:r>
          </a:p>
        </p:txBody>
      </p:sp>
    </p:spTree>
    <p:extLst>
      <p:ext uri="{BB962C8B-B14F-4D97-AF65-F5344CB8AC3E}">
        <p14:creationId xmlns:p14="http://schemas.microsoft.com/office/powerpoint/2010/main" val="2625134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4217" y="760236"/>
            <a:ext cx="9980023" cy="5863144"/>
          </a:xfrm>
          <a:prstGeom prst="rect">
            <a:avLst/>
          </a:prstGeom>
        </p:spPr>
        <p:txBody>
          <a:bodyPr wrap="square">
            <a:spAutoFit/>
          </a:bodyPr>
          <a:lstStyle/>
          <a:p>
            <a:pPr algn="ctr"/>
            <a:r>
              <a:rPr lang="en-IN" sz="2000" b="1" u="sng" dirty="0" smtClean="0">
                <a:solidFill>
                  <a:srgbClr val="FF0000"/>
                </a:solidFill>
              </a:rPr>
              <a:t>The </a:t>
            </a:r>
            <a:r>
              <a:rPr lang="en-IN" sz="2000" b="1" u="sng" dirty="0">
                <a:solidFill>
                  <a:srgbClr val="FF0000"/>
                </a:solidFill>
              </a:rPr>
              <a:t>Need for Change: Challenges in Flood Rescue </a:t>
            </a:r>
            <a:r>
              <a:rPr lang="en-IN" sz="2000" b="1" u="sng" dirty="0" smtClean="0">
                <a:solidFill>
                  <a:srgbClr val="FF0000"/>
                </a:solidFill>
              </a:rPr>
              <a:t>Operations</a:t>
            </a:r>
            <a:endParaRPr lang="en-IN" sz="2000" b="1" u="sng" dirty="0">
              <a:solidFill>
                <a:srgbClr val="FF0000"/>
              </a:solidFill>
            </a:endParaRPr>
          </a:p>
          <a:p>
            <a:endParaRPr lang="en-IN" b="1" dirty="0">
              <a:solidFill>
                <a:schemeClr val="bg1"/>
              </a:solidFill>
            </a:endParaRPr>
          </a:p>
          <a:p>
            <a:r>
              <a:rPr lang="en-IN" sz="2400" b="1" dirty="0" smtClean="0">
                <a:solidFill>
                  <a:schemeClr val="bg1"/>
                </a:solidFill>
              </a:rPr>
              <a:t>1</a:t>
            </a:r>
            <a:r>
              <a:rPr lang="en-IN" sz="2400" b="1" dirty="0">
                <a:solidFill>
                  <a:schemeClr val="bg1"/>
                </a:solidFill>
              </a:rPr>
              <a:t>. Rapid and Unpredictable Nature of </a:t>
            </a:r>
            <a:r>
              <a:rPr lang="en-IN" sz="2400" b="1" dirty="0" smtClean="0">
                <a:solidFill>
                  <a:schemeClr val="bg1"/>
                </a:solidFill>
              </a:rPr>
              <a:t>Floods</a:t>
            </a:r>
            <a:endParaRPr lang="en-IN" sz="2400" b="1" dirty="0">
              <a:solidFill>
                <a:schemeClr val="bg1"/>
              </a:solidFill>
            </a:endParaRPr>
          </a:p>
          <a:p>
            <a:r>
              <a:rPr lang="en-IN" b="1" dirty="0">
                <a:solidFill>
                  <a:schemeClr val="bg1"/>
                </a:solidFill>
              </a:rPr>
              <a:t>   - </a:t>
            </a:r>
            <a:r>
              <a:rPr lang="en-IN" b="1" dirty="0" smtClean="0">
                <a:solidFill>
                  <a:schemeClr val="bg1"/>
                </a:solidFill>
              </a:rPr>
              <a:t>Flash Floods: </a:t>
            </a:r>
            <a:r>
              <a:rPr lang="en-IN" b="1" dirty="0">
                <a:solidFill>
                  <a:schemeClr val="bg1"/>
                </a:solidFill>
              </a:rPr>
              <a:t>Sudden onset of flash floods due to heavy rainfall,  </a:t>
            </a:r>
            <a:r>
              <a:rPr lang="en-IN" b="1" dirty="0" smtClean="0">
                <a:solidFill>
                  <a:schemeClr val="bg1"/>
                </a:solidFill>
              </a:rPr>
              <a:t>dam </a:t>
            </a:r>
            <a:r>
              <a:rPr lang="en-IN" b="1" dirty="0">
                <a:solidFill>
                  <a:schemeClr val="bg1"/>
                </a:solidFill>
              </a:rPr>
              <a:t>failures, or rapid snowmelt often leaves people unprepared and rescue teams overwhelmed.</a:t>
            </a:r>
          </a:p>
          <a:p>
            <a:r>
              <a:rPr lang="en-IN" b="1" dirty="0">
                <a:solidFill>
                  <a:schemeClr val="bg1"/>
                </a:solidFill>
              </a:rPr>
              <a:t>   - </a:t>
            </a:r>
            <a:r>
              <a:rPr lang="en-IN" b="1" dirty="0" smtClean="0">
                <a:solidFill>
                  <a:schemeClr val="bg1"/>
                </a:solidFill>
              </a:rPr>
              <a:t>Challenge: </a:t>
            </a:r>
            <a:r>
              <a:rPr lang="en-IN" b="1" dirty="0">
                <a:solidFill>
                  <a:schemeClr val="bg1"/>
                </a:solidFill>
              </a:rPr>
              <a:t>Traditional rescue methods struggle to mobilize and reach affected areas quickly enough, especially in inaccessible or heavily flooded regions.</a:t>
            </a:r>
          </a:p>
          <a:p>
            <a:endParaRPr lang="en-IN" b="1" dirty="0">
              <a:solidFill>
                <a:schemeClr val="bg1"/>
              </a:solidFill>
            </a:endParaRPr>
          </a:p>
          <a:p>
            <a:r>
              <a:rPr lang="en-IN" sz="2400" b="1" dirty="0" smtClean="0">
                <a:solidFill>
                  <a:schemeClr val="bg1"/>
                </a:solidFill>
              </a:rPr>
              <a:t> 2</a:t>
            </a:r>
            <a:r>
              <a:rPr lang="en-IN" sz="2400" b="1" dirty="0">
                <a:solidFill>
                  <a:schemeClr val="bg1"/>
                </a:solidFill>
              </a:rPr>
              <a:t>. Limited Access to Flooded </a:t>
            </a:r>
            <a:r>
              <a:rPr lang="en-IN" sz="2400" b="1" dirty="0" smtClean="0">
                <a:solidFill>
                  <a:schemeClr val="bg1"/>
                </a:solidFill>
              </a:rPr>
              <a:t>Areas</a:t>
            </a:r>
            <a:endParaRPr lang="en-IN" sz="2400" b="1" dirty="0">
              <a:solidFill>
                <a:schemeClr val="bg1"/>
              </a:solidFill>
            </a:endParaRPr>
          </a:p>
          <a:p>
            <a:r>
              <a:rPr lang="en-IN" b="1" dirty="0">
                <a:solidFill>
                  <a:schemeClr val="bg1"/>
                </a:solidFill>
              </a:rPr>
              <a:t>   - </a:t>
            </a:r>
            <a:r>
              <a:rPr lang="en-IN" b="1" dirty="0" smtClean="0">
                <a:solidFill>
                  <a:schemeClr val="bg1"/>
                </a:solidFill>
              </a:rPr>
              <a:t>High </a:t>
            </a:r>
            <a:r>
              <a:rPr lang="en-IN" b="1" dirty="0">
                <a:solidFill>
                  <a:schemeClr val="bg1"/>
                </a:solidFill>
              </a:rPr>
              <a:t>Risk to </a:t>
            </a:r>
            <a:r>
              <a:rPr lang="en-IN" b="1" dirty="0" smtClean="0">
                <a:solidFill>
                  <a:schemeClr val="bg1"/>
                </a:solidFill>
              </a:rPr>
              <a:t>Rescuers: </a:t>
            </a:r>
            <a:r>
              <a:rPr lang="en-IN" b="1" dirty="0">
                <a:solidFill>
                  <a:schemeClr val="bg1"/>
                </a:solidFill>
              </a:rPr>
              <a:t>Flooded areas may have strong currents, submerged debris, or contaminated water, putting rescuers at significant risk.</a:t>
            </a:r>
          </a:p>
          <a:p>
            <a:r>
              <a:rPr lang="en-IN" b="1" dirty="0">
                <a:solidFill>
                  <a:schemeClr val="bg1"/>
                </a:solidFill>
              </a:rPr>
              <a:t>   - </a:t>
            </a:r>
            <a:r>
              <a:rPr lang="en-IN" b="1" dirty="0" smtClean="0">
                <a:solidFill>
                  <a:schemeClr val="bg1"/>
                </a:solidFill>
              </a:rPr>
              <a:t>Challenge: </a:t>
            </a:r>
            <a:r>
              <a:rPr lang="en-IN" b="1" dirty="0">
                <a:solidFill>
                  <a:schemeClr val="bg1"/>
                </a:solidFill>
              </a:rPr>
              <a:t>Reaching stranded individuals without precise location data increases the time and resources required for effective rescue operations.</a:t>
            </a:r>
          </a:p>
          <a:p>
            <a:endParaRPr lang="en-IN" b="1" dirty="0">
              <a:solidFill>
                <a:schemeClr val="bg1"/>
              </a:solidFill>
            </a:endParaRPr>
          </a:p>
          <a:p>
            <a:r>
              <a:rPr lang="en-IN" sz="2400" b="1" dirty="0" smtClean="0">
                <a:solidFill>
                  <a:schemeClr val="bg1"/>
                </a:solidFill>
              </a:rPr>
              <a:t> 3</a:t>
            </a:r>
            <a:r>
              <a:rPr lang="en-IN" sz="2400" b="1" dirty="0">
                <a:solidFill>
                  <a:schemeClr val="bg1"/>
                </a:solidFill>
              </a:rPr>
              <a:t>. Inefficient Location and Communication with </a:t>
            </a:r>
            <a:r>
              <a:rPr lang="en-IN" sz="2400" b="1" dirty="0" smtClean="0">
                <a:solidFill>
                  <a:schemeClr val="bg1"/>
                </a:solidFill>
              </a:rPr>
              <a:t>Victims</a:t>
            </a:r>
            <a:endParaRPr lang="en-IN" sz="2400" b="1" dirty="0">
              <a:solidFill>
                <a:schemeClr val="bg1"/>
              </a:solidFill>
            </a:endParaRPr>
          </a:p>
          <a:p>
            <a:r>
              <a:rPr lang="en-IN" b="1" dirty="0">
                <a:solidFill>
                  <a:schemeClr val="bg1"/>
                </a:solidFill>
              </a:rPr>
              <a:t>   - </a:t>
            </a:r>
            <a:r>
              <a:rPr lang="en-IN" b="1" dirty="0" smtClean="0">
                <a:solidFill>
                  <a:schemeClr val="bg1"/>
                </a:solidFill>
              </a:rPr>
              <a:t>Communication Barriers: </a:t>
            </a:r>
            <a:r>
              <a:rPr lang="en-IN" b="1" dirty="0">
                <a:solidFill>
                  <a:schemeClr val="bg1"/>
                </a:solidFill>
              </a:rPr>
              <a:t>In flood situations, mobile networks often fail, and victims may be unable to signal their locations, delaying the rescue process.</a:t>
            </a:r>
          </a:p>
          <a:p>
            <a:r>
              <a:rPr lang="en-IN" b="1" dirty="0">
                <a:solidFill>
                  <a:schemeClr val="bg1"/>
                </a:solidFill>
              </a:rPr>
              <a:t>   - </a:t>
            </a:r>
            <a:r>
              <a:rPr lang="en-IN" b="1" dirty="0" smtClean="0">
                <a:solidFill>
                  <a:schemeClr val="bg1"/>
                </a:solidFill>
              </a:rPr>
              <a:t>Challenge: </a:t>
            </a:r>
            <a:r>
              <a:rPr lang="en-IN" b="1" dirty="0">
                <a:solidFill>
                  <a:schemeClr val="bg1"/>
                </a:solidFill>
              </a:rPr>
              <a:t>Rescue teams lack real-time data on individual locations, making it difficult to prioritize and respond efficiently.</a:t>
            </a:r>
          </a:p>
          <a:p>
            <a:endParaRPr lang="en-IN" sz="500" dirty="0">
              <a:solidFill>
                <a:schemeClr val="bg1"/>
              </a:solidFill>
            </a:endParaRPr>
          </a:p>
        </p:txBody>
      </p:sp>
    </p:spTree>
    <p:extLst>
      <p:ext uri="{BB962C8B-B14F-4D97-AF65-F5344CB8AC3E}">
        <p14:creationId xmlns:p14="http://schemas.microsoft.com/office/powerpoint/2010/main" val="295460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006" y="225755"/>
            <a:ext cx="10681062" cy="3662541"/>
          </a:xfrm>
          <a:prstGeom prst="rect">
            <a:avLst/>
          </a:prstGeom>
        </p:spPr>
        <p:txBody>
          <a:bodyPr wrap="square">
            <a:spAutoFit/>
          </a:bodyPr>
          <a:lstStyle/>
          <a:p>
            <a:pPr algn="ctr"/>
            <a:r>
              <a:rPr lang="en-IN" sz="2800" b="1" u="sng" dirty="0" smtClean="0">
                <a:solidFill>
                  <a:srgbClr val="FF0000"/>
                </a:solidFill>
              </a:rPr>
              <a:t> Impact </a:t>
            </a:r>
            <a:r>
              <a:rPr lang="en-IN" sz="2800" b="1" u="sng" dirty="0">
                <a:solidFill>
                  <a:srgbClr val="FF0000"/>
                </a:solidFill>
              </a:rPr>
              <a:t>of Floods: Statistics on Flood-Related </a:t>
            </a:r>
            <a:r>
              <a:rPr lang="en-IN" sz="2800" b="1" u="sng" dirty="0" smtClean="0">
                <a:solidFill>
                  <a:srgbClr val="FF0000"/>
                </a:solidFill>
              </a:rPr>
              <a:t>Deaths</a:t>
            </a:r>
            <a:endParaRPr lang="en-IN" sz="2800" b="1" u="sng" dirty="0">
              <a:solidFill>
                <a:srgbClr val="FF0000"/>
              </a:solidFill>
            </a:endParaRPr>
          </a:p>
          <a:p>
            <a:endParaRPr lang="en-IN" dirty="0" smtClean="0">
              <a:solidFill>
                <a:schemeClr val="bg1"/>
              </a:solidFill>
            </a:endParaRPr>
          </a:p>
          <a:p>
            <a:r>
              <a:rPr lang="en-IN" sz="2000" b="1" dirty="0" smtClean="0">
                <a:solidFill>
                  <a:schemeClr val="bg1"/>
                </a:solidFill>
              </a:rPr>
              <a:t>Global Impact: </a:t>
            </a:r>
            <a:r>
              <a:rPr lang="en-IN" b="1" dirty="0">
                <a:solidFill>
                  <a:schemeClr val="bg1"/>
                </a:solidFill>
              </a:rPr>
              <a:t>According to the World Health Organization (WHO), floods are the most frequent natural disaster worldwide, causing thousands of deaths annually.</a:t>
            </a:r>
          </a:p>
          <a:p>
            <a:r>
              <a:rPr lang="en-IN" b="1" dirty="0">
                <a:solidFill>
                  <a:schemeClr val="bg1"/>
                </a:solidFill>
              </a:rPr>
              <a:t>  </a:t>
            </a:r>
          </a:p>
          <a:p>
            <a:r>
              <a:rPr lang="en-IN" sz="2000" b="1" dirty="0" smtClean="0">
                <a:solidFill>
                  <a:schemeClr val="bg1"/>
                </a:solidFill>
              </a:rPr>
              <a:t>Fatalities</a:t>
            </a:r>
            <a:r>
              <a:rPr lang="en-IN" b="1" dirty="0" smtClean="0">
                <a:solidFill>
                  <a:schemeClr val="bg1"/>
                </a:solidFill>
              </a:rPr>
              <a:t>: </a:t>
            </a:r>
            <a:r>
              <a:rPr lang="en-IN" b="1" dirty="0">
                <a:solidFill>
                  <a:schemeClr val="bg1"/>
                </a:solidFill>
              </a:rPr>
              <a:t>Flood-related fatalities primarily stem from drowning, exposure, and injuries from debris. For example, drowning accounts for nearly 75% of all flood-related deaths.</a:t>
            </a:r>
          </a:p>
          <a:p>
            <a:r>
              <a:rPr lang="en-IN" b="1" dirty="0">
                <a:solidFill>
                  <a:schemeClr val="bg1"/>
                </a:solidFill>
              </a:rPr>
              <a:t> </a:t>
            </a:r>
          </a:p>
          <a:p>
            <a:r>
              <a:rPr lang="en-IN" sz="2000" b="1" dirty="0" smtClean="0">
                <a:solidFill>
                  <a:schemeClr val="bg1"/>
                </a:solidFill>
              </a:rPr>
              <a:t>India-Specific Data</a:t>
            </a:r>
            <a:r>
              <a:rPr lang="en-IN" b="1" dirty="0" smtClean="0">
                <a:solidFill>
                  <a:schemeClr val="bg1"/>
                </a:solidFill>
              </a:rPr>
              <a:t>: </a:t>
            </a:r>
            <a:r>
              <a:rPr lang="en-IN" b="1" dirty="0">
                <a:solidFill>
                  <a:schemeClr val="bg1"/>
                </a:solidFill>
              </a:rPr>
              <a:t>India faces significant flood risk, with an average of </a:t>
            </a:r>
            <a:r>
              <a:rPr lang="en-IN" b="1" dirty="0" smtClean="0">
                <a:solidFill>
                  <a:schemeClr val="bg1"/>
                </a:solidFill>
              </a:rPr>
              <a:t>1,600 </a:t>
            </a:r>
            <a:r>
              <a:rPr lang="en-IN" b="1" dirty="0">
                <a:solidFill>
                  <a:schemeClr val="bg1"/>
                </a:solidFill>
              </a:rPr>
              <a:t>deaths </a:t>
            </a:r>
            <a:r>
              <a:rPr lang="en-IN" b="1" dirty="0" smtClean="0">
                <a:solidFill>
                  <a:schemeClr val="bg1"/>
                </a:solidFill>
              </a:rPr>
              <a:t>annually </a:t>
            </a:r>
            <a:r>
              <a:rPr lang="en-IN" b="1" dirty="0">
                <a:solidFill>
                  <a:schemeClr val="bg1"/>
                </a:solidFill>
              </a:rPr>
              <a:t>due to flooding and extreme weather events, based on data from the National Disaster Management Authority (NDMA).</a:t>
            </a:r>
          </a:p>
          <a:p>
            <a:endParaRPr lang="en-IN" dirty="0">
              <a:solidFill>
                <a:schemeClr val="bg1"/>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98" t="36698" r="42078" b="15256"/>
          <a:stretch/>
        </p:blipFill>
        <p:spPr>
          <a:xfrm>
            <a:off x="971006" y="3553096"/>
            <a:ext cx="6135188" cy="3136273"/>
          </a:xfrm>
          <a:prstGeom prst="rect">
            <a:avLst/>
          </a:prstGeom>
          <a:ln>
            <a:solidFill>
              <a:schemeClr val="bg1"/>
            </a:solidFill>
          </a:ln>
        </p:spPr>
      </p:pic>
      <p:sp>
        <p:nvSpPr>
          <p:cNvPr id="6" name="Rectangle 5"/>
          <p:cNvSpPr/>
          <p:nvPr/>
        </p:nvSpPr>
        <p:spPr>
          <a:xfrm>
            <a:off x="7106194" y="6320037"/>
            <a:ext cx="2180405" cy="369332"/>
          </a:xfrm>
          <a:prstGeom prst="rect">
            <a:avLst/>
          </a:prstGeom>
        </p:spPr>
        <p:txBody>
          <a:bodyPr wrap="none">
            <a:spAutoFit/>
          </a:bodyPr>
          <a:lstStyle/>
          <a:p>
            <a:r>
              <a:rPr lang="en-IN" b="1" dirty="0" smtClean="0">
                <a:solidFill>
                  <a:schemeClr val="bg1"/>
                </a:solidFill>
              </a:rPr>
              <a:t>India-Death Rates</a:t>
            </a:r>
            <a:endParaRPr lang="en-IN" dirty="0"/>
          </a:p>
        </p:txBody>
      </p:sp>
    </p:spTree>
    <p:extLst>
      <p:ext uri="{BB962C8B-B14F-4D97-AF65-F5344CB8AC3E}">
        <p14:creationId xmlns:p14="http://schemas.microsoft.com/office/powerpoint/2010/main" val="3256059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ve Flood Map India - LIVEX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01" y="313592"/>
            <a:ext cx="5352029" cy="63685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53100" y="313592"/>
            <a:ext cx="6191250" cy="2585323"/>
          </a:xfrm>
          <a:prstGeom prst="rect">
            <a:avLst/>
          </a:prstGeom>
          <a:noFill/>
        </p:spPr>
        <p:txBody>
          <a:bodyPr wrap="square" rtlCol="0">
            <a:spAutoFit/>
          </a:bodyPr>
          <a:lstStyle/>
          <a:p>
            <a:pPr algn="just"/>
            <a:r>
              <a:rPr lang="en-IN" b="1" dirty="0" smtClean="0">
                <a:solidFill>
                  <a:srgbClr val="FF0000"/>
                </a:solidFill>
              </a:rPr>
              <a:t>More about floods </a:t>
            </a:r>
          </a:p>
          <a:p>
            <a:pPr algn="just"/>
            <a:r>
              <a:rPr lang="en-US" b="1" u="sng" dirty="0" smtClean="0">
                <a:solidFill>
                  <a:srgbClr val="7030A0"/>
                </a:solidFill>
              </a:rPr>
              <a:t>Government Response</a:t>
            </a:r>
            <a:r>
              <a:rPr lang="en-US" b="1" dirty="0" smtClean="0">
                <a:solidFill>
                  <a:schemeClr val="bg1"/>
                </a:solidFill>
              </a:rPr>
              <a:t>: </a:t>
            </a:r>
          </a:p>
          <a:p>
            <a:pPr algn="just"/>
            <a:r>
              <a:rPr lang="en-US" b="1" dirty="0" smtClean="0">
                <a:solidFill>
                  <a:schemeClr val="bg1"/>
                </a:solidFill>
              </a:rPr>
              <a:t>Effective government response and coordination are vital during and after a flood.</a:t>
            </a:r>
          </a:p>
          <a:p>
            <a:pPr algn="just"/>
            <a:r>
              <a:rPr lang="en-US" b="1" dirty="0" smtClean="0">
                <a:solidFill>
                  <a:schemeClr val="bg1"/>
                </a:solidFill>
              </a:rPr>
              <a:t>This includes : </a:t>
            </a:r>
          </a:p>
          <a:p>
            <a:pPr marL="285750" indent="-285750" algn="just">
              <a:buFont typeface="Arial" panose="020B0604020202020204" pitchFamily="34" charset="0"/>
              <a:buChar char="•"/>
            </a:pPr>
            <a:r>
              <a:rPr lang="en-US" b="1" dirty="0" smtClean="0">
                <a:solidFill>
                  <a:srgbClr val="C00000"/>
                </a:solidFill>
              </a:rPr>
              <a:t>search and rescue operations, </a:t>
            </a:r>
          </a:p>
          <a:p>
            <a:pPr marL="285750" indent="-285750" algn="just">
              <a:buFont typeface="Arial" panose="020B0604020202020204" pitchFamily="34" charset="0"/>
              <a:buChar char="•"/>
            </a:pPr>
            <a:r>
              <a:rPr lang="en-US" b="1" dirty="0" smtClean="0">
                <a:solidFill>
                  <a:srgbClr val="C00000"/>
                </a:solidFill>
              </a:rPr>
              <a:t>providing emergency shelter and healthcare, and</a:t>
            </a:r>
          </a:p>
          <a:p>
            <a:pPr marL="285750" indent="-285750" algn="just">
              <a:buFont typeface="Arial" panose="020B0604020202020204" pitchFamily="34" charset="0"/>
              <a:buChar char="•"/>
            </a:pPr>
            <a:r>
              <a:rPr lang="en-US" b="1" dirty="0" smtClean="0">
                <a:solidFill>
                  <a:srgbClr val="C00000"/>
                </a:solidFill>
              </a:rPr>
              <a:t> implementing strategies for long-term recovery and rebuilding.</a:t>
            </a:r>
            <a:endParaRPr lang="en-IN" b="1" dirty="0">
              <a:solidFill>
                <a:srgbClr val="C00000"/>
              </a:solidFill>
            </a:endParaRPr>
          </a:p>
        </p:txBody>
      </p:sp>
      <p:sp>
        <p:nvSpPr>
          <p:cNvPr id="5" name="TextBox 4"/>
          <p:cNvSpPr txBox="1"/>
          <p:nvPr/>
        </p:nvSpPr>
        <p:spPr>
          <a:xfrm>
            <a:off x="5753100" y="4197863"/>
            <a:ext cx="6191250" cy="2308324"/>
          </a:xfrm>
          <a:prstGeom prst="rect">
            <a:avLst/>
          </a:prstGeom>
          <a:noFill/>
        </p:spPr>
        <p:txBody>
          <a:bodyPr wrap="square" rtlCol="0">
            <a:spAutoFit/>
          </a:bodyPr>
          <a:lstStyle/>
          <a:p>
            <a:r>
              <a:rPr lang="en-US" b="1" u="sng" dirty="0">
                <a:solidFill>
                  <a:srgbClr val="7030A0"/>
                </a:solidFill>
              </a:rPr>
              <a:t>Flash Flooding</a:t>
            </a:r>
            <a:r>
              <a:rPr lang="en-US" b="1" dirty="0">
                <a:solidFill>
                  <a:schemeClr val="bg1"/>
                </a:solidFill>
              </a:rPr>
              <a:t>: </a:t>
            </a:r>
            <a:endParaRPr lang="en-US" b="1" dirty="0" smtClean="0">
              <a:solidFill>
                <a:schemeClr val="bg1"/>
              </a:solidFill>
            </a:endParaRPr>
          </a:p>
          <a:p>
            <a:pPr algn="just"/>
            <a:r>
              <a:rPr lang="en-US" b="1" dirty="0" smtClean="0">
                <a:solidFill>
                  <a:schemeClr val="bg1"/>
                </a:solidFill>
              </a:rPr>
              <a:t>Flash </a:t>
            </a:r>
            <a:r>
              <a:rPr lang="en-US" b="1" dirty="0">
                <a:solidFill>
                  <a:schemeClr val="bg1"/>
                </a:solidFill>
              </a:rPr>
              <a:t>floods, characterized by a sudden and rapid onset of flooding, can be particularly deadly. </a:t>
            </a:r>
            <a:endParaRPr lang="en-US" b="1" dirty="0" smtClean="0">
              <a:solidFill>
                <a:schemeClr val="bg1"/>
              </a:solidFill>
            </a:endParaRPr>
          </a:p>
          <a:p>
            <a:pPr algn="just"/>
            <a:r>
              <a:rPr lang="en-US" b="1" dirty="0" smtClean="0">
                <a:solidFill>
                  <a:schemeClr val="bg1"/>
                </a:solidFill>
              </a:rPr>
              <a:t>They </a:t>
            </a:r>
            <a:r>
              <a:rPr lang="en-US" b="1" dirty="0">
                <a:solidFill>
                  <a:schemeClr val="bg1"/>
                </a:solidFill>
              </a:rPr>
              <a:t>are often triggered </a:t>
            </a:r>
            <a:r>
              <a:rPr lang="en-US" b="1" dirty="0" smtClean="0">
                <a:solidFill>
                  <a:schemeClr val="bg1"/>
                </a:solidFill>
              </a:rPr>
              <a:t>by:</a:t>
            </a:r>
          </a:p>
          <a:p>
            <a:pPr marL="285750" indent="-285750" algn="just">
              <a:buFont typeface="Arial" panose="020B0604020202020204" pitchFamily="34" charset="0"/>
              <a:buChar char="•"/>
            </a:pPr>
            <a:r>
              <a:rPr lang="en-US" b="1" dirty="0" smtClean="0">
                <a:solidFill>
                  <a:srgbClr val="C00000"/>
                </a:solidFill>
              </a:rPr>
              <a:t>heavy </a:t>
            </a:r>
            <a:r>
              <a:rPr lang="en-US" b="1" dirty="0">
                <a:solidFill>
                  <a:srgbClr val="C00000"/>
                </a:solidFill>
              </a:rPr>
              <a:t>rainfall, </a:t>
            </a:r>
            <a:r>
              <a:rPr lang="en-US" b="1" dirty="0" smtClean="0">
                <a:solidFill>
                  <a:srgbClr val="C00000"/>
                </a:solidFill>
              </a:rPr>
              <a:t>dam </a:t>
            </a:r>
            <a:r>
              <a:rPr lang="en-US" b="1" dirty="0">
                <a:solidFill>
                  <a:srgbClr val="C00000"/>
                </a:solidFill>
              </a:rPr>
              <a:t>failures, or </a:t>
            </a:r>
            <a:endParaRPr lang="en-US" b="1" dirty="0" smtClean="0">
              <a:solidFill>
                <a:srgbClr val="C00000"/>
              </a:solidFill>
            </a:endParaRPr>
          </a:p>
          <a:p>
            <a:pPr marL="285750" indent="-285750" algn="just">
              <a:buFont typeface="Arial" panose="020B0604020202020204" pitchFamily="34" charset="0"/>
              <a:buChar char="•"/>
            </a:pPr>
            <a:r>
              <a:rPr lang="en-US" b="1" dirty="0" smtClean="0">
                <a:solidFill>
                  <a:srgbClr val="C00000"/>
                </a:solidFill>
              </a:rPr>
              <a:t>sudden </a:t>
            </a:r>
            <a:r>
              <a:rPr lang="en-US" b="1" dirty="0">
                <a:solidFill>
                  <a:srgbClr val="C00000"/>
                </a:solidFill>
              </a:rPr>
              <a:t>thawing of snow, </a:t>
            </a:r>
            <a:endParaRPr lang="en-US" b="1" dirty="0" smtClean="0">
              <a:solidFill>
                <a:srgbClr val="C00000"/>
              </a:solidFill>
            </a:endParaRPr>
          </a:p>
          <a:p>
            <a:pPr marL="285750" indent="-285750" algn="just">
              <a:buFont typeface="Arial" panose="020B0604020202020204" pitchFamily="34" charset="0"/>
              <a:buChar char="•"/>
            </a:pPr>
            <a:r>
              <a:rPr lang="en-US" b="1" dirty="0" smtClean="0">
                <a:solidFill>
                  <a:srgbClr val="C00000"/>
                </a:solidFill>
              </a:rPr>
              <a:t>catching </a:t>
            </a:r>
            <a:r>
              <a:rPr lang="en-US" b="1" dirty="0">
                <a:solidFill>
                  <a:srgbClr val="C00000"/>
                </a:solidFill>
              </a:rPr>
              <a:t>people unaware and leading to a higher risk of drowning.</a:t>
            </a:r>
            <a:endParaRPr lang="en-IN" b="1" dirty="0">
              <a:solidFill>
                <a:srgbClr val="C00000"/>
              </a:solidFill>
            </a:endParaRPr>
          </a:p>
        </p:txBody>
      </p:sp>
    </p:spTree>
    <p:extLst>
      <p:ext uri="{BB962C8B-B14F-4D97-AF65-F5344CB8AC3E}">
        <p14:creationId xmlns:p14="http://schemas.microsoft.com/office/powerpoint/2010/main" val="341508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8814" y="164791"/>
            <a:ext cx="11887199" cy="707886"/>
          </a:xfrm>
          <a:prstGeom prst="rect">
            <a:avLst/>
          </a:prstGeom>
          <a:solidFill>
            <a:schemeClr val="accent4">
              <a:lumMod val="20000"/>
              <a:lumOff val="80000"/>
            </a:schemeClr>
          </a:solidFill>
        </p:spPr>
        <p:txBody>
          <a:bodyPr wrap="square" rtlCol="0">
            <a:spAutoFit/>
          </a:bodyPr>
          <a:lstStyle/>
          <a:p>
            <a:pPr algn="ctr"/>
            <a:r>
              <a:rPr lang="en-IN" sz="4000" b="1" dirty="0" err="1" smtClean="0">
                <a:solidFill>
                  <a:srgbClr val="FF0000"/>
                </a:solidFill>
              </a:rPr>
              <a:t>FloodSaver</a:t>
            </a:r>
            <a:r>
              <a:rPr lang="en-IN" sz="4000" b="1" dirty="0" smtClean="0">
                <a:solidFill>
                  <a:srgbClr val="FF0000"/>
                </a:solidFill>
              </a:rPr>
              <a:t> - </a:t>
            </a:r>
            <a:r>
              <a:rPr lang="en-IN" sz="4000" b="1" dirty="0">
                <a:solidFill>
                  <a:srgbClr val="FF0000"/>
                </a:solidFill>
              </a:rPr>
              <a:t>Drone-Assisted Flood </a:t>
            </a:r>
            <a:r>
              <a:rPr lang="en-IN" sz="4000" b="1" dirty="0" smtClean="0">
                <a:solidFill>
                  <a:srgbClr val="FF0000"/>
                </a:solidFill>
              </a:rPr>
              <a:t>Relief</a:t>
            </a:r>
            <a:endParaRPr lang="en-IN" sz="4000" dirty="0">
              <a:solidFill>
                <a:srgbClr val="FF0000"/>
              </a:solidFill>
            </a:endParaRPr>
          </a:p>
        </p:txBody>
      </p:sp>
      <p:sp>
        <p:nvSpPr>
          <p:cNvPr id="6" name="TextBox 5"/>
          <p:cNvSpPr txBox="1"/>
          <p:nvPr/>
        </p:nvSpPr>
        <p:spPr>
          <a:xfrm>
            <a:off x="590844" y="1816737"/>
            <a:ext cx="11465169" cy="3816429"/>
          </a:xfrm>
          <a:prstGeom prst="rect">
            <a:avLst/>
          </a:prstGeom>
          <a:noFill/>
        </p:spPr>
        <p:txBody>
          <a:bodyPr wrap="square" rtlCol="0">
            <a:spAutoFit/>
          </a:bodyPr>
          <a:lstStyle/>
          <a:p>
            <a:pPr algn="just"/>
            <a:r>
              <a:rPr lang="en-IN" sz="3200" b="1" dirty="0">
                <a:solidFill>
                  <a:schemeClr val="bg1"/>
                </a:solidFill>
              </a:rPr>
              <a:t>The idea of using drones for flood relief likely stemmed </a:t>
            </a:r>
            <a:r>
              <a:rPr lang="en-IN" sz="3200" b="1" dirty="0" smtClean="0">
                <a:solidFill>
                  <a:schemeClr val="bg1"/>
                </a:solidFill>
              </a:rPr>
              <a:t>from</a:t>
            </a:r>
          </a:p>
          <a:p>
            <a:pPr marL="457200" indent="-457200" algn="just">
              <a:buFont typeface="Arial" panose="020B0604020202020204" pitchFamily="34" charset="0"/>
              <a:buChar char="•"/>
            </a:pPr>
            <a:r>
              <a:rPr lang="en-IN" sz="3200" b="1" dirty="0" smtClean="0">
                <a:solidFill>
                  <a:schemeClr val="bg1"/>
                </a:solidFill>
              </a:rPr>
              <a:t>the </a:t>
            </a:r>
            <a:r>
              <a:rPr lang="en-IN" sz="3200" b="1" dirty="0">
                <a:solidFill>
                  <a:schemeClr val="bg1"/>
                </a:solidFill>
              </a:rPr>
              <a:t>need for more efficient disaster </a:t>
            </a:r>
            <a:r>
              <a:rPr lang="en-IN" sz="3200" b="1" dirty="0" smtClean="0">
                <a:solidFill>
                  <a:schemeClr val="bg1"/>
                </a:solidFill>
              </a:rPr>
              <a:t>response </a:t>
            </a:r>
          </a:p>
          <a:p>
            <a:pPr marL="457200" indent="-457200" algn="just">
              <a:buFont typeface="Arial" panose="020B0604020202020204" pitchFamily="34" charset="0"/>
              <a:buChar char="•"/>
            </a:pPr>
            <a:r>
              <a:rPr lang="en-IN" sz="3200" b="1" dirty="0" smtClean="0">
                <a:solidFill>
                  <a:schemeClr val="bg1"/>
                </a:solidFill>
              </a:rPr>
              <a:t>advances </a:t>
            </a:r>
            <a:r>
              <a:rPr lang="en-IN" sz="3200" b="1" dirty="0">
                <a:solidFill>
                  <a:schemeClr val="bg1"/>
                </a:solidFill>
              </a:rPr>
              <a:t>in drone </a:t>
            </a:r>
            <a:r>
              <a:rPr lang="en-IN" sz="3200" b="1" dirty="0" smtClean="0">
                <a:solidFill>
                  <a:schemeClr val="bg1"/>
                </a:solidFill>
              </a:rPr>
              <a:t>technology </a:t>
            </a:r>
          </a:p>
          <a:p>
            <a:pPr marL="457200" indent="-457200" algn="just">
              <a:buFont typeface="Arial" panose="020B0604020202020204" pitchFamily="34" charset="0"/>
              <a:buChar char="•"/>
            </a:pPr>
            <a:r>
              <a:rPr lang="en-IN" sz="3200" b="1" dirty="0" smtClean="0">
                <a:solidFill>
                  <a:schemeClr val="bg1"/>
                </a:solidFill>
              </a:rPr>
              <a:t>prior </a:t>
            </a:r>
            <a:r>
              <a:rPr lang="en-IN" sz="3200" b="1" dirty="0">
                <a:solidFill>
                  <a:schemeClr val="bg1"/>
                </a:solidFill>
              </a:rPr>
              <a:t>search </a:t>
            </a:r>
            <a:r>
              <a:rPr lang="en-IN" sz="3200" b="1" dirty="0" smtClean="0">
                <a:solidFill>
                  <a:schemeClr val="bg1"/>
                </a:solidFill>
              </a:rPr>
              <a:t>and rescue </a:t>
            </a:r>
            <a:r>
              <a:rPr lang="en-IN" sz="3200" b="1" dirty="0">
                <a:solidFill>
                  <a:schemeClr val="bg1"/>
                </a:solidFill>
              </a:rPr>
              <a:t>efforts, and </a:t>
            </a:r>
            <a:endParaRPr lang="en-IN" sz="3200" b="1" dirty="0" smtClean="0">
              <a:solidFill>
                <a:schemeClr val="bg1"/>
              </a:solidFill>
            </a:endParaRPr>
          </a:p>
          <a:p>
            <a:pPr marL="457200" indent="-457200" algn="just">
              <a:buFont typeface="Arial" panose="020B0604020202020204" pitchFamily="34" charset="0"/>
              <a:buChar char="•"/>
            </a:pPr>
            <a:r>
              <a:rPr lang="en-IN" sz="3200" b="1" dirty="0" smtClean="0">
                <a:solidFill>
                  <a:schemeClr val="bg1"/>
                </a:solidFill>
              </a:rPr>
              <a:t>a </a:t>
            </a:r>
            <a:r>
              <a:rPr lang="en-IN" sz="3200" b="1" dirty="0">
                <a:solidFill>
                  <a:schemeClr val="bg1"/>
                </a:solidFill>
              </a:rPr>
              <a:t>desire to innovate</a:t>
            </a:r>
            <a:r>
              <a:rPr lang="en-IN" sz="3200" b="1" dirty="0" smtClean="0">
                <a:solidFill>
                  <a:schemeClr val="bg1"/>
                </a:solidFill>
              </a:rPr>
              <a:t>.</a:t>
            </a:r>
          </a:p>
          <a:p>
            <a:pPr marL="457200" indent="-457200" algn="just">
              <a:buFont typeface="Arial" panose="020B0604020202020204" pitchFamily="34" charset="0"/>
              <a:buChar char="•"/>
            </a:pPr>
            <a:endParaRPr lang="en-IN" sz="3200" b="1" dirty="0" smtClean="0">
              <a:solidFill>
                <a:schemeClr val="bg1"/>
              </a:solidFill>
            </a:endParaRPr>
          </a:p>
          <a:p>
            <a:pPr algn="just"/>
            <a:endParaRPr lang="en-IN" b="1" dirty="0">
              <a:solidFill>
                <a:schemeClr val="bg1"/>
              </a:solidFill>
            </a:endParaRPr>
          </a:p>
        </p:txBody>
      </p:sp>
    </p:spTree>
    <p:extLst>
      <p:ext uri="{BB962C8B-B14F-4D97-AF65-F5344CB8AC3E}">
        <p14:creationId xmlns:p14="http://schemas.microsoft.com/office/powerpoint/2010/main" val="2808205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03247" y="1020722"/>
            <a:ext cx="11135459" cy="954107"/>
          </a:xfrm>
          <a:prstGeom prst="rect">
            <a:avLst/>
          </a:prstGeom>
          <a:noFill/>
        </p:spPr>
        <p:txBody>
          <a:bodyPr wrap="square" rtlCol="0">
            <a:spAutoFit/>
          </a:bodyPr>
          <a:lstStyle/>
          <a:p>
            <a:pPr algn="just"/>
            <a:r>
              <a:rPr lang="en-IN" sz="2800" b="1" dirty="0" smtClean="0">
                <a:solidFill>
                  <a:schemeClr val="bg1"/>
                </a:solidFill>
              </a:rPr>
              <a:t>Using drones and sensors we are going to prepare a model which can help in rescuing the people who stuck. </a:t>
            </a:r>
            <a:endParaRPr lang="en-IN" sz="2800" b="1" dirty="0">
              <a:solidFill>
                <a:schemeClr val="bg1"/>
              </a:solidFill>
            </a:endParaRPr>
          </a:p>
        </p:txBody>
      </p:sp>
      <p:sp>
        <p:nvSpPr>
          <p:cNvPr id="5" name="TextBox 4"/>
          <p:cNvSpPr txBox="1"/>
          <p:nvPr/>
        </p:nvSpPr>
        <p:spPr>
          <a:xfrm>
            <a:off x="168814" y="164791"/>
            <a:ext cx="11887199" cy="707886"/>
          </a:xfrm>
          <a:prstGeom prst="rect">
            <a:avLst/>
          </a:prstGeom>
          <a:solidFill>
            <a:schemeClr val="accent4">
              <a:lumMod val="20000"/>
              <a:lumOff val="80000"/>
            </a:schemeClr>
          </a:solidFill>
        </p:spPr>
        <p:txBody>
          <a:bodyPr wrap="square" rtlCol="0">
            <a:spAutoFit/>
          </a:bodyPr>
          <a:lstStyle/>
          <a:p>
            <a:pPr algn="ctr"/>
            <a:r>
              <a:rPr lang="en-IN" sz="4000" b="1" dirty="0" smtClean="0">
                <a:solidFill>
                  <a:srgbClr val="FF0000"/>
                </a:solidFill>
              </a:rPr>
              <a:t>Proposed Idea</a:t>
            </a:r>
            <a:endParaRPr lang="en-IN" sz="4000" dirty="0">
              <a:solidFill>
                <a:srgbClr val="FF0000"/>
              </a:solidFill>
            </a:endParaRPr>
          </a:p>
        </p:txBody>
      </p:sp>
      <p:sp>
        <p:nvSpPr>
          <p:cNvPr id="9" name="Rectangle 8"/>
          <p:cNvSpPr/>
          <p:nvPr/>
        </p:nvSpPr>
        <p:spPr>
          <a:xfrm>
            <a:off x="203247" y="2329425"/>
            <a:ext cx="11432345" cy="954107"/>
          </a:xfrm>
          <a:prstGeom prst="rect">
            <a:avLst/>
          </a:prstGeom>
        </p:spPr>
        <p:txBody>
          <a:bodyPr wrap="square">
            <a:spAutoFit/>
          </a:bodyPr>
          <a:lstStyle/>
          <a:p>
            <a:r>
              <a:rPr lang="en-US" sz="2800" b="1" dirty="0">
                <a:solidFill>
                  <a:schemeClr val="bg1"/>
                </a:solidFill>
              </a:rPr>
              <a:t>Communicating with trapped individuals, accurately locating them, and relaying this data directly to NGOs for faster rescues.</a:t>
            </a:r>
            <a:endParaRPr lang="en-IN" sz="2800" b="1" dirty="0"/>
          </a:p>
        </p:txBody>
      </p:sp>
      <p:sp>
        <p:nvSpPr>
          <p:cNvPr id="17" name="Rectangle 16"/>
          <p:cNvSpPr/>
          <p:nvPr/>
        </p:nvSpPr>
        <p:spPr>
          <a:xfrm>
            <a:off x="168814" y="3638128"/>
            <a:ext cx="1375698" cy="58477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none">
            <a:spAutoFit/>
          </a:bodyPr>
          <a:lstStyle/>
          <a:p>
            <a:r>
              <a:rPr lang="en-US" sz="3200" b="1" dirty="0" smtClean="0">
                <a:solidFill>
                  <a:schemeClr val="bg1"/>
                </a:solidFill>
              </a:rPr>
              <a:t>Drone</a:t>
            </a:r>
            <a:endParaRPr lang="en-IN" sz="3200" b="1" dirty="0"/>
          </a:p>
        </p:txBody>
      </p:sp>
      <p:sp>
        <p:nvSpPr>
          <p:cNvPr id="18" name="TextBox 17"/>
          <p:cNvSpPr txBox="1"/>
          <p:nvPr/>
        </p:nvSpPr>
        <p:spPr>
          <a:xfrm>
            <a:off x="5892512" y="3769353"/>
            <a:ext cx="3684022" cy="58477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none" rtlCol="0">
            <a:spAutoFit/>
          </a:bodyPr>
          <a:lstStyle/>
          <a:p>
            <a:r>
              <a:rPr lang="en-US" sz="3200" b="1" dirty="0">
                <a:solidFill>
                  <a:schemeClr val="bg1"/>
                </a:solidFill>
              </a:rPr>
              <a:t>Location to NGOs</a:t>
            </a:r>
            <a:endParaRPr lang="en-IN" sz="3200" dirty="0"/>
          </a:p>
        </p:txBody>
      </p:sp>
      <p:sp>
        <p:nvSpPr>
          <p:cNvPr id="19" name="TextBox 18"/>
          <p:cNvSpPr txBox="1"/>
          <p:nvPr/>
        </p:nvSpPr>
        <p:spPr>
          <a:xfrm>
            <a:off x="10368485" y="3773172"/>
            <a:ext cx="1640193" cy="5847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circle">
              <a:fillToRect l="100000" t="100000"/>
            </a:path>
            <a:tileRect r="-100000" b="-100000"/>
          </a:gradFill>
        </p:spPr>
        <p:txBody>
          <a:bodyPr wrap="none" rtlCol="0">
            <a:spAutoFit/>
          </a:bodyPr>
          <a:lstStyle/>
          <a:p>
            <a:r>
              <a:rPr lang="en-US" sz="3200" b="1" dirty="0">
                <a:solidFill>
                  <a:schemeClr val="bg1"/>
                </a:solidFill>
              </a:rPr>
              <a:t>Rescue</a:t>
            </a:r>
            <a:endParaRPr lang="en-IN" sz="3200" dirty="0"/>
          </a:p>
        </p:txBody>
      </p:sp>
      <p:sp>
        <p:nvSpPr>
          <p:cNvPr id="20" name="Rectangle 19"/>
          <p:cNvSpPr/>
          <p:nvPr/>
        </p:nvSpPr>
        <p:spPr>
          <a:xfrm>
            <a:off x="2681659" y="3677019"/>
            <a:ext cx="2244525" cy="584775"/>
          </a:xfrm>
          <a:prstGeom prst="rect">
            <a:avLst/>
          </a:prstGeom>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p:spPr>
        <p:txBody>
          <a:bodyPr wrap="none">
            <a:spAutoFit/>
          </a:bodyPr>
          <a:lstStyle/>
          <a:p>
            <a:r>
              <a:rPr lang="en-US" sz="3200" b="1" dirty="0">
                <a:solidFill>
                  <a:schemeClr val="bg1"/>
                </a:solidFill>
              </a:rPr>
              <a:t>Individual </a:t>
            </a:r>
            <a:endParaRPr lang="en-IN" sz="3200" b="1" dirty="0"/>
          </a:p>
        </p:txBody>
      </p:sp>
      <p:sp>
        <p:nvSpPr>
          <p:cNvPr id="21" name="TextBox 20"/>
          <p:cNvSpPr txBox="1"/>
          <p:nvPr/>
        </p:nvSpPr>
        <p:spPr>
          <a:xfrm>
            <a:off x="1548567" y="3584687"/>
            <a:ext cx="1155265" cy="769441"/>
          </a:xfrm>
          <a:prstGeom prst="rect">
            <a:avLst/>
          </a:prstGeom>
          <a:noFill/>
        </p:spPr>
        <p:txBody>
          <a:bodyPr wrap="square" rtlCol="0">
            <a:spAutoFit/>
          </a:bodyPr>
          <a:lstStyle/>
          <a:p>
            <a:r>
              <a:rPr lang="en-US" sz="4400" b="1" dirty="0" smtClean="0">
                <a:solidFill>
                  <a:schemeClr val="bg1"/>
                </a:solidFill>
              </a:rPr>
              <a:t> ➔</a:t>
            </a:r>
            <a:endParaRPr lang="en-IN" sz="4400" dirty="0"/>
          </a:p>
        </p:txBody>
      </p:sp>
      <p:sp>
        <p:nvSpPr>
          <p:cNvPr id="22" name="TextBox 21"/>
          <p:cNvSpPr txBox="1"/>
          <p:nvPr/>
        </p:nvSpPr>
        <p:spPr>
          <a:xfrm>
            <a:off x="4847350" y="3605889"/>
            <a:ext cx="1155265" cy="769441"/>
          </a:xfrm>
          <a:prstGeom prst="rect">
            <a:avLst/>
          </a:prstGeom>
          <a:noFill/>
        </p:spPr>
        <p:txBody>
          <a:bodyPr wrap="square" rtlCol="0">
            <a:spAutoFit/>
          </a:bodyPr>
          <a:lstStyle/>
          <a:p>
            <a:r>
              <a:rPr lang="en-US" sz="4400" b="1" dirty="0" smtClean="0">
                <a:solidFill>
                  <a:schemeClr val="bg1"/>
                </a:solidFill>
              </a:rPr>
              <a:t> ➔</a:t>
            </a:r>
            <a:endParaRPr lang="en-IN" sz="4400" dirty="0"/>
          </a:p>
        </p:txBody>
      </p:sp>
      <p:sp>
        <p:nvSpPr>
          <p:cNvPr id="23" name="TextBox 22"/>
          <p:cNvSpPr txBox="1"/>
          <p:nvPr/>
        </p:nvSpPr>
        <p:spPr>
          <a:xfrm>
            <a:off x="9394877" y="3718343"/>
            <a:ext cx="1155265" cy="769441"/>
          </a:xfrm>
          <a:prstGeom prst="rect">
            <a:avLst/>
          </a:prstGeom>
          <a:noFill/>
        </p:spPr>
        <p:txBody>
          <a:bodyPr wrap="square" rtlCol="0">
            <a:spAutoFit/>
          </a:bodyPr>
          <a:lstStyle/>
          <a:p>
            <a:r>
              <a:rPr lang="en-US" sz="4400" b="1" dirty="0" smtClean="0">
                <a:solidFill>
                  <a:schemeClr val="bg1"/>
                </a:solidFill>
              </a:rPr>
              <a:t> ➔</a:t>
            </a:r>
            <a:endParaRPr lang="en-IN" sz="4400" dirty="0"/>
          </a:p>
        </p:txBody>
      </p:sp>
    </p:spTree>
    <p:extLst>
      <p:ext uri="{BB962C8B-B14F-4D97-AF65-F5344CB8AC3E}">
        <p14:creationId xmlns:p14="http://schemas.microsoft.com/office/powerpoint/2010/main" val="2835141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58" y="281354"/>
            <a:ext cx="11868442" cy="584775"/>
          </a:xfrm>
          <a:prstGeom prst="rect">
            <a:avLst/>
          </a:prstGeom>
          <a:noFill/>
        </p:spPr>
        <p:txBody>
          <a:bodyPr wrap="square" rtlCol="0">
            <a:spAutoFit/>
          </a:bodyPr>
          <a:lstStyle/>
          <a:p>
            <a:r>
              <a:rPr lang="en-IN" sz="3200" b="1" u="sng" dirty="0" smtClean="0">
                <a:solidFill>
                  <a:srgbClr val="FF0000"/>
                </a:solidFill>
              </a:rPr>
              <a:t>Mechanism</a:t>
            </a:r>
            <a:r>
              <a:rPr lang="en-IN" sz="3200" b="1" dirty="0" smtClean="0">
                <a:solidFill>
                  <a:srgbClr val="FF0000"/>
                </a:solidFill>
              </a:rPr>
              <a:t>: How this Drone based system is going to work.</a:t>
            </a:r>
            <a:endParaRPr lang="en-IN" sz="3200" b="1" dirty="0">
              <a:solidFill>
                <a:srgbClr val="FF0000"/>
              </a:solidFill>
            </a:endParaRPr>
          </a:p>
        </p:txBody>
      </p:sp>
    </p:spTree>
    <p:extLst>
      <p:ext uri="{BB962C8B-B14F-4D97-AF65-F5344CB8AC3E}">
        <p14:creationId xmlns:p14="http://schemas.microsoft.com/office/powerpoint/2010/main" val="108225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chtonics F550 Airframe Hexa Frame HexaCopter Support KK/MK/MW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343" y="1142900"/>
            <a:ext cx="1677571" cy="1419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9874" y="2713097"/>
            <a:ext cx="2282826" cy="276999"/>
          </a:xfrm>
          <a:prstGeom prst="rect">
            <a:avLst/>
          </a:prstGeom>
          <a:noFill/>
        </p:spPr>
        <p:txBody>
          <a:bodyPr wrap="square" rtlCol="0">
            <a:spAutoFit/>
          </a:bodyPr>
          <a:lstStyle/>
          <a:p>
            <a:r>
              <a:rPr lang="en-IN" sz="1200" dirty="0">
                <a:solidFill>
                  <a:schemeClr val="bg1"/>
                </a:solidFill>
              </a:rPr>
              <a:t>F550 </a:t>
            </a:r>
            <a:r>
              <a:rPr lang="en-IN" sz="1200" dirty="0" err="1">
                <a:solidFill>
                  <a:schemeClr val="bg1"/>
                </a:solidFill>
              </a:rPr>
              <a:t>Hexacopter</a:t>
            </a:r>
            <a:r>
              <a:rPr lang="en-IN" sz="1200" dirty="0">
                <a:solidFill>
                  <a:schemeClr val="bg1"/>
                </a:solidFill>
              </a:rPr>
              <a:t> Frame</a:t>
            </a:r>
          </a:p>
        </p:txBody>
      </p:sp>
      <p:pic>
        <p:nvPicPr>
          <p:cNvPr id="2054" name="Picture 6" descr="Bydroid 2212 920kv Brushless DC motor for drone- Pack of 4 (2cw,2cc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699" y="1142900"/>
            <a:ext cx="1600201" cy="1570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14699" y="2851596"/>
            <a:ext cx="1678665" cy="276999"/>
          </a:xfrm>
          <a:prstGeom prst="rect">
            <a:avLst/>
          </a:prstGeom>
          <a:noFill/>
        </p:spPr>
        <p:txBody>
          <a:bodyPr wrap="none" rtlCol="0">
            <a:spAutoFit/>
          </a:bodyPr>
          <a:lstStyle/>
          <a:p>
            <a:r>
              <a:rPr lang="en-IN" sz="1200" dirty="0">
                <a:solidFill>
                  <a:schemeClr val="bg1"/>
                </a:solidFill>
              </a:rPr>
              <a:t>2212 Motors (920KV)</a:t>
            </a:r>
          </a:p>
        </p:txBody>
      </p:sp>
      <p:pic>
        <p:nvPicPr>
          <p:cNvPr id="2056" name="Picture 8" descr="Robotbanao 30A Brushless Motor Speed Controller BEC ESC-Electronic Speed Controller-For Quadcopter,Airplane,Aircraft,Hel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87" y="1251009"/>
            <a:ext cx="2143713" cy="1462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86958" y="2851595"/>
            <a:ext cx="854721" cy="276999"/>
          </a:xfrm>
          <a:prstGeom prst="rect">
            <a:avLst/>
          </a:prstGeom>
          <a:noFill/>
        </p:spPr>
        <p:txBody>
          <a:bodyPr wrap="none" rtlCol="0">
            <a:spAutoFit/>
          </a:bodyPr>
          <a:lstStyle/>
          <a:p>
            <a:r>
              <a:rPr lang="en-IN" sz="1200" dirty="0">
                <a:solidFill>
                  <a:schemeClr val="bg1"/>
                </a:solidFill>
              </a:rPr>
              <a:t>30A ESCs</a:t>
            </a:r>
          </a:p>
        </p:txBody>
      </p:sp>
      <p:pic>
        <p:nvPicPr>
          <p:cNvPr id="2058" name="Picture 10" descr="INVENTO 2 Pair 10 inch Long 1045 CW CCW Propeller Prop for RC Multi F450 Quadcopter Helicopter DI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773" y="1251009"/>
            <a:ext cx="1736725" cy="15451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983114" y="2874678"/>
            <a:ext cx="2637260" cy="253916"/>
          </a:xfrm>
          <a:prstGeom prst="rect">
            <a:avLst/>
          </a:prstGeom>
          <a:noFill/>
        </p:spPr>
        <p:txBody>
          <a:bodyPr wrap="none" rtlCol="0">
            <a:spAutoFit/>
          </a:bodyPr>
          <a:lstStyle/>
          <a:p>
            <a:r>
              <a:rPr lang="fr-FR" sz="1050" dirty="0">
                <a:solidFill>
                  <a:schemeClr val="bg1"/>
                </a:solidFill>
              </a:rPr>
              <a:t>1045 or 1145 </a:t>
            </a:r>
            <a:r>
              <a:rPr lang="fr-FR" sz="1050" dirty="0" err="1">
                <a:solidFill>
                  <a:schemeClr val="bg1"/>
                </a:solidFill>
              </a:rPr>
              <a:t>Propellers</a:t>
            </a:r>
            <a:r>
              <a:rPr lang="fr-FR" sz="1050" dirty="0">
                <a:solidFill>
                  <a:schemeClr val="bg1"/>
                </a:solidFill>
              </a:rPr>
              <a:t> (</a:t>
            </a:r>
            <a:r>
              <a:rPr lang="fr-FR" sz="1050" dirty="0" err="1">
                <a:solidFill>
                  <a:schemeClr val="bg1"/>
                </a:solidFill>
              </a:rPr>
              <a:t>Carbon</a:t>
            </a:r>
            <a:r>
              <a:rPr lang="fr-FR" sz="1050" dirty="0">
                <a:solidFill>
                  <a:schemeClr val="bg1"/>
                </a:solidFill>
              </a:rPr>
              <a:t> </a:t>
            </a:r>
            <a:r>
              <a:rPr lang="fr-FR" sz="1050" dirty="0" err="1">
                <a:solidFill>
                  <a:schemeClr val="bg1"/>
                </a:solidFill>
              </a:rPr>
              <a:t>Fiber</a:t>
            </a:r>
            <a:r>
              <a:rPr lang="fr-FR" sz="1050" dirty="0">
                <a:solidFill>
                  <a:schemeClr val="bg1"/>
                </a:solidFill>
              </a:rPr>
              <a:t>)</a:t>
            </a:r>
            <a:endParaRPr lang="en-IN" sz="1050" dirty="0">
              <a:solidFill>
                <a:schemeClr val="bg1"/>
              </a:solidFill>
            </a:endParaRPr>
          </a:p>
        </p:txBody>
      </p:sp>
      <p:pic>
        <p:nvPicPr>
          <p:cNvPr id="2060" name="Picture 12" descr="Flipo 5200mAh 4S 40C/80C (14.8V) Lithium Polymer Battery Pack LIP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366" y="3141068"/>
            <a:ext cx="1343334" cy="1943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28360" y="5235140"/>
            <a:ext cx="1840568" cy="261610"/>
          </a:xfrm>
          <a:prstGeom prst="rect">
            <a:avLst/>
          </a:prstGeom>
          <a:noFill/>
        </p:spPr>
        <p:txBody>
          <a:bodyPr wrap="none" rtlCol="0">
            <a:spAutoFit/>
          </a:bodyPr>
          <a:lstStyle/>
          <a:p>
            <a:r>
              <a:rPr lang="en-IN" sz="1100" dirty="0">
                <a:solidFill>
                  <a:schemeClr val="bg1"/>
                </a:solidFill>
              </a:rPr>
              <a:t>4S 5200mAh </a:t>
            </a:r>
            <a:r>
              <a:rPr lang="en-IN" sz="1100" dirty="0" err="1">
                <a:solidFill>
                  <a:schemeClr val="bg1"/>
                </a:solidFill>
              </a:rPr>
              <a:t>LiPo</a:t>
            </a:r>
            <a:r>
              <a:rPr lang="en-IN" sz="1100" dirty="0">
                <a:solidFill>
                  <a:schemeClr val="bg1"/>
                </a:solidFill>
              </a:rPr>
              <a:t> Battery</a:t>
            </a:r>
          </a:p>
        </p:txBody>
      </p:sp>
      <p:pic>
        <p:nvPicPr>
          <p:cNvPr id="2062" name="Picture 14" descr="Chaudhry Traders Flight Controllers KK Mini KK2.1.5 CC3D APM NAZE32 for QuadCopters HexaCopters &amp; Racing UAV Drones (PIXH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132" y="3338733"/>
            <a:ext cx="1358899" cy="18170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017564" y="5350556"/>
            <a:ext cx="914033" cy="276999"/>
          </a:xfrm>
          <a:prstGeom prst="rect">
            <a:avLst/>
          </a:prstGeom>
        </p:spPr>
        <p:txBody>
          <a:bodyPr wrap="none">
            <a:spAutoFit/>
          </a:bodyPr>
          <a:lstStyle/>
          <a:p>
            <a:r>
              <a:rPr lang="en-IN" sz="1200" dirty="0" err="1">
                <a:solidFill>
                  <a:schemeClr val="bg1"/>
                </a:solidFill>
              </a:rPr>
              <a:t>Pixhawk</a:t>
            </a:r>
            <a:r>
              <a:rPr lang="en-IN" sz="1200" dirty="0">
                <a:solidFill>
                  <a:schemeClr val="bg1"/>
                </a:solidFill>
              </a:rPr>
              <a:t> 4</a:t>
            </a:r>
          </a:p>
        </p:txBody>
      </p:sp>
      <p:sp>
        <p:nvSpPr>
          <p:cNvPr id="11" name="TextBox 10"/>
          <p:cNvSpPr txBox="1"/>
          <p:nvPr/>
        </p:nvSpPr>
        <p:spPr>
          <a:xfrm>
            <a:off x="5401922" y="5398178"/>
            <a:ext cx="2792752" cy="261610"/>
          </a:xfrm>
          <a:prstGeom prst="rect">
            <a:avLst/>
          </a:prstGeom>
          <a:noFill/>
        </p:spPr>
        <p:txBody>
          <a:bodyPr wrap="none" rtlCol="0">
            <a:spAutoFit/>
          </a:bodyPr>
          <a:lstStyle/>
          <a:p>
            <a:r>
              <a:rPr lang="en-US" sz="1100" dirty="0" err="1">
                <a:solidFill>
                  <a:schemeClr val="bg1"/>
                </a:solidFill>
              </a:rPr>
              <a:t>Ublox</a:t>
            </a:r>
            <a:r>
              <a:rPr lang="en-US" sz="1100" dirty="0">
                <a:solidFill>
                  <a:schemeClr val="bg1"/>
                </a:solidFill>
              </a:rPr>
              <a:t> M8N GPS Module with Compass</a:t>
            </a:r>
            <a:endParaRPr lang="en-IN" sz="1100" dirty="0">
              <a:solidFill>
                <a:schemeClr val="bg1"/>
              </a:solidFill>
            </a:endParaRPr>
          </a:p>
        </p:txBody>
      </p:sp>
      <p:pic>
        <p:nvPicPr>
          <p:cNvPr id="2064" name="Picture 16" descr="Solnoi Electronics GY-NEO6MV2 new GPS module NEO6MV2 NEO-6M with Flight Control EEPROM MWC APM2.5 large antenn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1922" y="3420468"/>
            <a:ext cx="2408578" cy="16637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877300" y="5496750"/>
            <a:ext cx="1228221" cy="261610"/>
          </a:xfrm>
          <a:prstGeom prst="rect">
            <a:avLst/>
          </a:prstGeom>
          <a:noFill/>
        </p:spPr>
        <p:txBody>
          <a:bodyPr wrap="none" rtlCol="0">
            <a:spAutoFit/>
          </a:bodyPr>
          <a:lstStyle/>
          <a:p>
            <a:r>
              <a:rPr lang="en-IN" sz="1100" dirty="0" err="1">
                <a:solidFill>
                  <a:schemeClr val="bg1"/>
                </a:solidFill>
              </a:rPr>
              <a:t>Runcam</a:t>
            </a:r>
            <a:r>
              <a:rPr lang="en-IN" sz="1100" dirty="0">
                <a:solidFill>
                  <a:schemeClr val="bg1"/>
                </a:solidFill>
              </a:rPr>
              <a:t> Split 3 </a:t>
            </a:r>
          </a:p>
        </p:txBody>
      </p:sp>
      <p:pic>
        <p:nvPicPr>
          <p:cNvPr id="2066" name="Picture 18" descr="RunCam TV-OUT and Power Cable for RunCam 2/RunCam 3/RunCam Spli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78461" y="3420468"/>
            <a:ext cx="2225898" cy="166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749300" y="414190"/>
            <a:ext cx="10490200" cy="400110"/>
          </a:xfrm>
          <a:prstGeom prst="rect">
            <a:avLst/>
          </a:prstGeom>
        </p:spPr>
        <p:txBody>
          <a:bodyPr wrap="square">
            <a:spAutoFit/>
          </a:bodyPr>
          <a:lstStyle/>
          <a:p>
            <a:r>
              <a:rPr lang="en-US" sz="2000" b="1" dirty="0">
                <a:solidFill>
                  <a:schemeClr val="bg1"/>
                </a:solidFill>
              </a:rPr>
              <a:t>Essential Components and Sensors for Building </a:t>
            </a:r>
            <a:r>
              <a:rPr lang="en-US" sz="2000" b="1" dirty="0" err="1">
                <a:solidFill>
                  <a:schemeClr val="bg1"/>
                </a:solidFill>
              </a:rPr>
              <a:t>FloodSaver</a:t>
            </a:r>
            <a:r>
              <a:rPr lang="en-US" sz="2000" b="1" dirty="0">
                <a:solidFill>
                  <a:schemeClr val="bg1"/>
                </a:solidFill>
              </a:rPr>
              <a:t>: A Rescue-Ready Drone</a:t>
            </a:r>
            <a:endParaRPr lang="en-IN" sz="2000" b="1" dirty="0">
              <a:solidFill>
                <a:schemeClr val="bg1"/>
              </a:solidFill>
            </a:endParaRPr>
          </a:p>
        </p:txBody>
      </p:sp>
    </p:spTree>
    <p:extLst>
      <p:ext uri="{BB962C8B-B14F-4D97-AF65-F5344CB8AC3E}">
        <p14:creationId xmlns:p14="http://schemas.microsoft.com/office/powerpoint/2010/main" val="3056616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uidudi Mlx90640 Infrared Thermal Imager Portable Infrared Thermal Sensor High Accuracy Camera Temperature Tester Detect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054101"/>
            <a:ext cx="2218199" cy="173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3883" y="2987438"/>
            <a:ext cx="1954381" cy="276999"/>
          </a:xfrm>
          <a:prstGeom prst="rect">
            <a:avLst/>
          </a:prstGeom>
          <a:noFill/>
        </p:spPr>
        <p:txBody>
          <a:bodyPr wrap="none" rtlCol="0">
            <a:spAutoFit/>
          </a:bodyPr>
          <a:lstStyle/>
          <a:p>
            <a:r>
              <a:rPr lang="en-IN" sz="1200" dirty="0">
                <a:solidFill>
                  <a:schemeClr val="bg1"/>
                </a:solidFill>
              </a:rPr>
              <a:t>Thermal Imaging Sensor</a:t>
            </a:r>
          </a:p>
        </p:txBody>
      </p:sp>
      <p:sp>
        <p:nvSpPr>
          <p:cNvPr id="5" name="TextBox 4"/>
          <p:cNvSpPr txBox="1"/>
          <p:nvPr/>
        </p:nvSpPr>
        <p:spPr>
          <a:xfrm>
            <a:off x="3949700" y="3046799"/>
            <a:ext cx="891591" cy="276999"/>
          </a:xfrm>
          <a:prstGeom prst="rect">
            <a:avLst/>
          </a:prstGeom>
          <a:noFill/>
        </p:spPr>
        <p:txBody>
          <a:bodyPr wrap="none" rtlCol="0">
            <a:spAutoFit/>
          </a:bodyPr>
          <a:lstStyle/>
          <a:p>
            <a:r>
              <a:rPr lang="en-IN" sz="1200" dirty="0">
                <a:solidFill>
                  <a:schemeClr val="bg1"/>
                </a:solidFill>
              </a:rPr>
              <a:t>HC-SR501</a:t>
            </a:r>
          </a:p>
        </p:txBody>
      </p:sp>
      <p:pic>
        <p:nvPicPr>
          <p:cNvPr id="3076" name="Picture 4" descr="Electronic spices HC-SR501 Pyroelectric Infrared PIR Motion Sensor Modules for Microcontroll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082" y="1054101"/>
            <a:ext cx="2041818" cy="1739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amp;D Waterproof Ultrasonic Obstacle Sensor, Reversing Radar Sensor with Separate Pr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699" y="1054101"/>
            <a:ext cx="2370827" cy="19559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89699" y="3046798"/>
            <a:ext cx="2350323" cy="276999"/>
          </a:xfrm>
          <a:prstGeom prst="rect">
            <a:avLst/>
          </a:prstGeom>
          <a:noFill/>
        </p:spPr>
        <p:txBody>
          <a:bodyPr wrap="none" rtlCol="0">
            <a:spAutoFit/>
          </a:bodyPr>
          <a:lstStyle/>
          <a:p>
            <a:r>
              <a:rPr lang="en-IN" sz="1200" dirty="0">
                <a:solidFill>
                  <a:schemeClr val="bg1"/>
                </a:solidFill>
              </a:rPr>
              <a:t>Ultrasonic Water Level Sensor</a:t>
            </a:r>
          </a:p>
        </p:txBody>
      </p:sp>
      <p:pic>
        <p:nvPicPr>
          <p:cNvPr id="3080" name="Picture 8" descr="xcluma DHT22 AM2302 Digital Temperature Humidity Sensor Modu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9425" y="1139098"/>
            <a:ext cx="1916575" cy="1785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202079" y="3062187"/>
            <a:ext cx="2989921" cy="261610"/>
          </a:xfrm>
          <a:prstGeom prst="rect">
            <a:avLst/>
          </a:prstGeom>
          <a:noFill/>
        </p:spPr>
        <p:txBody>
          <a:bodyPr wrap="none" rtlCol="0">
            <a:spAutoFit/>
          </a:bodyPr>
          <a:lstStyle/>
          <a:p>
            <a:r>
              <a:rPr lang="en-US" sz="1100" dirty="0">
                <a:solidFill>
                  <a:schemeClr val="bg1"/>
                </a:solidFill>
              </a:rPr>
              <a:t>Temperature and Humidity Sensor (DHT22</a:t>
            </a:r>
            <a:endParaRPr lang="en-IN" sz="1100" dirty="0">
              <a:solidFill>
                <a:schemeClr val="bg1"/>
              </a:solidFill>
            </a:endParaRPr>
          </a:p>
        </p:txBody>
      </p:sp>
      <p:pic>
        <p:nvPicPr>
          <p:cNvPr id="3082" name="Picture 10" descr="ARRIS FrSky M7 M7-Gimbal High Sensitive Hall Sensor Gimbal for Taranis Q X7 (Free ARRIS Stra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3709063"/>
            <a:ext cx="2218199" cy="17976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18570" y="5506710"/>
            <a:ext cx="1462260" cy="276999"/>
          </a:xfrm>
          <a:prstGeom prst="rect">
            <a:avLst/>
          </a:prstGeom>
          <a:noFill/>
        </p:spPr>
        <p:txBody>
          <a:bodyPr wrap="none" rtlCol="0">
            <a:spAutoFit/>
          </a:bodyPr>
          <a:lstStyle/>
          <a:p>
            <a:r>
              <a:rPr lang="en-IN" sz="1200" dirty="0">
                <a:solidFill>
                  <a:schemeClr val="bg1"/>
                </a:solidFill>
              </a:rPr>
              <a:t>Radio Transmitter</a:t>
            </a:r>
          </a:p>
        </p:txBody>
      </p:sp>
      <p:sp>
        <p:nvSpPr>
          <p:cNvPr id="9" name="TextBox 8"/>
          <p:cNvSpPr txBox="1"/>
          <p:nvPr/>
        </p:nvSpPr>
        <p:spPr>
          <a:xfrm>
            <a:off x="7195561" y="5506711"/>
            <a:ext cx="1776448" cy="276999"/>
          </a:xfrm>
          <a:prstGeom prst="rect">
            <a:avLst/>
          </a:prstGeom>
          <a:noFill/>
        </p:spPr>
        <p:txBody>
          <a:bodyPr wrap="none" rtlCol="0">
            <a:spAutoFit/>
          </a:bodyPr>
          <a:lstStyle/>
          <a:p>
            <a:r>
              <a:rPr lang="en-IN" sz="1200" dirty="0">
                <a:solidFill>
                  <a:schemeClr val="bg1"/>
                </a:solidFill>
              </a:rPr>
              <a:t>433 MHz Telemetry Kit</a:t>
            </a:r>
          </a:p>
        </p:txBody>
      </p:sp>
      <p:pic>
        <p:nvPicPr>
          <p:cNvPr id="3084" name="Picture 12" descr="3nh 1 Pc 3DR Radio Telemetry Kit 433Mhz Module Open Source for APM 2.5 2.6 2.8 Data System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7589" y="3569961"/>
            <a:ext cx="2172393" cy="18669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49300" y="414190"/>
            <a:ext cx="10490200" cy="400110"/>
          </a:xfrm>
          <a:prstGeom prst="rect">
            <a:avLst/>
          </a:prstGeom>
        </p:spPr>
        <p:txBody>
          <a:bodyPr wrap="square">
            <a:spAutoFit/>
          </a:bodyPr>
          <a:lstStyle/>
          <a:p>
            <a:r>
              <a:rPr lang="en-US" sz="2000" b="1" dirty="0">
                <a:solidFill>
                  <a:schemeClr val="bg1"/>
                </a:solidFill>
              </a:rPr>
              <a:t>Essential Components and Sensors for Building </a:t>
            </a:r>
            <a:r>
              <a:rPr lang="en-US" sz="2000" b="1" dirty="0" err="1">
                <a:solidFill>
                  <a:schemeClr val="bg1"/>
                </a:solidFill>
              </a:rPr>
              <a:t>FloodSaver</a:t>
            </a:r>
            <a:r>
              <a:rPr lang="en-US" sz="2000" b="1" dirty="0">
                <a:solidFill>
                  <a:schemeClr val="bg1"/>
                </a:solidFill>
              </a:rPr>
              <a:t>: A Rescue-Ready Drone</a:t>
            </a:r>
            <a:endParaRPr lang="en-IN" sz="2000" b="1" dirty="0">
              <a:solidFill>
                <a:schemeClr val="bg1"/>
              </a:solidFill>
            </a:endParaRPr>
          </a:p>
        </p:txBody>
      </p:sp>
    </p:spTree>
    <p:extLst>
      <p:ext uri="{BB962C8B-B14F-4D97-AF65-F5344CB8AC3E}">
        <p14:creationId xmlns:p14="http://schemas.microsoft.com/office/powerpoint/2010/main" val="19745252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483</TotalTime>
  <Words>1150</Words>
  <Application>Microsoft Office PowerPoint</Application>
  <PresentationFormat>Widescreen</PresentationFormat>
  <Paragraphs>155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Cost (₹) | Frame                             | 2,000           | | Motors                             | 4,500           | | ESCs                                 | 3,000           | | Propellers                         | 500              | | Battery                             | 3,500           | | Flight Controller              | 5,000           | | GPS Module                    | 1,500           | | Camera                           | 4,000           | | Thermal Imaging Sensor        | 4,000           | | Additional Sensors              | 800              | | Radio Transmitter &amp; Receiver  | 4,000           | | Telemetry Module                | 1,500           | |     Total                         | 30,300         |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Rsteli</dc:creator>
  <cp:lastModifiedBy>Rsteli</cp:lastModifiedBy>
  <cp:revision>31</cp:revision>
  <dcterms:created xsi:type="dcterms:W3CDTF">2024-01-23T08:25:01Z</dcterms:created>
  <dcterms:modified xsi:type="dcterms:W3CDTF">2024-11-01T12:11:12Z</dcterms:modified>
</cp:coreProperties>
</file>