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61" r:id="rId4"/>
    <p:sldId id="262" r:id="rId5"/>
    <p:sldId id="266" r:id="rId6"/>
    <p:sldId id="271" r:id="rId7"/>
    <p:sldId id="270" r:id="rId8"/>
    <p:sldId id="267" r:id="rId9"/>
    <p:sldId id="268" r:id="rId10"/>
    <p:sldId id="269" r:id="rId11"/>
    <p:sldId id="275" r:id="rId12"/>
    <p:sldId id="263" r:id="rId13"/>
    <p:sldId id="272" r:id="rId14"/>
    <p:sldId id="273" r:id="rId15"/>
    <p:sldId id="26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3/26/2025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hints.io/xpat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crapfly.io/blog/css-selector-cheatshe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 Basics Interactions &amp; Locators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3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332D-C758-BA37-E9D5-843C9F46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A09415-9BF5-48B0-22BB-B0FBFF89AE9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8996DE5-B6FD-2B20-5CED-9E85CC5C893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A75A5C4-88A2-D270-D31A-B5A9C42ECF9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C1622A-3944-79D0-8DAA-EAA3A62D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tag name of an HTML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C1652BF-85ED-17F0-22DC-19E60D62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062076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Simple and fast when targeting multiple elements of the same tag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unique; multiple elements can share the same tag name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Less precise if the tag is too generic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F8DB5E7-3B43-0633-214B-C00DD199A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857"/>
          <a:stretch/>
        </p:blipFill>
        <p:spPr>
          <a:xfrm>
            <a:off x="1300619" y="2145343"/>
            <a:ext cx="5236364" cy="256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7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0C241-28C2-29AC-1109-E8EDBC9A0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6291DAF-423F-C584-E1B4-8CF106EF3A9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A1B8F58-8B80-021F-08BC-C696DF1C0E5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FB137A5-E1A8-EA67-D2ED-0854C5A1AE9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0BC6EF2-AFDB-24AE-7D28-05B82337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Useful tools in building locators 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 cheat sheet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https://devhints.io/xpath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CssSelector cheat sheet -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https://scrapfly.io/blog/css-selector-cheatsheet/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6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CE31-DC28-AE75-0689-BF21A3E5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16A8D6-F531-EA3A-4417-F367ECBADB6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926827F-8E86-3D12-E01C-BCEC80B7ECF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FFADC4A-C1AC-24FA-20B9-71363E8FA2F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B4A6EA3-62AE-026E-E37C-9FBB7F589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Once an element is located, WebDriver can perform various actions, such as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Clicking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Clicking on buttons, links, or other clickable elements.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Sending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Sending keystrokes to input fields or text areas.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1CAB99-6E80-7512-19A9-D524CA07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471"/>
          <a:stretch/>
        </p:blipFill>
        <p:spPr>
          <a:xfrm>
            <a:off x="1371601" y="2035850"/>
            <a:ext cx="6237083" cy="26072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40FBC6-9CBA-6690-7AE9-90828D7472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176"/>
          <a:stretch/>
        </p:blipFill>
        <p:spPr>
          <a:xfrm>
            <a:off x="1371601" y="3961853"/>
            <a:ext cx="6862978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73-3362-597A-7ABD-D88DB6D8C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B99AD-013A-9A09-AEC2-4FEE128D6AA4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060BB0E6-7462-6004-D424-472666A5C656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3E37DF3-BE5B-871F-FA44-CDD566A1EC0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9F2610-9D2B-CE37-899C-14E98B993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Retrieving the text of an element.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Clearing Text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Clearing text in input fields.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529053-6970-F495-3230-6A99624D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723"/>
          <a:stretch/>
        </p:blipFill>
        <p:spPr>
          <a:xfrm>
            <a:off x="1340285" y="1594973"/>
            <a:ext cx="6315867" cy="25135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1A34FB-AC71-DDF2-80AE-AE95F630BA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134"/>
          <a:stretch/>
        </p:blipFill>
        <p:spPr>
          <a:xfrm>
            <a:off x="1340285" y="3588826"/>
            <a:ext cx="6631003" cy="25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755B-2972-BE4C-1385-B65392882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68F82DA-4F7C-3F6D-5838-937EAFC773C0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1689E042-34EA-243E-6E42-28E31D13D96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A164F7E-209D-4DBB-8BB1-943763C3B47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5D20324-3712-893A-C4F7-1CE416327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Interacting with Web Elements</a:t>
            </a: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Submitting Forms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Submitting forms via the submit() method (common for forms with buttons).</a:t>
            </a: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Getting Attributes: Accessing an element’s attributes.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87F2BD-ED09-302B-A6F1-4642F840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287"/>
          <a:stretch/>
        </p:blipFill>
        <p:spPr>
          <a:xfrm>
            <a:off x="1378384" y="1706476"/>
            <a:ext cx="6473435" cy="26125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D86F1C-2FCA-0B97-4D1E-4D88462BD4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287"/>
          <a:stretch/>
        </p:blipFill>
        <p:spPr>
          <a:xfrm>
            <a:off x="1385246" y="3637071"/>
            <a:ext cx="6709787" cy="261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7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new console project named ‘Module3’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for the following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Test Steps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combination of locator types -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CssSelector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516F-67C9-8CD8-F6D0-0EDC7DF6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7D9C9-4C23-0B84-A305-3D04BE811B1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FAEB3CD1-AA19-7CD9-920B-78AC88B7F19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46B0B4C-D31D-3E08-5750-937C28FB4F5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63AD9-BD32-944D-EABE-6FB7F53B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Steps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 Chrome Browser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standard_user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Password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secret_sauce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Login Button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Burger Menu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Logout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Close Chrome Browser</a:t>
            </a:r>
          </a:p>
        </p:txBody>
      </p:sp>
    </p:spTree>
    <p:extLst>
      <p:ext uri="{BB962C8B-B14F-4D97-AF65-F5344CB8AC3E}">
        <p14:creationId xmlns:p14="http://schemas.microsoft.com/office/powerpoint/2010/main" val="233697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2068-55AF-0961-6298-C092B3C1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EDB442-0924-3D1A-75BE-15E9110747B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7473559-DE2E-CA77-7113-E6753B78035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4193925-C14A-E157-F99B-C796987DA89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AB5D07-2FD7-DEB1-AD12-B12EBD21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WebDriver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interface that allows you to programmatically control a web browser by simulating user actions, such as navigating to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pages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interacting with </a:t>
            </a: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(buttons, forms, etc.), and extracting information from a webpage.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interacts directly with the browser, making it faster, more reliable, and capable of working with modern web technologies.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uses browser-specific drivers (e.g.,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ChromeDriver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Chrome, </a:t>
            </a:r>
            <a:r>
              <a:rPr lang="en-US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FirefoxDriver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Firefox) to interact with the browser. These drivers translate the commands given by the WebDriver into browser-specific commands, allowing it to perform actions like opening a page, finding elements, and interacting with them.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F0CCC1-E7F0-E4B3-354D-C9DB6026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292"/>
          <a:stretch/>
        </p:blipFill>
        <p:spPr>
          <a:xfrm>
            <a:off x="351771" y="4158206"/>
            <a:ext cx="5156883" cy="25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7C752-B639-5F88-C27F-3D02E166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80EB081-08B3-614B-5EAC-7C17C03CC87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F3B1303-111A-86A0-55E4-BBED1B9667B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B429491-3903-6A62-21A1-16C8AE6B31DB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E0D0557-72E4-742C-A857-EFF86807B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WebElements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 elements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refer to the different components or parts of a webpage that can be interacted with.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1E11D3-A22C-46C7-5451-690376CA2634}"/>
              </a:ext>
            </a:extLst>
          </p:cNvPr>
          <p:cNvSpPr txBox="1"/>
          <p:nvPr/>
        </p:nvSpPr>
        <p:spPr>
          <a:xfrm>
            <a:off x="995818" y="2405178"/>
            <a:ext cx="9294313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fields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Buttons (e.g., submit buttons, clickable 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Links (anchors or hyperlinks)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Images (elements represented by &lt;</a:t>
            </a: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img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Dropdowns (select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Divs</a:t>
            </a: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spans, etc. (generic HTML elements)</a:t>
            </a:r>
          </a:p>
          <a:p>
            <a:pPr marL="685800" marR="0" lvl="1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PH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Tables, paragraphs, and more.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CA57AD-D151-EDC4-3198-C80D8E9566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35"/>
          <a:stretch/>
        </p:blipFill>
        <p:spPr>
          <a:xfrm>
            <a:off x="995818" y="3565808"/>
            <a:ext cx="4062857" cy="261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8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B4151-9206-AE12-653A-79846BDC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7929CC-15CB-C4F1-C34E-C3A8A014DDC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B8A126E-CD4B-59E4-0873-45B93B39290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47F7174-46FF-761F-04FB-DA5A5C9511F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F079F55-D545-D292-FE0E-DA4CA31A6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Locators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are used to find elements on a webpage.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are essential for interacting with web elements in automated tests.</a:t>
            </a:r>
          </a:p>
          <a:p>
            <a:pPr lvl="1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 supports various types of locators, each with its own strengths and weaknesses.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01260-8EE8-9671-C432-AB3009D9EA66}"/>
              </a:ext>
            </a:extLst>
          </p:cNvPr>
          <p:cNvSpPr txBox="1"/>
          <p:nvPr/>
        </p:nvSpPr>
        <p:spPr>
          <a:xfrm>
            <a:off x="1259039" y="3229119"/>
            <a:ext cx="5016502" cy="1800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</a:t>
            </a: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0" lvl="2" indent="-228600">
              <a:lnSpc>
                <a:spcPct val="2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</a:t>
            </a:r>
          </a:p>
          <a:p>
            <a:pPr marL="1143000" marR="0" lvl="2" indent="-228600" algn="l" defTabSz="914400" rtl="0" eaLnBrk="1" fontAlgn="auto" latinLnBrk="0" hangingPunct="1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TagName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B1403-663D-61F2-D993-DE082B25D0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287"/>
          <a:stretch/>
        </p:blipFill>
        <p:spPr>
          <a:xfrm>
            <a:off x="838199" y="4004939"/>
            <a:ext cx="7415065" cy="25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87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309B-878D-0F17-FD1F-51F88FEFF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A2B5775-674D-BCEB-B977-7F8D9C4751B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C8B9E2C3-3655-BB10-ECBF-769495D91ED0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DEAC2DD7-573E-23FF-1D86-7E9328E6C2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0B1768D-74EB-74B2-FDE6-D9D6E148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940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unique ID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9962630-F55A-5787-DCDF-131BF8930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53964"/>
              </p:ext>
            </p:extLst>
          </p:nvPr>
        </p:nvGraphicFramePr>
        <p:xfrm>
          <a:off x="2032000" y="4394789"/>
          <a:ext cx="8128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Fast and reliable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all elements have unique IDs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Unique for each element, ensuring no ambiguity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54B223CB-86C6-C775-94CC-E8F2B2741A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509"/>
          <a:stretch/>
        </p:blipFill>
        <p:spPr>
          <a:xfrm>
            <a:off x="1273153" y="2104895"/>
            <a:ext cx="5072727" cy="25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6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D65B-A2DE-DDEE-A914-4342CB30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F2701E-3532-D91F-5FF1-31099E13FA6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6BA822C-08C3-3335-F27A-80CC2F5ADABF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D43F086-854C-E9C6-0C7B-84311D516DE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2443908-27CE-51CC-5499-EB76DDA9D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CSS Selectors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CSS selectors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564B3C-7031-9894-281A-4F6A7A460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86700"/>
              </p:ext>
            </p:extLst>
          </p:nvPr>
        </p:nvGraphicFramePr>
        <p:xfrm>
          <a:off x="2032000" y="4394789"/>
          <a:ext cx="8128000" cy="11291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Very fast and efficient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complex for deeply nested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87509">
                <a:tc>
                  <a:txBody>
                    <a:bodyPr/>
                    <a:lstStyle/>
                    <a:p>
                      <a:r>
                        <a:rPr lang="en-US" sz="1400" dirty="0"/>
                        <a:t>Flexible with multiple ways to define selectors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Harder to understand and maintain for beginners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E0DC1F-35CB-BF37-7095-424BEF82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14"/>
          <a:stretch/>
        </p:blipFill>
        <p:spPr>
          <a:xfrm>
            <a:off x="1252603" y="2123109"/>
            <a:ext cx="6998961" cy="261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5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5572-7593-6B32-39FC-B73794E41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9E7C640-3B3B-BA40-3F17-DBB0FF477AF7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4191A44-F26F-7C7B-EF4F-E73B124D821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A8B56E71-7848-4BC6-1706-CF7D1D815D12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1B374D7-5F15-A05C-46DC-E4E5FA9B4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XPath 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XML path expressions to locate elements.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137F64B-81B5-DF58-FB81-CB2D8BD7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3688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Highly flexible and powerful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Slower than other locators, especially for large documents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Can locate elements using various attributes, text, or hierarchy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Complex expressions can lead to brittle tests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855113C8-91DD-07B3-924E-6EDD8CAE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642"/>
          <a:stretch/>
        </p:blipFill>
        <p:spPr>
          <a:xfrm>
            <a:off x="1271393" y="2127844"/>
            <a:ext cx="6746493" cy="26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305F-599D-5D5B-A4F1-F9D4C6D3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7B975F9-DE19-5AB6-157A-442119529BDC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140F530-ADEB-DB1F-B4F9-4964541EA6D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48941584-BD05-3DD8-0FB1-CF2BAC4A5D0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8E7189-F3CD-BAF7-2749-EE7751696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name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FF37F29-54B5-367D-BBC9-D3E567BB8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45058"/>
              </p:ext>
            </p:extLst>
          </p:nvPr>
        </p:nvGraphicFramePr>
        <p:xfrm>
          <a:off x="2032000" y="4394789"/>
          <a:ext cx="8128000" cy="125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Often used in forms where elements have unique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Not always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Simple to implement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absent for some elements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14367E2-7D04-BC9A-53D6-0038DFF2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770"/>
          <a:stretch/>
        </p:blipFill>
        <p:spPr>
          <a:xfrm>
            <a:off x="1300619" y="2129685"/>
            <a:ext cx="5236364" cy="25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9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0651-C932-953C-EA73-B65803F6E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1F84F4-4A37-9AED-8F88-A6BEDBEF0205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12F2A1B-6990-1468-F0E0-0DF83C30984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6A54F5B2-D298-DEF6-ED4D-DED9F7F2CE18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50CEBB0-DE78-40B8-2210-EAAFC11A9C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5672" y="1441189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Locating Web Elements</a:t>
            </a:r>
          </a:p>
          <a:p>
            <a:pPr lvl="1">
              <a:lnSpc>
                <a:spcPct val="200000"/>
              </a:lnSpc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ClassName Locator</a:t>
            </a:r>
          </a:p>
          <a:p>
            <a:pPr lvl="2"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Uses the class attribute of an element.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2C09E4-ECCF-41EA-E033-274B39ACD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173729"/>
              </p:ext>
            </p:extLst>
          </p:nvPr>
        </p:nvGraphicFramePr>
        <p:xfrm>
          <a:off x="2032000" y="4394789"/>
          <a:ext cx="8128000" cy="140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52864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37605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Limitation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32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Easy to use when elements have distinctive class names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Class names may not be unique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92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Great for selecting multiple elements with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Can be difficult to target specific elements if multiple elements share the same class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28670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BECA379-CCBE-76CE-AD0A-64BA0D5B9B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682"/>
          <a:stretch/>
        </p:blipFill>
        <p:spPr>
          <a:xfrm>
            <a:off x="1270480" y="2114028"/>
            <a:ext cx="5825455" cy="262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76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</TotalTime>
  <Words>713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Office Theme</vt:lpstr>
      <vt:lpstr> WebDriver Basics Interactions &amp; Locators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288</cp:revision>
  <dcterms:created xsi:type="dcterms:W3CDTF">2024-11-20T01:27:36Z</dcterms:created>
  <dcterms:modified xsi:type="dcterms:W3CDTF">2025-03-26T01:36:14Z</dcterms:modified>
</cp:coreProperties>
</file>