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76" r:id="rId4"/>
    <p:sldId id="277" r:id="rId5"/>
    <p:sldId id="275" r:id="rId6"/>
    <p:sldId id="279" r:id="rId7"/>
    <p:sldId id="280" r:id="rId8"/>
    <p:sldId id="281" r:id="rId9"/>
    <p:sldId id="284" r:id="rId10"/>
    <p:sldId id="282" r:id="rId11"/>
    <p:sldId id="283" r:id="rId12"/>
    <p:sldId id="260" r:id="rId13"/>
    <p:sldId id="28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son Joseph Eligio" initials="JE" lastIdx="2" clrIdx="0">
    <p:extLst>
      <p:ext uri="{19B8F6BF-5375-455C-9EA6-DF929625EA0E}">
        <p15:presenceInfo xmlns:p15="http://schemas.microsoft.com/office/powerpoint/2012/main" userId="e726ba16d016f08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6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69913-EAD9-403C-BDF6-9D5D62D51819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A636E4-D92F-4690-8821-B30A0C0C320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3084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A636E4-D92F-4690-8821-B30A0C0C320C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078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50A2-72FA-E529-01BF-54B83332F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07867-8CC4-FEA5-B3A0-BA8F012B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16200-EB7C-F9F6-E392-E9EBFDA7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A7164-C9A2-E730-7215-B5458799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D7CE-7A0F-8F53-6A4E-E1FBB2F2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75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EA79-8551-63B1-8B3E-6FE7B0C2E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23566-9827-469D-E526-B60FDBF32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8047A-FBF0-835D-EDB2-EE633CAB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E4F0-6567-4ED4-2D9C-606163D4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6D19-03CA-1876-7216-F183718C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196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1A7E3-59E1-E395-BC7D-7C4482BAF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61612-0395-FBCD-9EB5-0EC30CDA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6F6F5-6858-732A-BFFD-57860D7D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6DD3-4C04-D032-C605-053B4925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DBD4-DC7B-2A6C-362A-A799A31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596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2832-F808-D70D-5E0B-9EB808B0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8323-2658-3296-AAF4-3EF68710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E2F17-E882-8232-AF80-FFD28F89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9A-53D3-FEAE-5788-E0B5F42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E009-D6BC-A762-25C1-23C69422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66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C8F13-4985-B5C9-5BF2-77868927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D042-70CA-D010-2C74-9E96415FF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3C520-F1F0-FB75-2414-B8B0333B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4D7E1-09E5-6E6B-C579-1B88A2EB9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25BF-94B8-CC12-2F98-FFB3FA58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504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5CAF-2A87-28BA-10B5-00B11B82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54F8-3BC1-E8C7-AEC5-ACE135E86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EE976-47EF-74B8-20AA-EB3B4C7BA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DC192-ABBD-7BA0-250B-112D64CDD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4905C-6F78-419A-EE90-D7B6B49A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CBE6A-FE93-6290-0ED7-745F0C96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24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4E0C-0CDB-B55D-B3FA-561735B2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3DD28-0DF7-0A10-D2FE-3FF0A78F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BEFC-3ADB-FBBA-5394-216B80B7F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6E49-F6EB-81EA-455A-F1173A00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0AC2F-5548-DDD6-0673-05CB8439A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274C6-B75D-1237-3F69-24E454B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24B5B-08CE-8ED7-3C00-8612926B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3308D-0295-B1B5-8B75-B8FEA779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5943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6BA-3179-A9BB-8B1D-78395DE5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6E7680-AAF0-B4BE-86CC-40A1402A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7792-4DC0-856E-9CA6-78BCDDA24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FAA9E-3995-C16C-9D27-C5770F7D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336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7EFD5-E8D3-965A-854B-973676F2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6EEAF-B335-EA0F-CE9D-359197D5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9D1DC-A653-E9DA-02D6-9E171495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4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D5F1-BF7E-BF91-D3F5-983636DF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4D869-9E01-7707-D293-6B49F6C2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C21CC-5259-9EB7-69AD-46803108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B2F7F-9A04-27B3-FF6C-001E46F5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93859-A9D8-FE0A-A4F3-81019A93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4A7F1-6E53-F102-D4F3-D12A78B1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679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2D2E-553C-7D88-B538-69E4981F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C2D9A0-75E7-A84B-F36B-01E9D25B6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910DA-175F-A620-C2EB-29D6D0C69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F8961-8F0A-A42F-29D7-63A5A6EAD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C861-7FD9-B3AA-D716-587DD1C0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F436F-0491-A98D-B461-CA6929AB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69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7B73A9-5FD3-803A-758F-5BFE6CD2B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80797-2777-20C0-014D-D88184B75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9A9-B7F2-0CC8-9FAD-0F0115CF1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D73FC-F40D-4ECD-9DA2-01ACAE0008EF}" type="datetimeFigureOut">
              <a:rPr lang="en-PH" smtClean="0"/>
              <a:t>4/28/2025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5CC3E-D734-2166-7519-A2EB75CC8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26F6-760A-8D65-5EEF-AEECED122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ABD31-4253-45E5-80F8-36E2911305E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643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ucedemo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4B63-58FF-1797-C5AE-6B72F3C6E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4699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Organizing Tests and Assertions</a:t>
            </a:r>
            <a:endParaRPr lang="en-PH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B7DB6-FB42-82A6-5356-FDB9C71D5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4374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Module 5</a:t>
            </a:r>
            <a:endParaRPr lang="en-PH" sz="2800" dirty="0">
              <a:solidFill>
                <a:schemeClr val="bg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877415-C833-1584-69C3-55BFA25C5502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DF3E5FB5-F14E-3AF5-2F67-1835FEECB866}"/>
                </a:ext>
              </a:extLst>
            </p:cNvPr>
            <p:cNvPicPr/>
            <p:nvPr/>
          </p:nvPicPr>
          <p:blipFill>
            <a:blip r:embed="rId3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84D0D142-519F-04B6-2FC7-8A018DD21E07}"/>
                </a:ext>
              </a:extLst>
            </p:cNvPr>
            <p:cNvPicPr/>
            <p:nvPr/>
          </p:nvPicPr>
          <p:blipFill>
            <a:blip r:embed="rId3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</p:spTree>
    <p:extLst>
      <p:ext uri="{BB962C8B-B14F-4D97-AF65-F5344CB8AC3E}">
        <p14:creationId xmlns:p14="http://schemas.microsoft.com/office/powerpoint/2010/main" val="382638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D241-DA26-5F39-1BFC-82CC3CB92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1C3725-50E0-F44A-07EF-0D4DEE8ABE21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F96F8B5-D4DD-2AEC-04FA-059045F6C1F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0F02E9A-B89B-16D8-BD20-4F0A13ECB16F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E4218D4-4C6D-1B1C-62E9-CBD1BD55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Assert.Multiple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Allows you to group multiple assertions inside a single block.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assertions run, and failures are collected together.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Helps when you want full test feedback instead of stopping at the first failure.</a:t>
            </a:r>
          </a:p>
        </p:txBody>
      </p:sp>
    </p:spTree>
    <p:extLst>
      <p:ext uri="{BB962C8B-B14F-4D97-AF65-F5344CB8AC3E}">
        <p14:creationId xmlns:p14="http://schemas.microsoft.com/office/powerpoint/2010/main" val="376594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5C3A7-0EF1-EFFD-C701-E70A40D2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C387CC-D3B5-BF4B-0BB8-EF9C6E431EFE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2DC0E23-0425-C5B6-8077-E588D69794A5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30983FC-1D8F-ECE3-3D25-98AFB6DEDB3C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8038C24-D99E-9705-4BDD-7DA83993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Assert.Multiple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3D90A-6846-1AB4-E184-FCF797C8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64" b="11060"/>
          <a:stretch/>
        </p:blipFill>
        <p:spPr>
          <a:xfrm>
            <a:off x="1205887" y="1885167"/>
            <a:ext cx="7613630" cy="442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0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E1585-8CBF-AAD1-563D-A991D5B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D9BAC1-97A6-9C0E-850C-6C7372B5F18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930CA56D-7C54-CEDB-7521-FE3E137BAC1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1EEE221-3667-A210-1B2B-23CBD94CA96D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7EAE8FD-6157-44E8-242B-0A52C80D4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Hands-on Activity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 new console project named ‘Module5’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 a selenium script for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Test 1 – Successful Login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and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4" action="ppaction://hlinksldjump"/>
              </a:rPr>
              <a:t>Test 2 – Failed Login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NUnit and Assertion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AAA Pattern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Push your code to your GitHub Repo using GitHub Desktop Application</a:t>
            </a:r>
          </a:p>
        </p:txBody>
      </p:sp>
    </p:spTree>
    <p:extLst>
      <p:ext uri="{BB962C8B-B14F-4D97-AF65-F5344CB8AC3E}">
        <p14:creationId xmlns:p14="http://schemas.microsoft.com/office/powerpoint/2010/main" val="830318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29AB-61B8-F962-292B-95E026DD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132E1E5-2277-F7F2-AC2F-FD073E71051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3C4C76E9-0ED2-01F2-2544-978F422AF158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3F193413-F793-A9B6-63BB-F696FE8DB6FA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FD8918E-F19A-350D-1EA8-F02CDCA72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1 – Successful 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standard_user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Password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secret_sauce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Login Button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Successful Login</a:t>
            </a:r>
          </a:p>
        </p:txBody>
      </p:sp>
    </p:spTree>
    <p:extLst>
      <p:ext uri="{BB962C8B-B14F-4D97-AF65-F5344CB8AC3E}">
        <p14:creationId xmlns:p14="http://schemas.microsoft.com/office/powerpoint/2010/main" val="4238456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516F-67C9-8CD8-F6D0-0EDC7DF6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C7D9C9-4C23-0B84-A305-3D04BE811B1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FAEB3CD1-AA19-7CD9-920B-78AC88B7F19D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146B0B4C-D31D-3E08-5750-937C28FB4F5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363AD9-BD32-944D-EABE-6FB7F53B4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422400"/>
            <a:ext cx="10867373" cy="47545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 2 – Failed Login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Navigate to URL 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https://www.saucedemo.com/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UserName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locked_out_user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 Password {</a:t>
            </a:r>
            <a:r>
              <a:rPr lang="en-US" sz="1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secret_sauce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Click Login Button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Check Failed Login</a:t>
            </a:r>
          </a:p>
        </p:txBody>
      </p:sp>
    </p:spTree>
    <p:extLst>
      <p:ext uri="{BB962C8B-B14F-4D97-AF65-F5344CB8AC3E}">
        <p14:creationId xmlns:p14="http://schemas.microsoft.com/office/powerpoint/2010/main" val="233697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B2068-55AF-0961-6298-C092B3C1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4EDB442-0924-3D1A-75BE-15E9110747BB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A7473559-DE2E-CA77-7113-E6753B78035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24193925-C14A-E157-F99B-C796987DA893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AAB5D07-2FD7-DEB1-AD12-B12EBD211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Organize Tests?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Makes tests clean, predictable, and easy to read for everyone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Improves maintainability and makes debugging easier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scalability for larger projects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Enhances collaboration in teams</a:t>
            </a:r>
          </a:p>
        </p:txBody>
      </p:sp>
    </p:spTree>
    <p:extLst>
      <p:ext uri="{BB962C8B-B14F-4D97-AF65-F5344CB8AC3E}">
        <p14:creationId xmlns:p14="http://schemas.microsoft.com/office/powerpoint/2010/main" val="299023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B30E8-F6D6-C5E7-0702-F7C989FA0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FCEE3CE-CD0F-D0E2-B5CE-BE86DFDDF3DA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6445921F-F976-B840-C281-D5089B7E19BE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E095D74-9AB4-1FE8-45F6-F6A7796BE4F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C459F0-297C-9407-94ED-8F160698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organize tests using AAA pattern?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AAA?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simple and widely-used pattern to structure unit and UI tests for better clarity.</a:t>
            </a:r>
          </a:p>
          <a:p>
            <a:pPr lvl="1">
              <a:lnSpc>
                <a:spcPct val="200000"/>
              </a:lnSpc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lnSpc>
                <a:spcPct val="200000"/>
              </a:lnSpc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75F630-B73C-0B8D-8FB5-7356A9E78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578710"/>
              </p:ext>
            </p:extLst>
          </p:nvPr>
        </p:nvGraphicFramePr>
        <p:xfrm>
          <a:off x="1613073" y="3030718"/>
          <a:ext cx="8965853" cy="245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11617">
                  <a:extLst>
                    <a:ext uri="{9D8B030D-6E8A-4147-A177-3AD203B41FA5}">
                      <a16:colId xmlns:a16="http://schemas.microsoft.com/office/drawing/2014/main" val="2807184064"/>
                    </a:ext>
                  </a:extLst>
                </a:gridCol>
                <a:gridCol w="1979113">
                  <a:extLst>
                    <a:ext uri="{9D8B030D-6E8A-4147-A177-3AD203B41FA5}">
                      <a16:colId xmlns:a16="http://schemas.microsoft.com/office/drawing/2014/main" val="1647664405"/>
                    </a:ext>
                  </a:extLst>
                </a:gridCol>
                <a:gridCol w="6075123">
                  <a:extLst>
                    <a:ext uri="{9D8B030D-6E8A-4147-A177-3AD203B41FA5}">
                      <a16:colId xmlns:a16="http://schemas.microsoft.com/office/drawing/2014/main" val="238612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PH" sz="16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52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Arrange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Set up all necessary test data, mocks, and system state.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Prepare everything your test needs.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247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Perform the action you want to test.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e.g., call a method, click a button, submit a form.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49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Verify that the outcome is what you expected.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Compare actual results with expected results.</a:t>
                      </a:r>
                      <a:endParaRPr lang="en-PH" sz="14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15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699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7A48-030A-8FC9-53FB-A482F7757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4FF2F45-73DE-FB9D-6F14-98C2CF26A5F3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B05DC6F-5A05-804E-B6FB-ECCFADB58467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03F28E2B-4676-69B7-D306-325A43F4EB36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8DA62D-ABF0-2AF9-4C9B-E6F1C3029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organize tests using AAA pattern?</a:t>
            </a:r>
          </a:p>
          <a:p>
            <a:pPr lvl="1">
              <a:lnSpc>
                <a:spcPct val="200000"/>
              </a:lnSpc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C94D58D-E879-7450-D8E5-F2BF635F7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2" t="15616" r="8823" b="15890"/>
          <a:stretch/>
        </p:blipFill>
        <p:spPr>
          <a:xfrm>
            <a:off x="1540911" y="1979855"/>
            <a:ext cx="6370320" cy="3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2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044B3-B710-7156-D80C-D0B3B09A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4267D49-E9CC-C802-0616-BBD94B27B38F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2BFF70C0-0E93-9754-ABD6-FD0EBC0C0EF6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93E5A30E-AE8E-D7F8-128A-E80C67DE80AC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AE8427A-6048-ACA6-400C-04425E2C9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organize tests using NUnit?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NUnit?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popular unit-testing framework for .NET applications.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Inspired by JUnit (for Java) — simple and powerful. 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Supports parameterized tests, test cases, and categories.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Integrates with popular tools like Visual Studio, Azure DevOps, GitHub Actions, etc.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Detailed reporting for test results and assertion failures.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use NUnit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Install NUnit Package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NUnit attributes. see </a:t>
            </a:r>
            <a:r>
              <a:rPr lang="en-US" sz="1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next slide</a:t>
            </a:r>
            <a:endParaRPr lang="en-US" sz="16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2FEBB-DFE0-6829-3D14-5A4A6368A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312" y="4676061"/>
            <a:ext cx="4856013" cy="16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6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AAF8-C427-D17C-DF17-DE8BD563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A13C047-0441-1A1F-0BF6-AB0574262F4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49EB3DF4-B722-0230-B391-8CE291532167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7C4565E1-D2B7-C34F-2F38-6A512C42451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11D7700-03B7-18C8-51AA-0B5F6F8D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to organize tests using NUnit?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NUnit Attributes</a:t>
            </a:r>
            <a:endParaRPr lang="en-US" sz="16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4884C9-38B8-384C-4F15-9266944A30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44" t="25511" r="11262" b="24794"/>
          <a:stretch/>
        </p:blipFill>
        <p:spPr>
          <a:xfrm>
            <a:off x="6486036" y="2384116"/>
            <a:ext cx="4791206" cy="179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CA348D-ACB9-01C6-5E7E-F77FB7C38C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983" t="12421" r="8767" b="12511"/>
          <a:stretch/>
        </p:blipFill>
        <p:spPr>
          <a:xfrm>
            <a:off x="1113885" y="2384116"/>
            <a:ext cx="5296151" cy="4339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73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9E5D5-5892-FE53-CCEC-8E2CA9D48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CB59B5-EF5F-F938-148D-27226D28A196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59CEEFFD-7EE5-0182-CA0B-A3813ECEFCBA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39749B2-F79E-5E93-92AF-EB47C74C2C00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986D782-307D-FD2D-93B2-18A96C9230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Assertions using NUnit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are Assertions?</a:t>
            </a:r>
          </a:p>
          <a:p>
            <a:pPr lvl="1">
              <a:lnSpc>
                <a:spcPct val="200000"/>
              </a:lnSpc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Assertions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check if the output of your code matches the expected result.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pass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the test if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true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or fail the test if </a:t>
            </a: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false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lvl="1">
              <a:lnSpc>
                <a:spcPct val="200000"/>
              </a:lnSpc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Assertions make automated testing powerful and reliable.</a:t>
            </a:r>
          </a:p>
        </p:txBody>
      </p:sp>
    </p:spTree>
    <p:extLst>
      <p:ext uri="{BB962C8B-B14F-4D97-AF65-F5344CB8AC3E}">
        <p14:creationId xmlns:p14="http://schemas.microsoft.com/office/powerpoint/2010/main" val="186912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3B14-4CF9-AD18-9138-27D03896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9546E7-FA0E-A9C1-2588-78E08B0BBBE8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787676D1-0F56-7309-5CF4-194D9AF675A3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F6E0553A-5B3C-66FD-5794-D357C663DEF1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43A9067-C36A-50C6-0823-F35748461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Common Assertions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1D2C20-199D-0D87-A754-97A9EFAE6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28714"/>
              </p:ext>
            </p:extLst>
          </p:nvPr>
        </p:nvGraphicFramePr>
        <p:xfrm>
          <a:off x="1241936" y="2036140"/>
          <a:ext cx="103362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95209">
                  <a:extLst>
                    <a:ext uri="{9D8B030D-6E8A-4147-A177-3AD203B41FA5}">
                      <a16:colId xmlns:a16="http://schemas.microsoft.com/office/drawing/2014/main" val="2246329203"/>
                    </a:ext>
                  </a:extLst>
                </a:gridCol>
                <a:gridCol w="5718132">
                  <a:extLst>
                    <a:ext uri="{9D8B030D-6E8A-4147-A177-3AD203B41FA5}">
                      <a16:colId xmlns:a16="http://schemas.microsoft.com/office/drawing/2014/main" val="3619830381"/>
                    </a:ext>
                  </a:extLst>
                </a:gridCol>
                <a:gridCol w="3022859">
                  <a:extLst>
                    <a:ext uri="{9D8B030D-6E8A-4147-A177-3AD203B41FA5}">
                      <a16:colId xmlns:a16="http://schemas.microsoft.com/office/drawing/2014/main" val="3840132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Syntax 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71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(actual, </a:t>
                      </a: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Is.EqualTo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(expected), “failed comment”);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Are values equal?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167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inequality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(actual, </a:t>
                      </a: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Is.Not.EqualTo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(unexpected) , “failed comment”);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Are values not equal?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2407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(condition, </a:t>
                      </a:r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Is.True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“failed comment”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 condition true?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2123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(condition, </a:t>
                      </a:r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Is.False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“failed comment”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 condition false?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614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(obj, </a:t>
                      </a:r>
                      <a:r>
                        <a:rPr lang="en-PH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Is.Null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“failed comment”</a:t>
                      </a: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 object null?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not null</a:t>
                      </a:r>
                      <a:endParaRPr lang="en-PH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(obj, </a:t>
                      </a:r>
                      <a:r>
                        <a:rPr lang="en-PH" sz="14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Is.Not.Null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“failed comment”</a:t>
                      </a:r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);</a:t>
                      </a:r>
                      <a:endParaRPr lang="en-PH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Is object not null?</a:t>
                      </a:r>
                      <a:endParaRPr lang="en-PH" sz="1400" dirty="0"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contain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(actual, </a:t>
                      </a: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Does.Contain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(expected) , “failed comment”);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Does actual contain expected?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5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Check contain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Assert.That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(actual, </a:t>
                      </a:r>
                      <a:r>
                        <a:rPr lang="en-US" sz="1400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Does.Not.Contain</a:t>
                      </a:r>
                      <a:r>
                        <a:rPr lang="en-US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(expected) , “failed comment”);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Does actual not contain expected?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726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768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E52AD-E2A6-403E-7AA4-A227CAAA5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C866D77-9F7A-3380-FAE8-C1E979D217C9}"/>
              </a:ext>
            </a:extLst>
          </p:cNvPr>
          <p:cNvGrpSpPr/>
          <p:nvPr/>
        </p:nvGrpSpPr>
        <p:grpSpPr>
          <a:xfrm>
            <a:off x="1" y="-4473"/>
            <a:ext cx="12191999" cy="1798983"/>
            <a:chOff x="1" y="-4473"/>
            <a:chExt cx="12191999" cy="1798983"/>
          </a:xfrm>
        </p:grpSpPr>
        <p:pic>
          <p:nvPicPr>
            <p:cNvPr id="4" name="image2.png">
              <a:extLst>
                <a:ext uri="{FF2B5EF4-FFF2-40B4-BE49-F238E27FC236}">
                  <a16:creationId xmlns:a16="http://schemas.microsoft.com/office/drawing/2014/main" id="{862686C1-9D70-FD5D-6A93-074B50B9B0F4}"/>
                </a:ext>
              </a:extLst>
            </p:cNvPr>
            <p:cNvPicPr/>
            <p:nvPr/>
          </p:nvPicPr>
          <p:blipFill>
            <a:blip r:embed="rId2"/>
            <a:srcRect r="17643"/>
            <a:stretch/>
          </p:blipFill>
          <p:spPr>
            <a:xfrm>
              <a:off x="1" y="0"/>
              <a:ext cx="6410035" cy="1794510"/>
            </a:xfrm>
            <a:prstGeom prst="rect">
              <a:avLst/>
            </a:prstGeom>
            <a:ln/>
          </p:spPr>
        </p:pic>
        <p:pic>
          <p:nvPicPr>
            <p:cNvPr id="7" name="image2.png">
              <a:extLst>
                <a:ext uri="{FF2B5EF4-FFF2-40B4-BE49-F238E27FC236}">
                  <a16:creationId xmlns:a16="http://schemas.microsoft.com/office/drawing/2014/main" id="{CB7CE568-DA65-E608-DF6A-2B8BA6F8980E}"/>
                </a:ext>
              </a:extLst>
            </p:cNvPr>
            <p:cNvPicPr/>
            <p:nvPr/>
          </p:nvPicPr>
          <p:blipFill>
            <a:blip r:embed="rId2"/>
            <a:srcRect l="74798" r="17643"/>
            <a:stretch/>
          </p:blipFill>
          <p:spPr>
            <a:xfrm>
              <a:off x="5821680" y="-4473"/>
              <a:ext cx="6370320" cy="1794510"/>
            </a:xfrm>
            <a:prstGeom prst="rect">
              <a:avLst/>
            </a:prstGeom>
            <a:ln/>
          </p:spPr>
        </p:pic>
      </p:grp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93AB5ED-C510-CC5D-5342-BA7F00927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97140"/>
            <a:ext cx="10867373" cy="527902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Using Common Assertions</a:t>
            </a:r>
            <a:endParaRPr lang="en-US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DD388-24D5-EFCA-16C3-ABEE02F80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2" t="15616" r="8823" b="15890"/>
          <a:stretch/>
        </p:blipFill>
        <p:spPr>
          <a:xfrm>
            <a:off x="1540911" y="1979855"/>
            <a:ext cx="6370320" cy="380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0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defRPr>
        </a:defPPr>
      </a:lstStyle>
      <a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634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Office Theme</vt:lpstr>
      <vt:lpstr> Organizing Tests and Assertions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ANYTIME EMPLOYEE</dc:creator>
  <cp:lastModifiedBy>Jason Joseph Eligio</cp:lastModifiedBy>
  <cp:revision>448</cp:revision>
  <dcterms:created xsi:type="dcterms:W3CDTF">2024-11-20T01:27:36Z</dcterms:created>
  <dcterms:modified xsi:type="dcterms:W3CDTF">2025-04-28T07:05:34Z</dcterms:modified>
</cp:coreProperties>
</file>