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72" r:id="rId11"/>
    <p:sldId id="274" r:id="rId12"/>
    <p:sldId id="275" r:id="rId13"/>
    <p:sldId id="276" r:id="rId14"/>
    <p:sldId id="268" r:id="rId15"/>
    <p:sldId id="270" r:id="rId16"/>
    <p:sldId id="269" r:id="rId17"/>
    <p:sldId id="271" r:id="rId18"/>
    <p:sldId id="277" r:id="rId19"/>
  </p:sldIdLst>
  <p:sldSz cx="12192000" cy="6858000"/>
  <p:notesSz cx="6858000" cy="9144000"/>
  <p:embeddedFontLs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j/SFBP9pynvHIuyc3n/5kUnwPt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12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3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235B77C4-1E33-1F5B-5F23-2253A58C5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DB471363-199A-771B-1D4B-512337E6F1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B28109DB-65D2-878C-381C-6CA907AF69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5827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3F16C4EF-9D32-3BE6-5130-729DCCF1F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9F3AB627-B5C0-6EF1-E135-18B7367729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78B8A8AE-3D9B-57B6-17FE-6B635EE74F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0593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5931626E-397C-5725-2D7D-DD2208073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404B9322-6F71-D9AE-81CE-61353CB5D1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64CEE8EE-611F-8BD4-F8C7-8494489910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00D4CC24-7966-A461-72FF-F8213CF09AE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2585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07D9CC46-9E91-F279-3CF3-4178229D6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1786ECEA-1613-799F-288C-63E3DB609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69B1CFF6-FF55-7CF3-C04C-55AD49BE4A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8316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59517399-E9B5-B70B-0C6D-DEA3B426C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F64F398F-D928-E5EE-D797-DCB813B1E7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DFD43D9B-0A56-7AEF-6AAC-C8D70ED61C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E6BDE5CE-D0B8-E268-AA10-20A3D93C221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7830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80ACEACA-BBA8-02ED-F3DE-04C9ABE2D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A2F3E947-7FC5-47D5-AAE2-08CD0453E8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CF4EC016-E0D5-18D7-C07B-86C8E99148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2968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D120ED9B-B8E7-3598-D040-D605A4A30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7BFABD1F-1366-3DB4-2710-70376664A8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5F4A7C0F-72F7-EAE5-C9FC-72294B3DE7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44405EAE-3623-6C23-9AAC-2D0797429E0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4239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C3731100-84FC-52C1-293D-77FC4D6B2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01811EBA-35F8-7F80-2A50-D17F732255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408860B5-39B7-AA38-C2A1-3BFE733D1A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8756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C95141AB-C1EF-709C-196C-C872EC09D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405FF875-3598-D23C-44BB-55AAA2B850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73A760AB-B8CD-F155-424A-166AC87E04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961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D3376E59-CC91-D102-2DA0-19D7553B2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264F2624-7E9E-C561-7D6A-D585FE8064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074C942D-0476-9B3A-1153-CCBD7EF180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A16545CF-0647-8C2B-09B4-99691AD7708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6066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DF60EB1D-09EF-B782-3167-4227A4CCE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056B56BA-7DC0-33E9-BEDF-65A3D5BC1B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F685F43B-8F50-A704-8444-97C1D8EB09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8260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F28E8241-7453-5380-BC25-7633B955B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C5E0F968-4359-A515-E9B6-0CDED2B726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1EAEF014-7B12-7EE3-95ED-0D24C6D93B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3592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0F8BD6D7-E4A6-C6D0-738D-66F085F40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7F75CE6F-CA70-AF51-2D55-928F580ACA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DB359F34-20BA-70A0-8F71-8570ECA0A8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7790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346E3F68-F1C9-B2AD-8B5D-9D8B01AFD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3735C3C3-5DC0-DE67-7903-D7FEAD8992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CAA55018-3523-63B8-0D5A-030F794AA1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2304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8152B30C-D735-A348-6F3E-EB70FA1AE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022D048C-E833-1FA6-B1AA-0D948A281D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EBA78BE1-AC06-5C38-3D3A-1A98CF6B0D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4322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394C417D-A11B-7B52-3B67-4894B556C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17AE10A6-D5E6-8BD8-B7D9-B65BB96F1F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BB510F3D-A3E1-9FCE-26F0-E440274641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1EAA1335-F902-4FAB-3146-4795817E5C5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081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322A06AC-1856-5873-3380-966B1E0BF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ADCA9D3A-72CB-209C-8C3A-D04C568166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93C00946-8181-9393-FC0F-2D6B4A7F44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164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youtube.com/watch?v=gfkTfcpWqAY" TargetMode="External"/><Relationship Id="rId4" Type="http://schemas.openxmlformats.org/officeDocument/2006/relationships/hyperlink" Target="https://www.youtube.com/watch?v=GhQdlIFylQ8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.xls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package" Target="../embeddings/Microsoft_Excel_Worksheet3.xlsx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2.xls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524000" y="152469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br>
              <a:rPr lang="en-PH" dirty="0">
                <a:latin typeface="Roboto"/>
                <a:ea typeface="Roboto"/>
                <a:cs typeface="Roboto"/>
                <a:sym typeface="Roboto"/>
              </a:rPr>
            </a:br>
            <a:r>
              <a:rPr lang="en-US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C# Selenium Test Automation Bootcamp</a:t>
            </a:r>
            <a:endParaRPr lang="en-PH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524000" y="400437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PH" sz="2800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Basic to Intermediate</a:t>
            </a:r>
          </a:p>
        </p:txBody>
      </p:sp>
      <p:grpSp>
        <p:nvGrpSpPr>
          <p:cNvPr id="91" name="Google Shape;91;p1"/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92" name="Google Shape;92;p1"/>
            <p:cNvPicPr preferRelativeResize="0"/>
            <p:nvPr/>
          </p:nvPicPr>
          <p:blipFill rotWithShape="1">
            <a:blip r:embed="rId3">
              <a:alphaModFix/>
            </a:blip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"/>
            <p:cNvPicPr preferRelativeResize="0"/>
            <p:nvPr/>
          </p:nvPicPr>
          <p:blipFill rotWithShape="1">
            <a:blip r:embed="rId3">
              <a:alphaModFix/>
            </a:blip>
            <a:srcRect l="74798" r="17642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2D6DAF03-5BDB-FC15-5B8A-977ABA056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">
            <a:extLst>
              <a:ext uri="{FF2B5EF4-FFF2-40B4-BE49-F238E27FC236}">
                <a16:creationId xmlns:a16="http://schemas.microsoft.com/office/drawing/2014/main" id="{CF1A24C3-7F12-8BBA-A430-C0A8BFFD0E36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107" name="Google Shape;107;p3">
              <a:extLst>
                <a:ext uri="{FF2B5EF4-FFF2-40B4-BE49-F238E27FC236}">
                  <a16:creationId xmlns:a16="http://schemas.microsoft.com/office/drawing/2014/main" id="{7677C0D8-A825-EB90-86DE-0908871792B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3">
              <a:extLst>
                <a:ext uri="{FF2B5EF4-FFF2-40B4-BE49-F238E27FC236}">
                  <a16:creationId xmlns:a16="http://schemas.microsoft.com/office/drawing/2014/main" id="{BEAE153B-5121-4D02-E4AE-22A365134DF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74798" r="17642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5B65CE-3807-9F8E-6BBF-CD346EDBF41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32220" y="1307144"/>
            <a:ext cx="9702586" cy="52001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sz="18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Self Study Materials</a:t>
            </a: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/>
              </a:rPr>
              <a:t>https://www.youtube.com/watch?v=GhQdlIFylQ8</a:t>
            </a:r>
            <a:endParaRPr lang="en-PH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5"/>
              </a:rPr>
              <a:t>https://www.youtube.com/watch?v=gfkTfcpWqAY</a:t>
            </a:r>
            <a:endParaRPr lang="en-PH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PH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255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13C347E9-66DE-BFC0-4D89-AC015BE3F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">
            <a:extLst>
              <a:ext uri="{FF2B5EF4-FFF2-40B4-BE49-F238E27FC236}">
                <a16:creationId xmlns:a16="http://schemas.microsoft.com/office/drawing/2014/main" id="{664C9E7B-F7B1-25E0-4031-D7976971B98F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107" name="Google Shape;107;p3">
              <a:extLst>
                <a:ext uri="{FF2B5EF4-FFF2-40B4-BE49-F238E27FC236}">
                  <a16:creationId xmlns:a16="http://schemas.microsoft.com/office/drawing/2014/main" id="{16789FAE-4A62-17E4-AD11-57D7009DD63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3">
              <a:extLst>
                <a:ext uri="{FF2B5EF4-FFF2-40B4-BE49-F238E27FC236}">
                  <a16:creationId xmlns:a16="http://schemas.microsoft.com/office/drawing/2014/main" id="{219F8B5B-AF57-5FB4-1042-FC1D7A1EAC8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74798" r="17642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25097C4-68D7-0CFD-9101-5E5A4720781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32220" y="1307144"/>
            <a:ext cx="9702586" cy="52001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sz="18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Tools</a:t>
            </a: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PC users, use Visual Studio Community Edition 2022 or latest</a:t>
            </a: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MAC users, use Visual Studio Code with the following plugins</a:t>
            </a:r>
          </a:p>
          <a:p>
            <a:pPr marL="9715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C# Plugin</a:t>
            </a:r>
          </a:p>
          <a:p>
            <a:pPr marL="9715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C# Dev Kit Plugin</a:t>
            </a:r>
          </a:p>
          <a:p>
            <a:pPr marL="9715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IntelliCode for C# Dev Kit Plugin</a:t>
            </a: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Personal GitHub Account</a:t>
            </a: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GitHub Desktop Application</a:t>
            </a:r>
          </a:p>
        </p:txBody>
      </p:sp>
    </p:spTree>
    <p:extLst>
      <p:ext uri="{BB962C8B-B14F-4D97-AF65-F5344CB8AC3E}">
        <p14:creationId xmlns:p14="http://schemas.microsoft.com/office/powerpoint/2010/main" val="228613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AAF67807-0FF5-2D1B-7FA3-B7A53DD5B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>
            <a:extLst>
              <a:ext uri="{FF2B5EF4-FFF2-40B4-BE49-F238E27FC236}">
                <a16:creationId xmlns:a16="http://schemas.microsoft.com/office/drawing/2014/main" id="{C6DF9F92-3B3E-EC37-9F85-D075289039D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152469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br>
              <a:rPr lang="en-PH" dirty="0">
                <a:latin typeface="Roboto"/>
                <a:ea typeface="Roboto"/>
                <a:cs typeface="Roboto"/>
                <a:sym typeface="Roboto"/>
              </a:rPr>
            </a:br>
            <a:r>
              <a:rPr lang="en-US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Guidelines</a:t>
            </a:r>
            <a:endParaRPr lang="en-PH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1" name="Google Shape;91;p1">
            <a:extLst>
              <a:ext uri="{FF2B5EF4-FFF2-40B4-BE49-F238E27FC236}">
                <a16:creationId xmlns:a16="http://schemas.microsoft.com/office/drawing/2014/main" id="{A566EF60-9177-E00E-C0C6-DFCDEB7A1863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92" name="Google Shape;92;p1">
              <a:extLst>
                <a:ext uri="{FF2B5EF4-FFF2-40B4-BE49-F238E27FC236}">
                  <a16:creationId xmlns:a16="http://schemas.microsoft.com/office/drawing/2014/main" id="{947241A5-C708-B905-D98F-E25DD97E4D4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">
              <a:extLst>
                <a:ext uri="{FF2B5EF4-FFF2-40B4-BE49-F238E27FC236}">
                  <a16:creationId xmlns:a16="http://schemas.microsoft.com/office/drawing/2014/main" id="{C2A77CF9-6FED-36D8-69B0-C47AF536032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74798" r="17642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6143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D5DF55FC-C69B-EC06-FD0C-03EA30310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">
            <a:extLst>
              <a:ext uri="{FF2B5EF4-FFF2-40B4-BE49-F238E27FC236}">
                <a16:creationId xmlns:a16="http://schemas.microsoft.com/office/drawing/2014/main" id="{D2ABE210-EC55-CD0C-D0B2-FBB5B61D1814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107" name="Google Shape;107;p3">
              <a:extLst>
                <a:ext uri="{FF2B5EF4-FFF2-40B4-BE49-F238E27FC236}">
                  <a16:creationId xmlns:a16="http://schemas.microsoft.com/office/drawing/2014/main" id="{DBA252D4-7134-B61E-9966-F9758FEF8F6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3">
              <a:extLst>
                <a:ext uri="{FF2B5EF4-FFF2-40B4-BE49-F238E27FC236}">
                  <a16:creationId xmlns:a16="http://schemas.microsoft.com/office/drawing/2014/main" id="{2AD02BFF-B01B-C78A-BF2A-BE4CC44D4AC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74798" r="17642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1AD2A5-A48C-D406-24ED-A81305F4F3D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32220" y="1307144"/>
            <a:ext cx="9702586" cy="52001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sz="18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Guidelines</a:t>
            </a: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Everyone should utilize GitHub Co-pilot and/or ChatGPT</a:t>
            </a: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Presentation material, recording and demo codes will be available after each sessions</a:t>
            </a: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Questions and clarification can be raised anytime during and after sessions</a:t>
            </a: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Push all hands-on activity codes and final project to personal GitHub Repos</a:t>
            </a: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Overall results will send after completion of all requirements </a:t>
            </a: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PH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782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42979061-71B4-178C-50DC-EDC4A2490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>
            <a:extLst>
              <a:ext uri="{FF2B5EF4-FFF2-40B4-BE49-F238E27FC236}">
                <a16:creationId xmlns:a16="http://schemas.microsoft.com/office/drawing/2014/main" id="{144B32B7-45AB-FD53-F386-C5A466FD62A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152469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br>
              <a:rPr lang="en-PH" dirty="0">
                <a:latin typeface="Roboto"/>
                <a:ea typeface="Roboto"/>
                <a:cs typeface="Roboto"/>
                <a:sym typeface="Roboto"/>
              </a:rPr>
            </a:br>
            <a:r>
              <a:rPr lang="en-US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Rating</a:t>
            </a:r>
            <a:endParaRPr lang="en-PH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1" name="Google Shape;91;p1">
            <a:extLst>
              <a:ext uri="{FF2B5EF4-FFF2-40B4-BE49-F238E27FC236}">
                <a16:creationId xmlns:a16="http://schemas.microsoft.com/office/drawing/2014/main" id="{C6AB460A-A91E-2CE2-7E1B-B5FAB76A6B7F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92" name="Google Shape;92;p1">
              <a:extLst>
                <a:ext uri="{FF2B5EF4-FFF2-40B4-BE49-F238E27FC236}">
                  <a16:creationId xmlns:a16="http://schemas.microsoft.com/office/drawing/2014/main" id="{99139B2D-93C1-33D9-6042-46BC157CDB9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">
              <a:extLst>
                <a:ext uri="{FF2B5EF4-FFF2-40B4-BE49-F238E27FC236}">
                  <a16:creationId xmlns:a16="http://schemas.microsoft.com/office/drawing/2014/main" id="{D1E8EB08-FAEF-489E-F628-CA6B6B3608C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74798" r="17642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42582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132217ED-6CBE-1D65-64EF-A4AA76E86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">
            <a:extLst>
              <a:ext uri="{FF2B5EF4-FFF2-40B4-BE49-F238E27FC236}">
                <a16:creationId xmlns:a16="http://schemas.microsoft.com/office/drawing/2014/main" id="{E755641C-2EB8-82CC-FC47-663BD1F6C8CD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107" name="Google Shape;107;p3">
              <a:extLst>
                <a:ext uri="{FF2B5EF4-FFF2-40B4-BE49-F238E27FC236}">
                  <a16:creationId xmlns:a16="http://schemas.microsoft.com/office/drawing/2014/main" id="{3E59B4B4-2678-0DA2-198E-CB31D8D50B0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3">
              <a:extLst>
                <a:ext uri="{FF2B5EF4-FFF2-40B4-BE49-F238E27FC236}">
                  <a16:creationId xmlns:a16="http://schemas.microsoft.com/office/drawing/2014/main" id="{673E4F98-CA00-0CB5-56D0-16D29EE6FA5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74798" r="17642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A3E684-4A05-F6C2-BBC9-8CA020B35A1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32220" y="1307144"/>
            <a:ext cx="4368455" cy="52001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sz="18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Percentage</a:t>
            </a:r>
          </a:p>
          <a:p>
            <a:pPr>
              <a:lnSpc>
                <a:spcPct val="150000"/>
              </a:lnSpc>
            </a:pPr>
            <a:endParaRPr lang="en-PH" sz="1800"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endParaRPr lang="en-PH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DC813A64-BF8E-EB85-A69F-D4AA502136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972067"/>
              </p:ext>
            </p:extLst>
          </p:nvPr>
        </p:nvGraphicFramePr>
        <p:xfrm>
          <a:off x="1457325" y="2051050"/>
          <a:ext cx="4624388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2695353" imgH="1552595" progId="Excel.Sheet.12">
                  <p:embed/>
                </p:oleObj>
              </mc:Choice>
              <mc:Fallback>
                <p:oleObj name="Worksheet" r:id="rId4" imgW="2695353" imgH="155259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57325" y="2051050"/>
                        <a:ext cx="4624388" cy="266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187B31A2-A844-F94F-09B4-000091847C6C}"/>
              </a:ext>
            </a:extLst>
          </p:cNvPr>
          <p:cNvSpPr txBox="1">
            <a:spLocks/>
          </p:cNvSpPr>
          <p:nvPr/>
        </p:nvSpPr>
        <p:spPr>
          <a:xfrm>
            <a:off x="5918545" y="1307144"/>
            <a:ext cx="5025680" cy="520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r>
              <a:rPr lang="en-PH" sz="18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Bonuses</a:t>
            </a:r>
            <a:endParaRPr lang="en-PH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5E9F74DB-7D10-8533-C2A2-5D3D21ABB4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188938"/>
              </p:ext>
            </p:extLst>
          </p:nvPr>
        </p:nvGraphicFramePr>
        <p:xfrm>
          <a:off x="6432550" y="2051050"/>
          <a:ext cx="3902075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2238153" imgH="990521" progId="Excel.Sheet.12">
                  <p:embed/>
                </p:oleObj>
              </mc:Choice>
              <mc:Fallback>
                <p:oleObj name="Worksheet" r:id="rId6" imgW="2238153" imgH="99052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32550" y="2051050"/>
                        <a:ext cx="3902075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9566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26D725F7-B708-862F-2AED-7632A484E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>
            <a:extLst>
              <a:ext uri="{FF2B5EF4-FFF2-40B4-BE49-F238E27FC236}">
                <a16:creationId xmlns:a16="http://schemas.microsoft.com/office/drawing/2014/main" id="{95B959F0-1A4B-892B-91AC-1AB90475EEC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152469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br>
              <a:rPr lang="en-PH" dirty="0">
                <a:latin typeface="Roboto"/>
                <a:ea typeface="Roboto"/>
                <a:cs typeface="Roboto"/>
                <a:sym typeface="Roboto"/>
              </a:rPr>
            </a:br>
            <a:r>
              <a:rPr lang="en-US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Scheduling</a:t>
            </a:r>
            <a:endParaRPr lang="en-PH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1" name="Google Shape;91;p1">
            <a:extLst>
              <a:ext uri="{FF2B5EF4-FFF2-40B4-BE49-F238E27FC236}">
                <a16:creationId xmlns:a16="http://schemas.microsoft.com/office/drawing/2014/main" id="{E9716D32-CD07-9B1E-E774-2AF107A44B1D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92" name="Google Shape;92;p1">
              <a:extLst>
                <a:ext uri="{FF2B5EF4-FFF2-40B4-BE49-F238E27FC236}">
                  <a16:creationId xmlns:a16="http://schemas.microsoft.com/office/drawing/2014/main" id="{3A4E3901-B42B-B8AA-46ED-413692C9673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">
              <a:extLst>
                <a:ext uri="{FF2B5EF4-FFF2-40B4-BE49-F238E27FC236}">
                  <a16:creationId xmlns:a16="http://schemas.microsoft.com/office/drawing/2014/main" id="{E15C8B76-92D6-EA19-3FBB-40360B503F3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74798" r="17642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20853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0165A9C8-11F5-B857-180A-CF7FD6556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">
            <a:extLst>
              <a:ext uri="{FF2B5EF4-FFF2-40B4-BE49-F238E27FC236}">
                <a16:creationId xmlns:a16="http://schemas.microsoft.com/office/drawing/2014/main" id="{1A9C7EA7-176C-63FC-EA3D-9DEE261B7906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107" name="Google Shape;107;p3">
              <a:extLst>
                <a:ext uri="{FF2B5EF4-FFF2-40B4-BE49-F238E27FC236}">
                  <a16:creationId xmlns:a16="http://schemas.microsoft.com/office/drawing/2014/main" id="{606AAB70-8A7D-A898-A553-B601FE882DD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3">
              <a:extLst>
                <a:ext uri="{FF2B5EF4-FFF2-40B4-BE49-F238E27FC236}">
                  <a16:creationId xmlns:a16="http://schemas.microsoft.com/office/drawing/2014/main" id="{01B7DAA6-69C4-87DE-82DC-A42341E11A6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74798" r="17642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5143DF-ED77-2DB0-1E86-E2063CEB725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32220" y="1307144"/>
            <a:ext cx="9702586" cy="52001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sz="18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Estimated Duration</a:t>
            </a:r>
          </a:p>
          <a:p>
            <a:pPr>
              <a:lnSpc>
                <a:spcPct val="150000"/>
              </a:lnSpc>
            </a:pPr>
            <a:endParaRPr lang="en-PH" sz="1800"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endParaRPr lang="en-PH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701A694-D458-8060-BC9C-4564DCA524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820878"/>
              </p:ext>
            </p:extLst>
          </p:nvPr>
        </p:nvGraphicFramePr>
        <p:xfrm>
          <a:off x="8947028" y="2198401"/>
          <a:ext cx="2492116" cy="1177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2076539" imgH="980977" progId="Excel.Sheet.12">
                  <p:embed/>
                </p:oleObj>
              </mc:Choice>
              <mc:Fallback>
                <p:oleObj name="Worksheet" r:id="rId4" imgW="2076539" imgH="98097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47028" y="2198401"/>
                        <a:ext cx="2492116" cy="1177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1B1F1C63-267C-8BF4-4DE5-68C554F8CD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582628"/>
              </p:ext>
            </p:extLst>
          </p:nvPr>
        </p:nvGraphicFramePr>
        <p:xfrm>
          <a:off x="1346209" y="1967866"/>
          <a:ext cx="7400325" cy="3728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6143492" imgH="3095645" progId="Excel.Sheet.12">
                  <p:embed/>
                </p:oleObj>
              </mc:Choice>
              <mc:Fallback>
                <p:oleObj name="Worksheet" r:id="rId6" imgW="6143492" imgH="309564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46209" y="1967866"/>
                        <a:ext cx="7400325" cy="3728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164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6B4EFD7C-761F-AFF6-F4F8-795A72828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">
            <a:extLst>
              <a:ext uri="{FF2B5EF4-FFF2-40B4-BE49-F238E27FC236}">
                <a16:creationId xmlns:a16="http://schemas.microsoft.com/office/drawing/2014/main" id="{F7E54216-0F24-176B-9A4A-2514888A191D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107" name="Google Shape;107;p3">
              <a:extLst>
                <a:ext uri="{FF2B5EF4-FFF2-40B4-BE49-F238E27FC236}">
                  <a16:creationId xmlns:a16="http://schemas.microsoft.com/office/drawing/2014/main" id="{91A9CBD6-B076-A34D-2866-CC88CC154F8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3">
              <a:extLst>
                <a:ext uri="{FF2B5EF4-FFF2-40B4-BE49-F238E27FC236}">
                  <a16:creationId xmlns:a16="http://schemas.microsoft.com/office/drawing/2014/main" id="{ECCA368F-7132-2FCB-DB7A-7D01BC0D05E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74798" r="17642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5A0EA3-8232-9516-201D-D7268A40143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32220" y="1307144"/>
            <a:ext cx="9702586" cy="52001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sz="18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Calendar</a:t>
            </a:r>
          </a:p>
          <a:p>
            <a:pPr>
              <a:lnSpc>
                <a:spcPct val="150000"/>
              </a:lnSpc>
            </a:pPr>
            <a:endParaRPr lang="en-PH" sz="1800"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endParaRPr lang="en-PH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734865-2691-5479-8F61-A5B61B0E3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864" y="1431598"/>
            <a:ext cx="10232136" cy="346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2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EB201EFC-3EF8-EF86-9D36-31F643059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>
            <a:extLst>
              <a:ext uri="{FF2B5EF4-FFF2-40B4-BE49-F238E27FC236}">
                <a16:creationId xmlns:a16="http://schemas.microsoft.com/office/drawing/2014/main" id="{BDF1BF96-F8F8-8244-F995-BC0AC815C15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152469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br>
              <a:rPr lang="en-PH" dirty="0">
                <a:latin typeface="Roboto"/>
                <a:ea typeface="Roboto"/>
                <a:cs typeface="Roboto"/>
                <a:sym typeface="Roboto"/>
              </a:rPr>
            </a:br>
            <a:r>
              <a:rPr lang="en-US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Modules</a:t>
            </a:r>
            <a:endParaRPr lang="en-PH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1" name="Google Shape;91;p1">
            <a:extLst>
              <a:ext uri="{FF2B5EF4-FFF2-40B4-BE49-F238E27FC236}">
                <a16:creationId xmlns:a16="http://schemas.microsoft.com/office/drawing/2014/main" id="{18E2FF04-C47F-541E-144F-0CC3249E15D4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92" name="Google Shape;92;p1">
              <a:extLst>
                <a:ext uri="{FF2B5EF4-FFF2-40B4-BE49-F238E27FC236}">
                  <a16:creationId xmlns:a16="http://schemas.microsoft.com/office/drawing/2014/main" id="{E95CAC21-3615-B030-C2C0-ECF3BB73D5E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">
              <a:extLst>
                <a:ext uri="{FF2B5EF4-FFF2-40B4-BE49-F238E27FC236}">
                  <a16:creationId xmlns:a16="http://schemas.microsoft.com/office/drawing/2014/main" id="{76359795-EDB1-A008-B781-62356CEDAF4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74798" r="17642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649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60311977-28C9-3900-E867-930E55BD0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">
            <a:extLst>
              <a:ext uri="{FF2B5EF4-FFF2-40B4-BE49-F238E27FC236}">
                <a16:creationId xmlns:a16="http://schemas.microsoft.com/office/drawing/2014/main" id="{F1B8907F-9C67-013A-4FD9-C56236636ADE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107" name="Google Shape;107;p3">
              <a:extLst>
                <a:ext uri="{FF2B5EF4-FFF2-40B4-BE49-F238E27FC236}">
                  <a16:creationId xmlns:a16="http://schemas.microsoft.com/office/drawing/2014/main" id="{1F24A085-E1B0-6D74-F98D-3D954AB0A75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3">
              <a:extLst>
                <a:ext uri="{FF2B5EF4-FFF2-40B4-BE49-F238E27FC236}">
                  <a16:creationId xmlns:a16="http://schemas.microsoft.com/office/drawing/2014/main" id="{55F2E850-1CA1-0305-087C-BE17DDDC992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74798" r="17642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7608A43-E79F-CBEC-7628-167992614B5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32220" y="1307144"/>
            <a:ext cx="9702586" cy="5200127"/>
          </a:xfrm>
        </p:spPr>
        <p:txBody>
          <a:bodyPr>
            <a:normAutofit/>
          </a:bodyPr>
          <a:lstStyle/>
          <a:p>
            <a:r>
              <a:rPr lang="en-PH" sz="18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Modules</a:t>
            </a:r>
            <a:endParaRPr lang="en-PH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indent="-400050">
              <a:buFont typeface="+mj-lt"/>
              <a:buAutoNum type="romanUcPeriod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Introduction to Automation Testing</a:t>
            </a:r>
          </a:p>
          <a:p>
            <a:pPr marL="628650" indent="-400050">
              <a:buFont typeface="+mj-lt"/>
              <a:buAutoNum type="romanU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Setting Up Your Automation Environment</a:t>
            </a:r>
            <a:endParaRPr lang="en-PH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indent="-400050">
              <a:buFont typeface="+mj-lt"/>
              <a:buAutoNum type="romanUcPeriod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WebDriver Basics - Interactions &amp; Locators</a:t>
            </a:r>
          </a:p>
          <a:p>
            <a:pPr marL="628650" indent="-400050">
              <a:buFont typeface="+mj-lt"/>
              <a:buAutoNum type="romanUcPeriod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Working with Waits &amp; Synchronization</a:t>
            </a:r>
          </a:p>
          <a:p>
            <a:pPr marL="628650" indent="-400050">
              <a:buFont typeface="+mj-lt"/>
              <a:buAutoNum type="romanUcPeriod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Organizing Tests and Assertions</a:t>
            </a:r>
          </a:p>
          <a:p>
            <a:pPr marL="628650" indent="-400050">
              <a:buFont typeface="+mj-lt"/>
              <a:buAutoNum type="romanUcPeriod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Advanced WebDriver Techniques</a:t>
            </a:r>
          </a:p>
          <a:p>
            <a:pPr marL="628650" indent="-400050">
              <a:buFont typeface="+mj-lt"/>
              <a:buAutoNum type="romanUcPeriod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Data-Driven Testing</a:t>
            </a:r>
          </a:p>
          <a:p>
            <a:pPr marL="628650" indent="-400050">
              <a:buFont typeface="+mj-lt"/>
              <a:buAutoNum type="romanU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Page Object Model (POM) Design Pattern</a:t>
            </a:r>
          </a:p>
          <a:p>
            <a:pPr marL="628650" indent="-400050">
              <a:buFont typeface="+mj-lt"/>
              <a:buAutoNum type="romanU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Handling Dynamic Elements &amp; Advanced Locators</a:t>
            </a:r>
          </a:p>
          <a:p>
            <a:pPr marL="628650" indent="-400050">
              <a:buFont typeface="+mj-lt"/>
              <a:buAutoNum type="romanU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Running Selenium Tests in Parallel</a:t>
            </a:r>
          </a:p>
          <a:p>
            <a:pPr marL="628650" indent="-400050">
              <a:buFont typeface="+mj-lt"/>
              <a:buAutoNum type="romanUcPeriod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Integrating with CI/CD Pipeline</a:t>
            </a:r>
          </a:p>
          <a:p>
            <a:pPr marL="628650" indent="-400050">
              <a:buFont typeface="+mj-lt"/>
              <a:buAutoNum type="romanUcPeriod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Reporting &amp; Debugging</a:t>
            </a:r>
          </a:p>
          <a:p>
            <a:pPr marL="628650" indent="-400050">
              <a:buFont typeface="+mj-lt"/>
              <a:buAutoNum type="romanUcPeriod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Best Practices &amp; Final Project</a:t>
            </a:r>
          </a:p>
          <a:p>
            <a:endParaRPr lang="en-PH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9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8B99334D-12D9-2423-DC57-24B92594D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">
            <a:extLst>
              <a:ext uri="{FF2B5EF4-FFF2-40B4-BE49-F238E27FC236}">
                <a16:creationId xmlns:a16="http://schemas.microsoft.com/office/drawing/2014/main" id="{393156A1-5C89-1D12-C66B-D53798D8947F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107" name="Google Shape;107;p3">
              <a:extLst>
                <a:ext uri="{FF2B5EF4-FFF2-40B4-BE49-F238E27FC236}">
                  <a16:creationId xmlns:a16="http://schemas.microsoft.com/office/drawing/2014/main" id="{C117E9D9-05D2-91E3-87A9-4D3094F9A1A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3">
              <a:extLst>
                <a:ext uri="{FF2B5EF4-FFF2-40B4-BE49-F238E27FC236}">
                  <a16:creationId xmlns:a16="http://schemas.microsoft.com/office/drawing/2014/main" id="{A79F988D-029A-90AF-9BE9-13870AE51C4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74798" r="17642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95CAB60-5F81-AF79-056D-4F3A1FBD217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32220" y="1307144"/>
            <a:ext cx="9702586" cy="5200127"/>
          </a:xfrm>
        </p:spPr>
        <p:txBody>
          <a:bodyPr>
            <a:normAutofit/>
          </a:bodyPr>
          <a:lstStyle/>
          <a:p>
            <a:pPr marL="228600" indent="0">
              <a:lnSpc>
                <a:spcPct val="150000"/>
              </a:lnSpc>
            </a:pPr>
            <a:r>
              <a:rPr lang="en-PH" sz="18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I. Introduction to Automation Testing</a:t>
            </a:r>
          </a:p>
          <a:p>
            <a:pPr marL="10858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Overview of Automation Testing</a:t>
            </a:r>
          </a:p>
          <a:p>
            <a:pPr marL="10858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Introduction to Selenium</a:t>
            </a:r>
          </a:p>
          <a:p>
            <a:pPr marL="10858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Why C# for Selenium</a:t>
            </a:r>
          </a:p>
          <a:p>
            <a:pPr marL="228600" indent="0">
              <a:lnSpc>
                <a:spcPct val="150000"/>
              </a:lnSpc>
            </a:pPr>
            <a:r>
              <a:rPr lang="en-PH" sz="16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II. </a:t>
            </a:r>
            <a:r>
              <a:rPr lang="en-US" sz="16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Setting Up Your Automation Environment</a:t>
            </a:r>
          </a:p>
          <a:p>
            <a:pPr marL="10858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Installing Necessary Tools</a:t>
            </a:r>
          </a:p>
          <a:p>
            <a:pPr marL="10858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First Selenium WebDriver Test in C#</a:t>
            </a:r>
          </a:p>
          <a:p>
            <a:pPr marL="228600" indent="0">
              <a:lnSpc>
                <a:spcPct val="150000"/>
              </a:lnSpc>
            </a:pPr>
            <a:r>
              <a:rPr lang="en-PH" sz="16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III. </a:t>
            </a:r>
            <a:r>
              <a:rPr lang="en-US" sz="16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WebDriver Basics - Interactions &amp; Locators</a:t>
            </a:r>
          </a:p>
          <a:p>
            <a:pPr marL="10858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Understanding WebDriver</a:t>
            </a:r>
          </a:p>
          <a:p>
            <a:pPr marL="10858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Locating Elements on a Web Page</a:t>
            </a:r>
          </a:p>
          <a:p>
            <a:pPr marL="10858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Basic Interactions with Web Elements</a:t>
            </a:r>
          </a:p>
          <a:p>
            <a:pPr marL="228600" indent="0">
              <a:lnSpc>
                <a:spcPct val="150000"/>
              </a:lnSpc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1085850" lvl="1" indent="-400050">
              <a:lnSpc>
                <a:spcPct val="150000"/>
              </a:lnSpc>
              <a:buFont typeface="+mj-lt"/>
              <a:buAutoNum type="romanLcPeriod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228600" indent="0">
              <a:lnSpc>
                <a:spcPct val="150000"/>
              </a:lnSpc>
            </a:pPr>
            <a:endParaRPr lang="en-PH" sz="1600"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indent="0">
              <a:lnSpc>
                <a:spcPct val="150000"/>
              </a:lnSpc>
            </a:pPr>
            <a:endParaRPr lang="en-PH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15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09908D2D-FD28-397B-939B-DE07D5A2D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">
            <a:extLst>
              <a:ext uri="{FF2B5EF4-FFF2-40B4-BE49-F238E27FC236}">
                <a16:creationId xmlns:a16="http://schemas.microsoft.com/office/drawing/2014/main" id="{EBE0797A-082C-A286-326D-5E80853609B1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107" name="Google Shape;107;p3">
              <a:extLst>
                <a:ext uri="{FF2B5EF4-FFF2-40B4-BE49-F238E27FC236}">
                  <a16:creationId xmlns:a16="http://schemas.microsoft.com/office/drawing/2014/main" id="{794B983A-1D13-945B-F360-E1F014078A2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3">
              <a:extLst>
                <a:ext uri="{FF2B5EF4-FFF2-40B4-BE49-F238E27FC236}">
                  <a16:creationId xmlns:a16="http://schemas.microsoft.com/office/drawing/2014/main" id="{73C362DA-0C3F-30A9-ECA2-0FCB175E852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74798" r="17642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F81F88-06F2-4CEF-1834-8BE8A4D6520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32220" y="1307144"/>
            <a:ext cx="9702586" cy="5200127"/>
          </a:xfrm>
        </p:spPr>
        <p:txBody>
          <a:bodyPr>
            <a:normAutofit/>
          </a:bodyPr>
          <a:lstStyle/>
          <a:p>
            <a:pPr marL="228600" indent="0">
              <a:lnSpc>
                <a:spcPct val="150000"/>
              </a:lnSpc>
            </a:pPr>
            <a:r>
              <a:rPr lang="en-PH" sz="18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IV. Working with Waits &amp; Synchronization</a:t>
            </a:r>
          </a:p>
          <a:p>
            <a:pPr marL="10858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Synchronization in WebDriver</a:t>
            </a:r>
          </a:p>
          <a:p>
            <a:pPr marL="10858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Handling Dynamic Content</a:t>
            </a:r>
          </a:p>
          <a:p>
            <a:pPr marL="228600" indent="0">
              <a:lnSpc>
                <a:spcPct val="150000"/>
              </a:lnSpc>
            </a:pPr>
            <a:r>
              <a:rPr lang="en-PH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-PH" sz="16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sz="16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Organizing Tests and Assertions</a:t>
            </a:r>
          </a:p>
          <a:p>
            <a:pPr marL="10858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NUnit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Test Frameworks</a:t>
            </a:r>
          </a:p>
          <a:p>
            <a:pPr marL="10858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Test Case Design</a:t>
            </a:r>
          </a:p>
          <a:p>
            <a:pPr marL="228600" indent="0">
              <a:lnSpc>
                <a:spcPct val="150000"/>
              </a:lnSpc>
            </a:pPr>
            <a:r>
              <a:rPr lang="en-PH" sz="16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VI. </a:t>
            </a:r>
            <a:r>
              <a:rPr lang="en-US" sz="16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Advanced WebDriver Techniques</a:t>
            </a:r>
          </a:p>
          <a:p>
            <a:pPr marL="10858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Handling Complex Web Elements</a:t>
            </a:r>
          </a:p>
          <a:p>
            <a:pPr marL="10858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Actions Class</a:t>
            </a:r>
          </a:p>
          <a:p>
            <a:pPr marL="228600" indent="0">
              <a:lnSpc>
                <a:spcPct val="150000"/>
              </a:lnSpc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1085850" lvl="1" indent="-400050">
              <a:lnSpc>
                <a:spcPct val="150000"/>
              </a:lnSpc>
              <a:buFont typeface="+mj-lt"/>
              <a:buAutoNum type="romanLcPeriod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228600" indent="0">
              <a:lnSpc>
                <a:spcPct val="150000"/>
              </a:lnSpc>
            </a:pPr>
            <a:endParaRPr lang="en-PH" sz="1600"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indent="0">
              <a:lnSpc>
                <a:spcPct val="150000"/>
              </a:lnSpc>
            </a:pPr>
            <a:endParaRPr lang="en-PH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10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F3F628B8-5E95-D577-037A-BEE0EE37C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">
            <a:extLst>
              <a:ext uri="{FF2B5EF4-FFF2-40B4-BE49-F238E27FC236}">
                <a16:creationId xmlns:a16="http://schemas.microsoft.com/office/drawing/2014/main" id="{0F6D8E9D-90C3-C269-379B-3429B363DD75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107" name="Google Shape;107;p3">
              <a:extLst>
                <a:ext uri="{FF2B5EF4-FFF2-40B4-BE49-F238E27FC236}">
                  <a16:creationId xmlns:a16="http://schemas.microsoft.com/office/drawing/2014/main" id="{589FC3D1-ED3B-0404-3314-DB807BA2B8C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3">
              <a:extLst>
                <a:ext uri="{FF2B5EF4-FFF2-40B4-BE49-F238E27FC236}">
                  <a16:creationId xmlns:a16="http://schemas.microsoft.com/office/drawing/2014/main" id="{BA9F1772-F2F8-C9D4-53E4-9055350A42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74798" r="17642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EEC6C8-F1DE-2DDE-674F-B9B600C3CAD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32220" y="1307144"/>
            <a:ext cx="9702586" cy="5200127"/>
          </a:xfrm>
        </p:spPr>
        <p:txBody>
          <a:bodyPr>
            <a:normAutofit/>
          </a:bodyPr>
          <a:lstStyle/>
          <a:p>
            <a:pPr marL="228600" indent="0">
              <a:lnSpc>
                <a:spcPct val="150000"/>
              </a:lnSpc>
            </a:pPr>
            <a:r>
              <a:rPr lang="en-PH" sz="18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VII. Data-Driven Testing</a:t>
            </a:r>
          </a:p>
          <a:p>
            <a:pPr marL="10858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Introduction to Data-Driven Testing</a:t>
            </a:r>
          </a:p>
          <a:p>
            <a:pPr marL="10858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Working with Data Sources</a:t>
            </a:r>
          </a:p>
          <a:p>
            <a:pPr marL="228600" indent="0">
              <a:lnSpc>
                <a:spcPct val="150000"/>
              </a:lnSpc>
            </a:pPr>
            <a:r>
              <a:rPr lang="en-PH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VIII</a:t>
            </a:r>
            <a:r>
              <a:rPr lang="en-PH" sz="16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sz="16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Page Object Model (POM) Design Pattern</a:t>
            </a:r>
          </a:p>
          <a:p>
            <a:pPr marL="10858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Introduction to POM</a:t>
            </a:r>
          </a:p>
          <a:p>
            <a:pPr marL="10858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Implementing POM in C#</a:t>
            </a:r>
          </a:p>
          <a:p>
            <a:pPr marL="228600" indent="0">
              <a:lnSpc>
                <a:spcPct val="150000"/>
              </a:lnSpc>
            </a:pPr>
            <a:r>
              <a:rPr lang="en-PH" sz="16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IX. </a:t>
            </a:r>
            <a:r>
              <a:rPr lang="en-US" sz="16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Handling Dynamic Elements &amp; Advanced Locators</a:t>
            </a:r>
          </a:p>
          <a:p>
            <a:pPr marL="10858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Handling Dynamic Web Elements</a:t>
            </a:r>
          </a:p>
          <a:p>
            <a:pPr marL="10858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Working with Multiple Elements and Lists</a:t>
            </a:r>
          </a:p>
          <a:p>
            <a:pPr marL="228600" indent="0">
              <a:lnSpc>
                <a:spcPct val="150000"/>
              </a:lnSpc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1085850" lvl="1" indent="-400050">
              <a:lnSpc>
                <a:spcPct val="150000"/>
              </a:lnSpc>
              <a:buFont typeface="+mj-lt"/>
              <a:buAutoNum type="romanLcPeriod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228600" indent="0">
              <a:lnSpc>
                <a:spcPct val="150000"/>
              </a:lnSpc>
            </a:pPr>
            <a:endParaRPr lang="en-PH" sz="1600"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indent="0">
              <a:lnSpc>
                <a:spcPct val="150000"/>
              </a:lnSpc>
            </a:pPr>
            <a:endParaRPr lang="en-PH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82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50A42F57-4A7E-3988-78A4-13B4AFA6F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">
            <a:extLst>
              <a:ext uri="{FF2B5EF4-FFF2-40B4-BE49-F238E27FC236}">
                <a16:creationId xmlns:a16="http://schemas.microsoft.com/office/drawing/2014/main" id="{D99E5916-499D-21A8-5839-93AD9D6C6DB6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107" name="Google Shape;107;p3">
              <a:extLst>
                <a:ext uri="{FF2B5EF4-FFF2-40B4-BE49-F238E27FC236}">
                  <a16:creationId xmlns:a16="http://schemas.microsoft.com/office/drawing/2014/main" id="{9D50070B-BBC7-22DE-BD02-3404A1C5272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3">
              <a:extLst>
                <a:ext uri="{FF2B5EF4-FFF2-40B4-BE49-F238E27FC236}">
                  <a16:creationId xmlns:a16="http://schemas.microsoft.com/office/drawing/2014/main" id="{373759A6-BCB8-A6DD-C2B9-BA3837DA439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74798" r="17642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DEE0C5-F5B3-5D4A-B7E3-6BC6CA79C49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32220" y="1307144"/>
            <a:ext cx="9702586" cy="5200127"/>
          </a:xfrm>
        </p:spPr>
        <p:txBody>
          <a:bodyPr>
            <a:normAutofit/>
          </a:bodyPr>
          <a:lstStyle/>
          <a:p>
            <a:pPr marL="228600" indent="0">
              <a:lnSpc>
                <a:spcPct val="150000"/>
              </a:lnSpc>
            </a:pPr>
            <a:r>
              <a:rPr lang="en-PH" sz="18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X. </a:t>
            </a:r>
            <a:r>
              <a:rPr lang="en-US" sz="18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Running Selenium Tests in Parallel</a:t>
            </a:r>
            <a:endParaRPr lang="en-PH" sz="1800"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0858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Parallel Test Execution</a:t>
            </a:r>
          </a:p>
          <a:p>
            <a:pPr marL="228600" indent="0">
              <a:lnSpc>
                <a:spcPct val="150000"/>
              </a:lnSpc>
            </a:pPr>
            <a:r>
              <a:rPr lang="en-PH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-PH" sz="16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I. </a:t>
            </a:r>
            <a:r>
              <a:rPr lang="en-US" sz="16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Integrating with CI/CD Pipeline</a:t>
            </a:r>
          </a:p>
          <a:p>
            <a:pPr marL="10858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Continuous Integration (CI) Basics</a:t>
            </a:r>
          </a:p>
          <a:p>
            <a:pPr marL="228600" indent="0">
              <a:lnSpc>
                <a:spcPct val="150000"/>
              </a:lnSpc>
            </a:pPr>
            <a:r>
              <a:rPr lang="en-PH" sz="16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XII. </a:t>
            </a:r>
            <a:r>
              <a:rPr lang="en-US" sz="16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Reporting &amp; Debugging</a:t>
            </a:r>
          </a:p>
          <a:p>
            <a:pPr marL="10858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Test Reports</a:t>
            </a:r>
          </a:p>
          <a:p>
            <a:pPr marL="10858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Debugging Automation Tests</a:t>
            </a:r>
          </a:p>
          <a:p>
            <a:pPr marL="228600" indent="0">
              <a:lnSpc>
                <a:spcPct val="150000"/>
              </a:lnSpc>
            </a:pPr>
            <a:r>
              <a:rPr lang="en-PH" sz="16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XIII. </a:t>
            </a:r>
            <a:r>
              <a:rPr lang="en-US" sz="16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Best Practices &amp; Final Project</a:t>
            </a:r>
          </a:p>
          <a:p>
            <a:pPr marL="10858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Best Practices in Selenium Automation</a:t>
            </a:r>
          </a:p>
          <a:p>
            <a:pPr marL="10858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Final Project</a:t>
            </a:r>
          </a:p>
          <a:p>
            <a:pPr marL="228600" indent="0">
              <a:lnSpc>
                <a:spcPct val="150000"/>
              </a:lnSpc>
            </a:pPr>
            <a:endParaRPr lang="en-US" sz="1600"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indent="0">
              <a:lnSpc>
                <a:spcPct val="150000"/>
              </a:lnSpc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228600" indent="0">
              <a:lnSpc>
                <a:spcPct val="150000"/>
              </a:lnSpc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1085850" lvl="1" indent="-400050">
              <a:lnSpc>
                <a:spcPct val="150000"/>
              </a:lnSpc>
              <a:buFont typeface="+mj-lt"/>
              <a:buAutoNum type="romanLcPeriod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228600" indent="0">
              <a:lnSpc>
                <a:spcPct val="150000"/>
              </a:lnSpc>
            </a:pPr>
            <a:endParaRPr lang="en-PH" sz="1600"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indent="0">
              <a:lnSpc>
                <a:spcPct val="150000"/>
              </a:lnSpc>
            </a:pPr>
            <a:endParaRPr lang="en-PH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23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04257F6D-6D2D-06D9-45A1-56FF544F7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>
            <a:extLst>
              <a:ext uri="{FF2B5EF4-FFF2-40B4-BE49-F238E27FC236}">
                <a16:creationId xmlns:a16="http://schemas.microsoft.com/office/drawing/2014/main" id="{1872CC56-2228-7761-D4B3-9E36821C116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152469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br>
              <a:rPr lang="en-PH" dirty="0">
                <a:latin typeface="Roboto"/>
                <a:ea typeface="Roboto"/>
                <a:cs typeface="Roboto"/>
                <a:sym typeface="Roboto"/>
              </a:rPr>
            </a:br>
            <a:r>
              <a:rPr lang="en-US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Pre-requisites</a:t>
            </a:r>
            <a:endParaRPr lang="en-PH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1" name="Google Shape;91;p1">
            <a:extLst>
              <a:ext uri="{FF2B5EF4-FFF2-40B4-BE49-F238E27FC236}">
                <a16:creationId xmlns:a16="http://schemas.microsoft.com/office/drawing/2014/main" id="{1DA537EC-4F92-2CE5-73E4-B307F12023CC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92" name="Google Shape;92;p1">
              <a:extLst>
                <a:ext uri="{FF2B5EF4-FFF2-40B4-BE49-F238E27FC236}">
                  <a16:creationId xmlns:a16="http://schemas.microsoft.com/office/drawing/2014/main" id="{DC3038BD-AC46-9AC5-701F-A165797B22D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">
              <a:extLst>
                <a:ext uri="{FF2B5EF4-FFF2-40B4-BE49-F238E27FC236}">
                  <a16:creationId xmlns:a16="http://schemas.microsoft.com/office/drawing/2014/main" id="{C2CADAA5-7C1D-FDF2-5080-6CCAB2804FE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74798" r="17642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9482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AE58848C-1AD9-ACFF-B84E-E0591D26A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">
            <a:extLst>
              <a:ext uri="{FF2B5EF4-FFF2-40B4-BE49-F238E27FC236}">
                <a16:creationId xmlns:a16="http://schemas.microsoft.com/office/drawing/2014/main" id="{B9B1719B-A7CE-EE85-D6BD-EC825279C840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107" name="Google Shape;107;p3">
              <a:extLst>
                <a:ext uri="{FF2B5EF4-FFF2-40B4-BE49-F238E27FC236}">
                  <a16:creationId xmlns:a16="http://schemas.microsoft.com/office/drawing/2014/main" id="{36FB5942-5DF9-68FC-AB34-72D1E73E873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3">
              <a:extLst>
                <a:ext uri="{FF2B5EF4-FFF2-40B4-BE49-F238E27FC236}">
                  <a16:creationId xmlns:a16="http://schemas.microsoft.com/office/drawing/2014/main" id="{877AA381-E389-64E6-AECB-93B98D4D9AE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74798" r="17642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05AF8D-7665-B04B-4B7E-62FBC1950DE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32220" y="1307144"/>
            <a:ext cx="9702586" cy="52001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sz="18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Skills</a:t>
            </a:r>
            <a:endParaRPr lang="en-PH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Basic knowledge of C# and OOP concepts</a:t>
            </a: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PH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PH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PH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PH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PH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Git  Commands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679F834-4994-B3E4-9816-A110CB5A6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006226"/>
              </p:ext>
            </p:extLst>
          </p:nvPr>
        </p:nvGraphicFramePr>
        <p:xfrm>
          <a:off x="1654830" y="2485502"/>
          <a:ext cx="8685406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42703">
                  <a:extLst>
                    <a:ext uri="{9D8B030D-6E8A-4147-A177-3AD203B41FA5}">
                      <a16:colId xmlns:a16="http://schemas.microsoft.com/office/drawing/2014/main" val="2780055947"/>
                    </a:ext>
                  </a:extLst>
                </a:gridCol>
                <a:gridCol w="4342703">
                  <a:extLst>
                    <a:ext uri="{9D8B030D-6E8A-4147-A177-3AD203B41FA5}">
                      <a16:colId xmlns:a16="http://schemas.microsoft.com/office/drawing/2014/main" val="3293151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4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72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Properties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87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Data Types (int, char, bool, 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Access Modifiers (public, private, protected, internal)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85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Conditional Statements (if, else, switch)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Collections (array, list, dictionary)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45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Loops (for, foreach, do, while)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Exception Handling</a:t>
                      </a:r>
                      <a:endParaRPr lang="en-PH" sz="140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10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Classes and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27561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C55200-589B-7167-D490-805F4CDFE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852568"/>
              </p:ext>
            </p:extLst>
          </p:nvPr>
        </p:nvGraphicFramePr>
        <p:xfrm>
          <a:off x="1654830" y="5422042"/>
          <a:ext cx="8685406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42703">
                  <a:extLst>
                    <a:ext uri="{9D8B030D-6E8A-4147-A177-3AD203B41FA5}">
                      <a16:colId xmlns:a16="http://schemas.microsoft.com/office/drawing/2014/main" val="2780055947"/>
                    </a:ext>
                  </a:extLst>
                </a:gridCol>
                <a:gridCol w="4342703">
                  <a:extLst>
                    <a:ext uri="{9D8B030D-6E8A-4147-A177-3AD203B41FA5}">
                      <a16:colId xmlns:a16="http://schemas.microsoft.com/office/drawing/2014/main" val="3293151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4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72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874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62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485</Words>
  <Application>Microsoft Office PowerPoint</Application>
  <PresentationFormat>Widescreen</PresentationFormat>
  <Paragraphs>120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Roboto</vt:lpstr>
      <vt:lpstr>Arial</vt:lpstr>
      <vt:lpstr>Calibri</vt:lpstr>
      <vt:lpstr>Office Theme</vt:lpstr>
      <vt:lpstr>Worksheet</vt:lpstr>
      <vt:lpstr> C# Selenium Test Automation Bootcamp</vt:lpstr>
      <vt:lpstr> 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Pre-requisites</vt:lpstr>
      <vt:lpstr>PowerPoint Presentation</vt:lpstr>
      <vt:lpstr>PowerPoint Presentation</vt:lpstr>
      <vt:lpstr>PowerPoint Presentation</vt:lpstr>
      <vt:lpstr> Guidelines</vt:lpstr>
      <vt:lpstr>PowerPoint Presentation</vt:lpstr>
      <vt:lpstr> Rating</vt:lpstr>
      <vt:lpstr>PowerPoint Presentation</vt:lpstr>
      <vt:lpstr> Scheduling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ANYTIME EMPLOYEE</dc:creator>
  <cp:lastModifiedBy>Jason Joseph Eligio</cp:lastModifiedBy>
  <cp:revision>239</cp:revision>
  <dcterms:created xsi:type="dcterms:W3CDTF">2024-11-20T01:27:36Z</dcterms:created>
  <dcterms:modified xsi:type="dcterms:W3CDTF">2025-03-25T03:18:15Z</dcterms:modified>
</cp:coreProperties>
</file>