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76" r:id="rId3"/>
    <p:sldId id="277" r:id="rId4"/>
    <p:sldId id="278" r:id="rId5"/>
    <p:sldId id="279" r:id="rId6"/>
    <p:sldId id="280" r:id="rId7"/>
    <p:sldId id="281" r:id="rId8"/>
    <p:sldId id="282" r:id="rId9"/>
    <p:sldId id="283" r:id="rId10"/>
    <p:sldId id="284" r:id="rId11"/>
    <p:sldId id="286" r:id="rId12"/>
    <p:sldId id="285"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40" autoAdjust="0"/>
    <p:restoredTop sz="94660"/>
  </p:normalViewPr>
  <p:slideViewPr>
    <p:cSldViewPr snapToGrid="0">
      <p:cViewPr varScale="1">
        <p:scale>
          <a:sx n="72" d="100"/>
          <a:sy n="72" d="100"/>
        </p:scale>
        <p:origin x="8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E8A5A-54E2-4033-A3C0-450ACCCCCBD8}" type="datetimeFigureOut">
              <a:rPr lang="en-US" smtClean="0"/>
              <a:t>23-May-22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0E102-B3CF-4848-BE47-FB4097FE3CFE}" type="slidenum">
              <a:rPr lang="en-US" smtClean="0"/>
              <a:t>‹#›</a:t>
            </a:fld>
            <a:endParaRPr lang="en-US"/>
          </a:p>
        </p:txBody>
      </p:sp>
    </p:spTree>
    <p:extLst>
      <p:ext uri="{BB962C8B-B14F-4D97-AF65-F5344CB8AC3E}">
        <p14:creationId xmlns:p14="http://schemas.microsoft.com/office/powerpoint/2010/main" val="4014359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626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2392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028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637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124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05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565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620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200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839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952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212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04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379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710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05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414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8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302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964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7680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252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358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6754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818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14400" y="2655751"/>
            <a:ext cx="10363200" cy="154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Tree>
    <p:extLst>
      <p:ext uri="{BB962C8B-B14F-4D97-AF65-F5344CB8AC3E}">
        <p14:creationId xmlns:p14="http://schemas.microsoft.com/office/powerpoint/2010/main" val="36985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914400" y="2619123"/>
            <a:ext cx="103632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endParaRPr/>
          </a:p>
        </p:txBody>
      </p:sp>
      <p:sp>
        <p:nvSpPr>
          <p:cNvPr id="13" name="Google Shape;13;p3"/>
          <p:cNvSpPr txBox="1">
            <a:spLocks noGrp="1"/>
          </p:cNvSpPr>
          <p:nvPr>
            <p:ph type="subTitle" idx="1"/>
          </p:nvPr>
        </p:nvSpPr>
        <p:spPr>
          <a:xfrm>
            <a:off x="914400" y="4193137"/>
            <a:ext cx="103632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14" name="Google Shape;14;p3"/>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2453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2267900" y="1866400"/>
            <a:ext cx="7656400" cy="1093200"/>
          </a:xfrm>
          <a:prstGeom prst="rect">
            <a:avLst/>
          </a:prstGeom>
        </p:spPr>
        <p:txBody>
          <a:bodyPr spcFirstLastPara="1" wrap="square" lIns="91425" tIns="91425" rIns="91425" bIns="91425" anchor="t" anchorCtr="0">
            <a:noAutofit/>
          </a:bodyPr>
          <a:lstStyle>
            <a:lvl1pPr marL="609585" lvl="0" indent="-558786" algn="ctr" rtl="0">
              <a:spcBef>
                <a:spcPts val="800"/>
              </a:spcBef>
              <a:spcAft>
                <a:spcPts val="0"/>
              </a:spcAft>
              <a:buSzPts val="3000"/>
              <a:buChar char="✘"/>
              <a:defRPr sz="4000"/>
            </a:lvl1pPr>
            <a:lvl2pPr marL="1219170" lvl="1" indent="-558786" algn="ctr" rtl="0">
              <a:spcBef>
                <a:spcPts val="0"/>
              </a:spcBef>
              <a:spcAft>
                <a:spcPts val="0"/>
              </a:spcAft>
              <a:buSzPts val="3000"/>
              <a:buChar char="○"/>
              <a:defRPr sz="4000"/>
            </a:lvl2pPr>
            <a:lvl3pPr marL="1828754" lvl="2" indent="-558786" algn="ctr" rtl="0">
              <a:spcBef>
                <a:spcPts val="0"/>
              </a:spcBef>
              <a:spcAft>
                <a:spcPts val="0"/>
              </a:spcAft>
              <a:buSzPts val="3000"/>
              <a:buChar char="■"/>
              <a:defRPr sz="4000"/>
            </a:lvl3pPr>
            <a:lvl4pPr marL="2438339" lvl="3" indent="-558786" algn="ctr" rtl="0">
              <a:spcBef>
                <a:spcPts val="0"/>
              </a:spcBef>
              <a:spcAft>
                <a:spcPts val="0"/>
              </a:spcAft>
              <a:buSzPts val="3000"/>
              <a:buChar char="●"/>
              <a:defRPr sz="4000"/>
            </a:lvl4pPr>
            <a:lvl5pPr marL="3047924" lvl="4" indent="-558786" algn="ctr" rtl="0">
              <a:spcBef>
                <a:spcPts val="0"/>
              </a:spcBef>
              <a:spcAft>
                <a:spcPts val="0"/>
              </a:spcAft>
              <a:buSzPts val="3000"/>
              <a:buChar char="○"/>
              <a:defRPr sz="4000"/>
            </a:lvl5pPr>
            <a:lvl6pPr marL="3657509" lvl="5" indent="-558786" algn="ctr" rtl="0">
              <a:spcBef>
                <a:spcPts val="0"/>
              </a:spcBef>
              <a:spcAft>
                <a:spcPts val="0"/>
              </a:spcAft>
              <a:buSzPts val="3000"/>
              <a:buChar char="■"/>
              <a:defRPr sz="4000"/>
            </a:lvl6pPr>
            <a:lvl7pPr marL="4267093" lvl="6" indent="-558786" algn="ctr" rtl="0">
              <a:spcBef>
                <a:spcPts val="0"/>
              </a:spcBef>
              <a:spcAft>
                <a:spcPts val="0"/>
              </a:spcAft>
              <a:buSzPts val="3000"/>
              <a:buChar char="●"/>
              <a:defRPr sz="4000"/>
            </a:lvl7pPr>
            <a:lvl8pPr marL="4876678" lvl="7" indent="-558786" algn="ctr" rtl="0">
              <a:spcBef>
                <a:spcPts val="0"/>
              </a:spcBef>
              <a:spcAft>
                <a:spcPts val="0"/>
              </a:spcAft>
              <a:buSzPts val="3000"/>
              <a:buChar char="○"/>
              <a:defRPr sz="4000"/>
            </a:lvl8pPr>
            <a:lvl9pPr marL="5486263" lvl="8" indent="-558786" algn="ctr">
              <a:spcBef>
                <a:spcPts val="0"/>
              </a:spcBef>
              <a:spcAft>
                <a:spcPts val="0"/>
              </a:spcAft>
              <a:buSzPts val="3000"/>
              <a:buChar char="■"/>
              <a:defRPr sz="4000"/>
            </a:lvl9pPr>
          </a:lstStyle>
          <a:p>
            <a:endParaRPr/>
          </a:p>
        </p:txBody>
      </p:sp>
      <p:sp>
        <p:nvSpPr>
          <p:cNvPr id="17" name="Google Shape;17;p4"/>
          <p:cNvSpPr txBox="1"/>
          <p:nvPr/>
        </p:nvSpPr>
        <p:spPr>
          <a:xfrm>
            <a:off x="4791200" y="1143425"/>
            <a:ext cx="2609600" cy="87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2800">
                <a:solidFill>
                  <a:srgbClr val="FFFFFF"/>
                </a:solidFill>
                <a:latin typeface="Walter Turncoat"/>
                <a:ea typeface="Walter Turncoat"/>
                <a:cs typeface="Walter Turncoat"/>
                <a:sym typeface="Walter Turncoat"/>
              </a:rPr>
              <a:t>“</a:t>
            </a:r>
            <a:endParaRPr sz="12800">
              <a:solidFill>
                <a:srgbClr val="FFFFFF"/>
              </a:solidFill>
              <a:latin typeface="Walter Turncoat"/>
              <a:ea typeface="Walter Turncoat"/>
              <a:cs typeface="Walter Turncoat"/>
              <a:sym typeface="Walter Turncoat"/>
            </a:endParaRPr>
          </a:p>
        </p:txBody>
      </p:sp>
      <p:sp>
        <p:nvSpPr>
          <p:cNvPr id="18" name="Google Shape;18;p4"/>
          <p:cNvSpPr/>
          <p:nvPr/>
        </p:nvSpPr>
        <p:spPr>
          <a:xfrm>
            <a:off x="5504200" y="734200"/>
            <a:ext cx="1183615" cy="1132213"/>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4"/>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8404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609600" y="2084533"/>
            <a:ext cx="10972800" cy="333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4379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609600" y="2010567"/>
            <a:ext cx="5326000" cy="4557200"/>
          </a:xfrm>
          <a:prstGeom prst="rect">
            <a:avLst/>
          </a:prstGeom>
        </p:spPr>
        <p:txBody>
          <a:bodyPr spcFirstLastPara="1" wrap="square" lIns="91425" tIns="91425" rIns="91425" bIns="91425"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27" name="Google Shape;27;p6"/>
          <p:cNvSpPr txBox="1">
            <a:spLocks noGrp="1"/>
          </p:cNvSpPr>
          <p:nvPr>
            <p:ph type="body" idx="2"/>
          </p:nvPr>
        </p:nvSpPr>
        <p:spPr>
          <a:xfrm>
            <a:off x="6256367" y="2010567"/>
            <a:ext cx="5326000" cy="4557200"/>
          </a:xfrm>
          <a:prstGeom prst="rect">
            <a:avLst/>
          </a:prstGeom>
        </p:spPr>
        <p:txBody>
          <a:bodyPr spcFirstLastPara="1" wrap="square" lIns="91425" tIns="91425" rIns="91425" bIns="91425"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28" name="Google Shape;28;p6"/>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34375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1" name="Google Shape;31;p7"/>
          <p:cNvSpPr txBox="1">
            <a:spLocks noGrp="1"/>
          </p:cNvSpPr>
          <p:nvPr>
            <p:ph type="body" idx="1"/>
          </p:nvPr>
        </p:nvSpPr>
        <p:spPr>
          <a:xfrm>
            <a:off x="609600" y="2010567"/>
            <a:ext cx="3509200" cy="4557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2" name="Google Shape;32;p7"/>
          <p:cNvSpPr txBox="1">
            <a:spLocks noGrp="1"/>
          </p:cNvSpPr>
          <p:nvPr>
            <p:ph type="body" idx="2"/>
          </p:nvPr>
        </p:nvSpPr>
        <p:spPr>
          <a:xfrm>
            <a:off x="4298619" y="2010567"/>
            <a:ext cx="3509200" cy="4557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3" name="Google Shape;33;p7"/>
          <p:cNvSpPr txBox="1">
            <a:spLocks noGrp="1"/>
          </p:cNvSpPr>
          <p:nvPr>
            <p:ph type="body" idx="3"/>
          </p:nvPr>
        </p:nvSpPr>
        <p:spPr>
          <a:xfrm>
            <a:off x="7987636" y="2010567"/>
            <a:ext cx="3509200" cy="4557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4" name="Google Shape;34;p7"/>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802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6561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endParaRPr/>
          </a:p>
        </p:txBody>
      </p:sp>
      <p:sp>
        <p:nvSpPr>
          <p:cNvPr id="40" name="Google Shape;40;p9"/>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6358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97548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033" y="1290633"/>
            <a:ext cx="12208000" cy="11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609600" y="2084533"/>
            <a:ext cx="10972800" cy="33376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5730200" y="6443967"/>
            <a:ext cx="731600" cy="414000"/>
          </a:xfrm>
          <a:prstGeom prst="rect">
            <a:avLst/>
          </a:prstGeom>
          <a:noFill/>
          <a:ln>
            <a:noFill/>
          </a:ln>
        </p:spPr>
        <p:txBody>
          <a:bodyPr spcFirstLastPara="1" wrap="square" lIns="91425" tIns="91425" rIns="91425" bIns="91425" anchor="t" anchorCtr="0">
            <a:noAutofit/>
          </a:bodyPr>
          <a:lstStyle>
            <a:lvl1pPr lvl="0" algn="ctr">
              <a:buNone/>
              <a:defRPr sz="1333">
                <a:solidFill>
                  <a:schemeClr val="lt1"/>
                </a:solidFill>
                <a:latin typeface="Sniglet"/>
                <a:ea typeface="Sniglet"/>
                <a:cs typeface="Sniglet"/>
                <a:sym typeface="Sniglet"/>
              </a:defRPr>
            </a:lvl1pPr>
            <a:lvl2pPr lvl="1" algn="ctr">
              <a:buNone/>
              <a:defRPr sz="1333">
                <a:solidFill>
                  <a:schemeClr val="lt1"/>
                </a:solidFill>
                <a:latin typeface="Sniglet"/>
                <a:ea typeface="Sniglet"/>
                <a:cs typeface="Sniglet"/>
                <a:sym typeface="Sniglet"/>
              </a:defRPr>
            </a:lvl2pPr>
            <a:lvl3pPr lvl="2" algn="ctr">
              <a:buNone/>
              <a:defRPr sz="1333">
                <a:solidFill>
                  <a:schemeClr val="lt1"/>
                </a:solidFill>
                <a:latin typeface="Sniglet"/>
                <a:ea typeface="Sniglet"/>
                <a:cs typeface="Sniglet"/>
                <a:sym typeface="Sniglet"/>
              </a:defRPr>
            </a:lvl3pPr>
            <a:lvl4pPr lvl="3" algn="ctr">
              <a:buNone/>
              <a:defRPr sz="1333">
                <a:solidFill>
                  <a:schemeClr val="lt1"/>
                </a:solidFill>
                <a:latin typeface="Sniglet"/>
                <a:ea typeface="Sniglet"/>
                <a:cs typeface="Sniglet"/>
                <a:sym typeface="Sniglet"/>
              </a:defRPr>
            </a:lvl4pPr>
            <a:lvl5pPr lvl="4" algn="ctr">
              <a:buNone/>
              <a:defRPr sz="1333">
                <a:solidFill>
                  <a:schemeClr val="lt1"/>
                </a:solidFill>
                <a:latin typeface="Sniglet"/>
                <a:ea typeface="Sniglet"/>
                <a:cs typeface="Sniglet"/>
                <a:sym typeface="Sniglet"/>
              </a:defRPr>
            </a:lvl5pPr>
            <a:lvl6pPr lvl="5" algn="ctr">
              <a:buNone/>
              <a:defRPr sz="1333">
                <a:solidFill>
                  <a:schemeClr val="lt1"/>
                </a:solidFill>
                <a:latin typeface="Sniglet"/>
                <a:ea typeface="Sniglet"/>
                <a:cs typeface="Sniglet"/>
                <a:sym typeface="Sniglet"/>
              </a:defRPr>
            </a:lvl6pPr>
            <a:lvl7pPr lvl="6" algn="ctr">
              <a:buNone/>
              <a:defRPr sz="1333">
                <a:solidFill>
                  <a:schemeClr val="lt1"/>
                </a:solidFill>
                <a:latin typeface="Sniglet"/>
                <a:ea typeface="Sniglet"/>
                <a:cs typeface="Sniglet"/>
                <a:sym typeface="Sniglet"/>
              </a:defRPr>
            </a:lvl7pPr>
            <a:lvl8pPr lvl="7" algn="ctr">
              <a:buNone/>
              <a:defRPr sz="1333">
                <a:solidFill>
                  <a:schemeClr val="lt1"/>
                </a:solidFill>
                <a:latin typeface="Sniglet"/>
                <a:ea typeface="Sniglet"/>
                <a:cs typeface="Sniglet"/>
                <a:sym typeface="Sniglet"/>
              </a:defRPr>
            </a:lvl8pPr>
            <a:lvl9pPr lvl="8" algn="ctr">
              <a:buNone/>
              <a:defRPr sz="1333">
                <a:solidFill>
                  <a:schemeClr val="lt1"/>
                </a:solidFill>
                <a:latin typeface="Sniglet"/>
                <a:ea typeface="Sniglet"/>
                <a:cs typeface="Sniglet"/>
                <a:sym typeface="Snigle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8746756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4503672" y="4132491"/>
            <a:ext cx="2407889" cy="1432074"/>
          </a:xfrm>
          <a:prstGeom prst="rect">
            <a:avLst/>
          </a:prstGeom>
        </p:spPr>
        <p:txBody>
          <a:bodyPr spcFirstLastPara="1" wrap="square" lIns="121900" tIns="121900" rIns="121900" bIns="121900" anchor="ctr" anchorCtr="0">
            <a:noAutofit/>
          </a:bodyPr>
          <a:lstStyle/>
          <a:p>
            <a:r>
              <a:rPr lang="en-US" sz="4400" b="1" i="1" dirty="0">
                <a:solidFill>
                  <a:schemeClr val="bg1"/>
                </a:solidFill>
              </a:rPr>
              <a:t>SYNTAX</a:t>
            </a:r>
          </a:p>
        </p:txBody>
      </p:sp>
      <p:grpSp>
        <p:nvGrpSpPr>
          <p:cNvPr id="48" name="Google Shape;48;p11"/>
          <p:cNvGrpSpPr/>
          <p:nvPr/>
        </p:nvGrpSpPr>
        <p:grpSpPr>
          <a:xfrm rot="2194107">
            <a:off x="2160575" y="5447323"/>
            <a:ext cx="1352647" cy="856912"/>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51" name="Google Shape;51;p11"/>
          <p:cNvGrpSpPr/>
          <p:nvPr/>
        </p:nvGrpSpPr>
        <p:grpSpPr>
          <a:xfrm rot="-9269861">
            <a:off x="7876407" y="1795349"/>
            <a:ext cx="1000293" cy="885563"/>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54" name="Google Shape;54;p11"/>
          <p:cNvSpPr/>
          <p:nvPr/>
        </p:nvSpPr>
        <p:spPr>
          <a:xfrm flipV="1">
            <a:off x="3179945" y="5364959"/>
            <a:ext cx="4678593" cy="33854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E24F6ABC-CFDB-DE98-5413-C90F5ABD3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32" y="368955"/>
            <a:ext cx="1254932" cy="590843"/>
          </a:xfrm>
          <a:prstGeom prst="rect">
            <a:avLst/>
          </a:prstGeom>
        </p:spPr>
      </p:pic>
      <p:sp>
        <p:nvSpPr>
          <p:cNvPr id="2" name="Ribbon: Tilted Down 1">
            <a:extLst>
              <a:ext uri="{FF2B5EF4-FFF2-40B4-BE49-F238E27FC236}">
                <a16:creationId xmlns:a16="http://schemas.microsoft.com/office/drawing/2014/main" id="{01256821-85C1-495B-A4FA-8FC850BCB80B}"/>
              </a:ext>
            </a:extLst>
          </p:cNvPr>
          <p:cNvSpPr/>
          <p:nvPr/>
        </p:nvSpPr>
        <p:spPr>
          <a:xfrm>
            <a:off x="3408353" y="1361754"/>
            <a:ext cx="4650953" cy="535679"/>
          </a:xfrm>
          <a:prstGeom prst="ribb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tx1"/>
                </a:solidFill>
                <a:latin typeface="Arial Black" panose="020B0A04020102020204" pitchFamily="34" charset="0"/>
              </a:rPr>
              <a:t>WELCOME</a:t>
            </a:r>
          </a:p>
        </p:txBody>
      </p:sp>
      <p:sp>
        <p:nvSpPr>
          <p:cNvPr id="15" name="Google Shape;47;p11">
            <a:extLst>
              <a:ext uri="{FF2B5EF4-FFF2-40B4-BE49-F238E27FC236}">
                <a16:creationId xmlns:a16="http://schemas.microsoft.com/office/drawing/2014/main" id="{5ED458B6-0791-4D33-9789-640204003D2F}"/>
              </a:ext>
            </a:extLst>
          </p:cNvPr>
          <p:cNvSpPr txBox="1">
            <a:spLocks/>
          </p:cNvSpPr>
          <p:nvPr/>
        </p:nvSpPr>
        <p:spPr>
          <a:xfrm>
            <a:off x="5129819" y="2457949"/>
            <a:ext cx="4678593" cy="2277498"/>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9pPr>
          </a:lstStyle>
          <a:p>
            <a:r>
              <a:rPr lang="en-US" sz="13800" b="1" i="1" kern="0" dirty="0">
                <a:solidFill>
                  <a:schemeClr val="bg1"/>
                </a:solidFill>
                <a:effectLst>
                  <a:outerShdw blurRad="38100" dist="38100" dir="2700000" algn="tl">
                    <a:srgbClr val="000000">
                      <a:alpha val="43137"/>
                    </a:srgbClr>
                  </a:outerShdw>
                </a:effectLst>
              </a:rPr>
              <a:t>PHP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Commenting PHP Code</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4800" b="1" dirty="0"/>
              <a:t>There are two commenting formats in PHP-</a:t>
            </a:r>
          </a:p>
          <a:p>
            <a:pPr algn="just">
              <a:buFont typeface="Wingdings" panose="05000000000000000000" pitchFamily="2" charset="2"/>
              <a:buChar char="ü"/>
            </a:pPr>
            <a:r>
              <a:rPr lang="en-US" sz="4800" b="1" dirty="0"/>
              <a:t>Single-line comments </a:t>
            </a:r>
          </a:p>
          <a:p>
            <a:pPr algn="just">
              <a:buFont typeface="Wingdings" panose="05000000000000000000" pitchFamily="2" charset="2"/>
              <a:buChar char="ü"/>
            </a:pPr>
            <a:r>
              <a:rPr lang="en-US" sz="4800" b="1" dirty="0"/>
              <a:t>Multi-line printing </a:t>
            </a:r>
            <a:endParaRPr lang="en-US" sz="88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10</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576021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Single-line comments </a:t>
            </a:r>
          </a:p>
        </p:txBody>
      </p:sp>
      <p:sp>
        <p:nvSpPr>
          <p:cNvPr id="96" name="Google Shape;96;p16"/>
          <p:cNvSpPr txBox="1">
            <a:spLocks noGrp="1"/>
          </p:cNvSpPr>
          <p:nvPr>
            <p:ph type="body" idx="1"/>
          </p:nvPr>
        </p:nvSpPr>
        <p:spPr>
          <a:xfrm>
            <a:off x="609567" y="2757326"/>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4400" b="1" dirty="0"/>
              <a:t>– They are generally used for short explanations or  notes relevant to the local code. Here are the examples of single line comments.</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11</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56491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Single-line comments </a:t>
            </a:r>
          </a:p>
        </p:txBody>
      </p:sp>
      <p:sp>
        <p:nvSpPr>
          <p:cNvPr id="96" name="Google Shape;96;p16"/>
          <p:cNvSpPr txBox="1">
            <a:spLocks noGrp="1"/>
          </p:cNvSpPr>
          <p:nvPr>
            <p:ph type="body" idx="1"/>
          </p:nvPr>
        </p:nvSpPr>
        <p:spPr>
          <a:xfrm>
            <a:off x="609567" y="2757326"/>
            <a:ext cx="10972800" cy="3686641"/>
          </a:xfrm>
          <a:prstGeom prst="rect">
            <a:avLst/>
          </a:prstGeom>
        </p:spPr>
        <p:txBody>
          <a:bodyPr spcFirstLastPara="1" wrap="square" lIns="121900" tIns="121900" rIns="121900" bIns="121900" anchor="t" anchorCtr="0">
            <a:noAutofit/>
          </a:bodyPr>
          <a:lstStyle/>
          <a:p>
            <a:pPr marL="135464" indent="0">
              <a:buNone/>
            </a:pPr>
            <a:r>
              <a:rPr lang="en-US" sz="3200" dirty="0"/>
              <a:t>&lt;?php</a:t>
            </a:r>
          </a:p>
          <a:p>
            <a:pPr marL="135464" indent="0">
              <a:buNone/>
            </a:pPr>
            <a:r>
              <a:rPr lang="en-US" sz="3200" dirty="0">
                <a:effectLst>
                  <a:outerShdw blurRad="38100" dist="38100" dir="2700000" algn="tl">
                    <a:srgbClr val="000000">
                      <a:alpha val="43137"/>
                    </a:srgbClr>
                  </a:outerShdw>
                </a:effectLst>
                <a:highlight>
                  <a:srgbClr val="808080"/>
                </a:highlight>
              </a:rPr>
              <a:t># This is a comment, and </a:t>
            </a:r>
          </a:p>
          <a:p>
            <a:pPr marL="135464" indent="0">
              <a:buNone/>
            </a:pPr>
            <a:r>
              <a:rPr lang="en-US" sz="3200" dirty="0">
                <a:effectLst>
                  <a:outerShdw blurRad="38100" dist="38100" dir="2700000" algn="tl">
                    <a:srgbClr val="000000">
                      <a:alpha val="43137"/>
                    </a:srgbClr>
                  </a:outerShdw>
                </a:effectLst>
                <a:highlight>
                  <a:srgbClr val="808080"/>
                </a:highlight>
              </a:rPr>
              <a:t># This is the second line of the comment</a:t>
            </a:r>
          </a:p>
          <a:p>
            <a:pPr marL="135464" indent="0">
              <a:buNone/>
            </a:pPr>
            <a:r>
              <a:rPr lang="en-US" sz="3200" dirty="0"/>
              <a:t>// This is a comment too. </a:t>
            </a:r>
          </a:p>
          <a:p>
            <a:pPr marL="135464" indent="0">
              <a:buNone/>
            </a:pPr>
            <a:r>
              <a:rPr lang="en-US" sz="3200" dirty="0"/>
              <a:t>Print “An example with single line comments”;</a:t>
            </a:r>
          </a:p>
          <a:p>
            <a:pPr marL="135464" indent="0">
              <a:buNone/>
            </a:pPr>
            <a:r>
              <a:rPr lang="en-US" sz="3200" dirty="0"/>
              <a:t>?&gt;</a:t>
            </a:r>
          </a:p>
          <a:p>
            <a:pPr marL="135464" indent="0" algn="just">
              <a:buNone/>
            </a:pPr>
            <a:endParaRPr lang="en-US" sz="44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12</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394701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Multi-line printing </a:t>
            </a:r>
            <a:br>
              <a:rPr lang="en-US" sz="8800" b="1" dirty="0"/>
            </a:br>
            <a:endParaRPr lang="en-US" sz="4800" b="1" dirty="0"/>
          </a:p>
        </p:txBody>
      </p:sp>
      <p:sp>
        <p:nvSpPr>
          <p:cNvPr id="96" name="Google Shape;96;p16"/>
          <p:cNvSpPr txBox="1">
            <a:spLocks noGrp="1"/>
          </p:cNvSpPr>
          <p:nvPr>
            <p:ph type="body" idx="1"/>
          </p:nvPr>
        </p:nvSpPr>
        <p:spPr>
          <a:xfrm>
            <a:off x="609567" y="2757326"/>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2800" b="1" dirty="0"/>
              <a:t>Here are the examples to print multiple lines in  a single print statement –</a:t>
            </a:r>
            <a:endParaRPr lang="en-US" sz="54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13</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104749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14</a:t>
            </a:fld>
            <a:endParaRPr kumimoji="0" sz="1333" b="0" i="0" u="none" strike="noStrike" kern="0" cap="none" spc="0" normalizeH="0" baseline="0" noProof="0">
              <a:ln>
                <a:noFill/>
              </a:ln>
              <a:solidFill>
                <a:srgbClr val="FFFFFF"/>
              </a:solidFill>
              <a:effectLst/>
              <a:uLnTx/>
              <a:uFillTx/>
              <a:latin typeface="Sniglet"/>
              <a:sym typeface="Sniglet"/>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
        <p:nvSpPr>
          <p:cNvPr id="5" name="Title 4">
            <a:extLst>
              <a:ext uri="{FF2B5EF4-FFF2-40B4-BE49-F238E27FC236}">
                <a16:creationId xmlns:a16="http://schemas.microsoft.com/office/drawing/2014/main" id="{0E5EBB11-6AA1-4F83-8D21-96907214705D}"/>
              </a:ext>
            </a:extLst>
          </p:cNvPr>
          <p:cNvSpPr>
            <a:spLocks noGrp="1"/>
          </p:cNvSpPr>
          <p:nvPr>
            <p:ph type="title"/>
          </p:nvPr>
        </p:nvSpPr>
        <p:spPr>
          <a:xfrm>
            <a:off x="535259" y="1290632"/>
            <a:ext cx="10482146" cy="4820235"/>
          </a:xfrm>
        </p:spPr>
        <p:txBody>
          <a:bodyPr/>
          <a:lstStyle/>
          <a:p>
            <a:pPr algn="l"/>
            <a:r>
              <a:rPr lang="en-US" sz="2400" b="1" dirty="0"/>
              <a:t>&lt;?php</a:t>
            </a:r>
            <a:br>
              <a:rPr lang="en-US" sz="2400" b="1" dirty="0"/>
            </a:br>
            <a:r>
              <a:rPr lang="en-US" sz="2400" b="1" dirty="0"/>
              <a:t># First Example</a:t>
            </a:r>
            <a:br>
              <a:rPr lang="en-US" sz="2400" b="1" dirty="0"/>
            </a:br>
            <a:r>
              <a:rPr lang="en-US" sz="2400" b="1" dirty="0"/>
              <a:t>Print &lt;&lt;&lt;END</a:t>
            </a:r>
            <a:br>
              <a:rPr lang="en-US" sz="2400" b="1" dirty="0"/>
            </a:br>
            <a:r>
              <a:rPr lang="en-US" sz="2400" b="1" dirty="0"/>
              <a:t>This uses the “here document” syntax to output </a:t>
            </a:r>
            <a:br>
              <a:rPr lang="en-US" sz="2400" b="1" dirty="0"/>
            </a:br>
            <a:r>
              <a:rPr lang="en-US" sz="2400" b="1" dirty="0"/>
              <a:t>multiple lines </a:t>
            </a:r>
            <a:r>
              <a:rPr lang="en-US" sz="2400" b="1" dirty="0">
                <a:highlight>
                  <a:srgbClr val="000080"/>
                </a:highlight>
              </a:rPr>
              <a:t>with</a:t>
            </a:r>
            <a:r>
              <a:rPr lang="en-US" sz="2400" b="1" dirty="0"/>
              <a:t> $variable interpolation. Note</a:t>
            </a:r>
            <a:br>
              <a:rPr lang="en-US" sz="2400" b="1" dirty="0"/>
            </a:br>
            <a:r>
              <a:rPr lang="en-US" sz="2400" b="1" dirty="0"/>
              <a:t>that the here document terminator must appear on a</a:t>
            </a:r>
            <a:br>
              <a:rPr lang="en-US" sz="2400" b="1" dirty="0"/>
            </a:br>
            <a:r>
              <a:rPr lang="en-US" sz="2400" b="1" dirty="0"/>
              <a:t>line </a:t>
            </a:r>
            <a:r>
              <a:rPr lang="en-US" sz="2400" b="1" dirty="0">
                <a:highlight>
                  <a:srgbClr val="000080"/>
                </a:highlight>
              </a:rPr>
              <a:t>with</a:t>
            </a:r>
            <a:r>
              <a:rPr lang="en-US" sz="2400" b="1" dirty="0"/>
              <a:t> just a semicolon </a:t>
            </a:r>
            <a:r>
              <a:rPr lang="en-US" sz="2400" b="1" dirty="0">
                <a:highlight>
                  <a:srgbClr val="000080"/>
                </a:highlight>
              </a:rPr>
              <a:t>no</a:t>
            </a:r>
            <a:r>
              <a:rPr lang="en-US" sz="2400" b="1" dirty="0"/>
              <a:t> extra whitespace!</a:t>
            </a:r>
            <a:br>
              <a:rPr lang="en-US" sz="2400" b="1" dirty="0"/>
            </a:br>
            <a:r>
              <a:rPr lang="en-US" sz="2400" b="1" dirty="0"/>
              <a:t>END;</a:t>
            </a:r>
            <a:br>
              <a:rPr lang="en-US" sz="2400" b="1" dirty="0"/>
            </a:br>
            <a:r>
              <a:rPr lang="en-US" sz="2400" b="1" dirty="0"/>
              <a:t># Second Example</a:t>
            </a:r>
            <a:br>
              <a:rPr lang="en-US" sz="2400" b="1" dirty="0"/>
            </a:br>
            <a:r>
              <a:rPr lang="en-US" sz="2400" b="1" dirty="0"/>
              <a:t>Print “This spans</a:t>
            </a:r>
            <a:br>
              <a:rPr lang="en-US" sz="2400" b="1" dirty="0"/>
            </a:br>
            <a:r>
              <a:rPr lang="en-US" sz="2400" b="1" dirty="0"/>
              <a:t>Multiple lines. The newlines will be</a:t>
            </a:r>
            <a:br>
              <a:rPr lang="en-US" sz="2400" b="1" dirty="0"/>
            </a:br>
            <a:r>
              <a:rPr lang="en-US" sz="2400" b="1" dirty="0"/>
              <a:t>Output as well”;</a:t>
            </a:r>
            <a:br>
              <a:rPr lang="en-US" sz="2400" b="1" dirty="0"/>
            </a:br>
            <a:r>
              <a:rPr lang="en-US" sz="2400" b="1" dirty="0"/>
              <a:t>?&gt;</a:t>
            </a:r>
            <a:br>
              <a:rPr lang="en-US" sz="2400" b="1" dirty="0"/>
            </a:br>
            <a:br>
              <a:rPr lang="en-US" sz="2800" b="1" dirty="0"/>
            </a:br>
            <a:endParaRPr lang="en-US" sz="2400" b="1" dirty="0"/>
          </a:p>
        </p:txBody>
      </p:sp>
    </p:spTree>
    <p:extLst>
      <p:ext uri="{BB962C8B-B14F-4D97-AF65-F5344CB8AC3E}">
        <p14:creationId xmlns:p14="http://schemas.microsoft.com/office/powerpoint/2010/main" val="135610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Multi-lines comments</a:t>
            </a:r>
            <a:br>
              <a:rPr lang="en-US" sz="8800" b="1" dirty="0"/>
            </a:br>
            <a:endParaRPr lang="en-US" sz="4800" b="1" dirty="0"/>
          </a:p>
        </p:txBody>
      </p:sp>
      <p:sp>
        <p:nvSpPr>
          <p:cNvPr id="96" name="Google Shape;96;p16"/>
          <p:cNvSpPr txBox="1">
            <a:spLocks noGrp="1"/>
          </p:cNvSpPr>
          <p:nvPr>
            <p:ph type="body" idx="1"/>
          </p:nvPr>
        </p:nvSpPr>
        <p:spPr>
          <a:xfrm>
            <a:off x="609567" y="2757326"/>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4000" b="1" dirty="0"/>
              <a:t>Multi-lines comments – They are generally used to provide pseudocode algorithms and more detailed explanations when necessary. The multiline style of commenting is the same as in C. Here are the example of multi-lines comments:</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15</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4110596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Multi-line comments</a:t>
            </a:r>
            <a:br>
              <a:rPr lang="en-US" sz="8800" b="1" dirty="0"/>
            </a:br>
            <a:endParaRPr lang="en-US" sz="4800" b="1" dirty="0"/>
          </a:p>
        </p:txBody>
      </p:sp>
      <p:sp>
        <p:nvSpPr>
          <p:cNvPr id="96" name="Google Shape;96;p16"/>
          <p:cNvSpPr txBox="1">
            <a:spLocks noGrp="1"/>
          </p:cNvSpPr>
          <p:nvPr>
            <p:ph type="body" idx="1"/>
          </p:nvPr>
        </p:nvSpPr>
        <p:spPr>
          <a:xfrm>
            <a:off x="609567" y="2757326"/>
            <a:ext cx="10972800" cy="3686641"/>
          </a:xfrm>
          <a:prstGeom prst="rect">
            <a:avLst/>
          </a:prstGeom>
        </p:spPr>
        <p:txBody>
          <a:bodyPr spcFirstLastPara="1" wrap="square" lIns="121900" tIns="121900" rIns="121900" bIns="121900" anchor="t" anchorCtr="0">
            <a:noAutofit/>
          </a:bodyPr>
          <a:lstStyle/>
          <a:p>
            <a:pPr marL="135464" indent="0">
              <a:buNone/>
            </a:pPr>
            <a:r>
              <a:rPr lang="en-US" sz="3200" b="1" dirty="0">
                <a:effectLst>
                  <a:outerShdw blurRad="38100" dist="38100" dir="2700000" algn="tl">
                    <a:srgbClr val="000000">
                      <a:alpha val="43137"/>
                    </a:srgbClr>
                  </a:outerShdw>
                </a:effectLst>
                <a:highlight>
                  <a:srgbClr val="808080"/>
                </a:highlight>
              </a:rPr>
              <a:t>/* This is a comment with multiline</a:t>
            </a:r>
          </a:p>
          <a:p>
            <a:pPr marL="135464" indent="0">
              <a:buNone/>
            </a:pPr>
            <a:r>
              <a:rPr lang="en-US" sz="3200" b="1" dirty="0">
                <a:effectLst>
                  <a:outerShdw blurRad="38100" dist="38100" dir="2700000" algn="tl">
                    <a:srgbClr val="000000">
                      <a:alpha val="43137"/>
                    </a:srgbClr>
                  </a:outerShdw>
                </a:effectLst>
                <a:highlight>
                  <a:srgbClr val="808080"/>
                </a:highlight>
              </a:rPr>
              <a:t>Author: Mohammad </a:t>
            </a:r>
            <a:r>
              <a:rPr lang="en-US" sz="3200" b="1" dirty="0" err="1">
                <a:effectLst>
                  <a:outerShdw blurRad="38100" dist="38100" dir="2700000" algn="tl">
                    <a:srgbClr val="000000">
                      <a:alpha val="43137"/>
                    </a:srgbClr>
                  </a:outerShdw>
                </a:effectLst>
                <a:highlight>
                  <a:srgbClr val="808080"/>
                </a:highlight>
              </a:rPr>
              <a:t>Mohtasim</a:t>
            </a:r>
            <a:endParaRPr lang="en-US" sz="3200" b="1" dirty="0">
              <a:effectLst>
                <a:outerShdw blurRad="38100" dist="38100" dir="2700000" algn="tl">
                  <a:srgbClr val="000000">
                    <a:alpha val="43137"/>
                  </a:srgbClr>
                </a:outerShdw>
              </a:effectLst>
              <a:highlight>
                <a:srgbClr val="808080"/>
              </a:highlight>
            </a:endParaRPr>
          </a:p>
          <a:p>
            <a:pPr marL="135464" indent="0">
              <a:buNone/>
            </a:pPr>
            <a:r>
              <a:rPr lang="en-US" sz="3200" b="1" dirty="0">
                <a:effectLst>
                  <a:outerShdw blurRad="38100" dist="38100" dir="2700000" algn="tl">
                    <a:srgbClr val="000000">
                      <a:alpha val="43137"/>
                    </a:srgbClr>
                  </a:outerShdw>
                </a:effectLst>
                <a:highlight>
                  <a:srgbClr val="808080"/>
                </a:highlight>
              </a:rPr>
              <a:t>Purpose: Multiline Comments Demo</a:t>
            </a:r>
          </a:p>
          <a:p>
            <a:pPr marL="135464" indent="0">
              <a:buNone/>
            </a:pPr>
            <a:r>
              <a:rPr lang="en-US" sz="3200" b="1" dirty="0">
                <a:effectLst>
                  <a:outerShdw blurRad="38100" dist="38100" dir="2700000" algn="tl">
                    <a:srgbClr val="000000">
                      <a:alpha val="43137"/>
                    </a:srgbClr>
                  </a:outerShdw>
                </a:effectLst>
                <a:highlight>
                  <a:srgbClr val="808080"/>
                </a:highlight>
              </a:rPr>
              <a:t>Subject: PHP</a:t>
            </a:r>
          </a:p>
          <a:p>
            <a:pPr marL="135464" indent="0">
              <a:buNone/>
            </a:pPr>
            <a:r>
              <a:rPr lang="en-US" sz="3200" b="1" dirty="0">
                <a:effectLst>
                  <a:outerShdw blurRad="38100" dist="38100" dir="2700000" algn="tl">
                    <a:srgbClr val="000000">
                      <a:alpha val="43137"/>
                    </a:srgbClr>
                  </a:outerShdw>
                </a:effectLst>
                <a:highlight>
                  <a:srgbClr val="808080"/>
                </a:highlight>
              </a:rPr>
              <a:t>*/</a:t>
            </a:r>
          </a:p>
          <a:p>
            <a:pPr marL="135464" indent="0">
              <a:buNone/>
            </a:pPr>
            <a:r>
              <a:rPr lang="en-US" sz="3200" b="1" dirty="0"/>
              <a:t>Print “An example with multi line comments”;</a:t>
            </a:r>
          </a:p>
          <a:p>
            <a:pPr marL="135464" indent="0" algn="just">
              <a:buNone/>
            </a:pPr>
            <a:endParaRPr lang="en-US" sz="48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16</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3109423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PHP is whitespace insensitive</a:t>
            </a:r>
          </a:p>
        </p:txBody>
      </p:sp>
      <p:sp>
        <p:nvSpPr>
          <p:cNvPr id="96" name="Google Shape;96;p16"/>
          <p:cNvSpPr txBox="1">
            <a:spLocks noGrp="1"/>
          </p:cNvSpPr>
          <p:nvPr>
            <p:ph type="body" idx="1"/>
          </p:nvPr>
        </p:nvSpPr>
        <p:spPr>
          <a:xfrm>
            <a:off x="609567" y="2757326"/>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3200" b="1" dirty="0"/>
              <a:t>Whitespace is the stuff you type that is typically invisible on the screen, including spaces, tabs and carriage returns (end-of-line characters).</a:t>
            </a:r>
          </a:p>
          <a:p>
            <a:pPr marL="135464" indent="0" algn="just">
              <a:buNone/>
            </a:pPr>
            <a:r>
              <a:rPr lang="en-US" sz="3200" b="1" dirty="0"/>
              <a:t>PHP whitespaces insensitive means that it almost never matter how many whitespace characters you have in a row, one whitespace character is the same as many such characters.</a:t>
            </a:r>
          </a:p>
          <a:p>
            <a:pPr marL="135464" indent="0" algn="just">
              <a:buNone/>
            </a:pPr>
            <a:endParaRPr lang="en-US" sz="48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17</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21283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PHP is whitespace insensitive</a:t>
            </a:r>
          </a:p>
        </p:txBody>
      </p:sp>
      <p:sp>
        <p:nvSpPr>
          <p:cNvPr id="96" name="Google Shape;96;p16"/>
          <p:cNvSpPr txBox="1">
            <a:spLocks noGrp="1"/>
          </p:cNvSpPr>
          <p:nvPr>
            <p:ph type="body" idx="1"/>
          </p:nvPr>
        </p:nvSpPr>
        <p:spPr>
          <a:xfrm>
            <a:off x="609567" y="2757326"/>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2800" b="1" dirty="0"/>
              <a:t>For example, each of the following PHP statements that assigns the sum of 2 + 2 to the variable $four is equivalent – </a:t>
            </a:r>
          </a:p>
          <a:p>
            <a:pPr marL="135464" indent="0">
              <a:buNone/>
            </a:pPr>
            <a:r>
              <a:rPr lang="en-US" sz="2800" b="1" dirty="0">
                <a:highlight>
                  <a:srgbClr val="000080"/>
                </a:highlight>
              </a:rPr>
              <a:t>$four = 2 + 2; //single spaces</a:t>
            </a:r>
          </a:p>
          <a:p>
            <a:pPr marL="135464" indent="0">
              <a:buNone/>
            </a:pPr>
            <a:r>
              <a:rPr lang="en-US" sz="2800" b="1" dirty="0">
                <a:highlight>
                  <a:srgbClr val="000080"/>
                </a:highlight>
              </a:rPr>
              <a:t>$four &lt;tab&gt;=&lt;tab2&lt;tab&gt;+&lt;tab&gt;2; //spaces and tabs</a:t>
            </a:r>
          </a:p>
          <a:p>
            <a:pPr marL="135464" indent="0">
              <a:buNone/>
            </a:pPr>
            <a:r>
              <a:rPr lang="en-US" sz="2800" b="1" dirty="0">
                <a:highlight>
                  <a:srgbClr val="000080"/>
                </a:highlight>
              </a:rPr>
              <a:t>$four = </a:t>
            </a:r>
          </a:p>
          <a:p>
            <a:pPr marL="135464" indent="0">
              <a:buNone/>
            </a:pPr>
            <a:r>
              <a:rPr lang="en-US" sz="2800" b="1" dirty="0">
                <a:highlight>
                  <a:srgbClr val="000080"/>
                </a:highlight>
              </a:rPr>
              <a:t>2+</a:t>
            </a:r>
          </a:p>
          <a:p>
            <a:pPr marL="135464" indent="0">
              <a:buNone/>
            </a:pPr>
            <a:r>
              <a:rPr lang="en-US" sz="2800" b="1" dirty="0">
                <a:highlight>
                  <a:srgbClr val="000080"/>
                </a:highlight>
              </a:rPr>
              <a:t>2. //multiple lines</a:t>
            </a:r>
          </a:p>
          <a:p>
            <a:pPr marL="135464" indent="0" algn="just">
              <a:buNone/>
            </a:pPr>
            <a:endParaRPr lang="en-US" sz="28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18</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3902242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PHP is case sensitive</a:t>
            </a:r>
            <a:endParaRPr lang="en-US" sz="8800" b="1" dirty="0"/>
          </a:p>
        </p:txBody>
      </p:sp>
      <p:sp>
        <p:nvSpPr>
          <p:cNvPr id="96" name="Google Shape;96;p16"/>
          <p:cNvSpPr txBox="1">
            <a:spLocks noGrp="1"/>
          </p:cNvSpPr>
          <p:nvPr>
            <p:ph type="body" idx="1"/>
          </p:nvPr>
        </p:nvSpPr>
        <p:spPr>
          <a:xfrm>
            <a:off x="609567" y="2757326"/>
            <a:ext cx="10972800" cy="3686641"/>
          </a:xfrm>
          <a:prstGeom prst="rect">
            <a:avLst/>
          </a:prstGeom>
        </p:spPr>
        <p:txBody>
          <a:bodyPr spcFirstLastPara="1" wrap="square" lIns="121900" tIns="121900" rIns="121900" bIns="121900" anchor="t" anchorCtr="0">
            <a:noAutofit/>
          </a:bodyPr>
          <a:lstStyle/>
          <a:p>
            <a:pPr marL="135464" indent="0" algn="ctr">
              <a:buNone/>
            </a:pPr>
            <a:r>
              <a:rPr lang="en-US" sz="4000" b="1" dirty="0"/>
              <a:t>Yes! PHP is a case sensitive language. </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19</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259194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5400" b="1" dirty="0"/>
              <a:t>Syntax</a:t>
            </a:r>
            <a:endParaRPr lang="en-US" sz="5400" dirty="0"/>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4400" b="1" dirty="0"/>
              <a:t>You will learn the basic syntax of PHP which is very important to make your PHP foundation strong.</a:t>
            </a:r>
          </a:p>
          <a:p>
            <a:pPr marL="135464" indent="0" algn="just">
              <a:buNone/>
            </a:pPr>
            <a:endParaRPr lang="en-US" sz="54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2</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708149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PHP is case sensitive </a:t>
            </a:r>
            <a:r>
              <a:rPr lang="en-US" sz="4400" b="1" dirty="0"/>
              <a:t>(</a:t>
            </a:r>
            <a:r>
              <a:rPr lang="en-US" sz="4800" b="1" dirty="0"/>
              <a:t>Example)</a:t>
            </a:r>
            <a:endParaRPr lang="en-US" sz="8800" b="1" dirty="0"/>
          </a:p>
        </p:txBody>
      </p:sp>
      <p:sp>
        <p:nvSpPr>
          <p:cNvPr id="96" name="Google Shape;96;p16"/>
          <p:cNvSpPr txBox="1">
            <a:spLocks noGrp="1"/>
          </p:cNvSpPr>
          <p:nvPr>
            <p:ph type="body" idx="1"/>
          </p:nvPr>
        </p:nvSpPr>
        <p:spPr>
          <a:xfrm>
            <a:off x="609567" y="2757326"/>
            <a:ext cx="10972800" cy="3686641"/>
          </a:xfrm>
          <a:prstGeom prst="rect">
            <a:avLst/>
          </a:prstGeom>
        </p:spPr>
        <p:txBody>
          <a:bodyPr spcFirstLastPara="1" wrap="square" lIns="121900" tIns="121900" rIns="121900" bIns="121900" anchor="t" anchorCtr="0">
            <a:noAutofit/>
          </a:bodyPr>
          <a:lstStyle/>
          <a:p>
            <a:pPr marL="135464" indent="0">
              <a:buNone/>
            </a:pPr>
            <a:r>
              <a:rPr lang="en-US" b="1" dirty="0"/>
              <a:t>&lt;html&gt;</a:t>
            </a:r>
          </a:p>
          <a:p>
            <a:pPr marL="135464" indent="0">
              <a:buNone/>
            </a:pPr>
            <a:r>
              <a:rPr lang="en-US" b="1" dirty="0"/>
              <a:t>&lt;body&gt;</a:t>
            </a:r>
          </a:p>
          <a:p>
            <a:pPr marL="135464" indent="0">
              <a:buNone/>
            </a:pPr>
            <a:r>
              <a:rPr lang="en-US" b="1" dirty="0"/>
              <a:t>&lt;?php</a:t>
            </a:r>
          </a:p>
          <a:p>
            <a:pPr marL="135464" indent="0">
              <a:buNone/>
            </a:pPr>
            <a:r>
              <a:rPr lang="en-US" b="1" dirty="0"/>
              <a:t>#capital = 67;</a:t>
            </a:r>
          </a:p>
          <a:p>
            <a:pPr marL="135464" indent="0">
              <a:buNone/>
            </a:pPr>
            <a:r>
              <a:rPr lang="en-US" b="1" dirty="0">
                <a:highlight>
                  <a:srgbClr val="000080"/>
                </a:highlight>
              </a:rPr>
              <a:t>Print(“Variable capital is $capital&lt;</a:t>
            </a:r>
            <a:r>
              <a:rPr lang="en-US" b="1" dirty="0" err="1">
                <a:highlight>
                  <a:srgbClr val="000080"/>
                </a:highlight>
              </a:rPr>
              <a:t>br</a:t>
            </a:r>
            <a:r>
              <a:rPr lang="en-US" b="1" dirty="0">
                <a:highlight>
                  <a:srgbClr val="000080"/>
                </a:highlight>
              </a:rPr>
              <a:t>&gt;”);</a:t>
            </a:r>
          </a:p>
          <a:p>
            <a:pPr marL="135464" indent="0">
              <a:buNone/>
            </a:pPr>
            <a:r>
              <a:rPr lang="en-US" b="1" dirty="0">
                <a:highlight>
                  <a:srgbClr val="FF0000"/>
                </a:highlight>
              </a:rPr>
              <a:t>Print(“Variable </a:t>
            </a:r>
            <a:r>
              <a:rPr lang="en-US" b="1" dirty="0" err="1">
                <a:highlight>
                  <a:srgbClr val="FF0000"/>
                </a:highlight>
              </a:rPr>
              <a:t>CaPiTaL</a:t>
            </a:r>
            <a:r>
              <a:rPr lang="en-US" b="1" dirty="0">
                <a:highlight>
                  <a:srgbClr val="FF0000"/>
                </a:highlight>
              </a:rPr>
              <a:t> is $</a:t>
            </a:r>
            <a:r>
              <a:rPr lang="en-US" b="1" dirty="0" err="1">
                <a:highlight>
                  <a:srgbClr val="FF0000"/>
                </a:highlight>
              </a:rPr>
              <a:t>CaPiTaL</a:t>
            </a:r>
            <a:r>
              <a:rPr lang="en-US" b="1" dirty="0">
                <a:highlight>
                  <a:srgbClr val="FF0000"/>
                </a:highlight>
              </a:rPr>
              <a:t>&lt;</a:t>
            </a:r>
            <a:r>
              <a:rPr lang="en-US" b="1" dirty="0" err="1">
                <a:highlight>
                  <a:srgbClr val="FF0000"/>
                </a:highlight>
              </a:rPr>
              <a:t>br</a:t>
            </a:r>
            <a:r>
              <a:rPr lang="en-US" b="1" dirty="0">
                <a:highlight>
                  <a:srgbClr val="FF0000"/>
                </a:highlight>
              </a:rPr>
              <a:t>&gt;”);</a:t>
            </a:r>
          </a:p>
          <a:p>
            <a:pPr marL="135464" indent="0">
              <a:buNone/>
            </a:pPr>
            <a:r>
              <a:rPr lang="en-US" b="1" dirty="0"/>
              <a:t>?&gt;</a:t>
            </a:r>
          </a:p>
          <a:p>
            <a:pPr marL="135464" indent="0">
              <a:buNone/>
            </a:pPr>
            <a:r>
              <a:rPr lang="en-US" b="1" dirty="0"/>
              <a:t>&lt;/body&gt;</a:t>
            </a:r>
          </a:p>
          <a:p>
            <a:pPr marL="135464" indent="0">
              <a:buNone/>
            </a:pPr>
            <a:r>
              <a:rPr lang="en-US" b="1" dirty="0"/>
              <a:t>&lt;/html&gt;</a:t>
            </a:r>
          </a:p>
          <a:p>
            <a:pPr marL="135464" indent="0" algn="ctr">
              <a:buNone/>
            </a:pPr>
            <a:endParaRPr lang="en-US" sz="40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20</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955122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PHP is case sensitive </a:t>
            </a:r>
            <a:r>
              <a:rPr lang="en-US" sz="4400" b="1" dirty="0"/>
              <a:t>(</a:t>
            </a:r>
            <a:r>
              <a:rPr lang="en-US" sz="4800" b="1" dirty="0"/>
              <a:t>Example)</a:t>
            </a:r>
            <a:endParaRPr lang="en-US" sz="8800" b="1" dirty="0"/>
          </a:p>
        </p:txBody>
      </p:sp>
      <p:sp>
        <p:nvSpPr>
          <p:cNvPr id="96" name="Google Shape;96;p16"/>
          <p:cNvSpPr txBox="1">
            <a:spLocks noGrp="1"/>
          </p:cNvSpPr>
          <p:nvPr>
            <p:ph type="body" idx="1"/>
          </p:nvPr>
        </p:nvSpPr>
        <p:spPr>
          <a:xfrm>
            <a:off x="609567" y="2757326"/>
            <a:ext cx="10972800" cy="3686641"/>
          </a:xfrm>
          <a:prstGeom prst="rect">
            <a:avLst/>
          </a:prstGeom>
        </p:spPr>
        <p:txBody>
          <a:bodyPr spcFirstLastPara="1" wrap="square" lIns="121900" tIns="121900" rIns="121900" bIns="121900" anchor="t" anchorCtr="0">
            <a:noAutofit/>
          </a:bodyPr>
          <a:lstStyle/>
          <a:p>
            <a:pPr marL="135464" indent="0">
              <a:buNone/>
            </a:pPr>
            <a:r>
              <a:rPr lang="en-US" sz="4800" b="1" dirty="0"/>
              <a:t>This will produce the following result-</a:t>
            </a:r>
          </a:p>
          <a:p>
            <a:pPr marL="135464" indent="0">
              <a:buNone/>
            </a:pPr>
            <a:r>
              <a:rPr lang="en-US" sz="4800" b="1" dirty="0">
                <a:highlight>
                  <a:srgbClr val="000080"/>
                </a:highlight>
              </a:rPr>
              <a:t>Variable capital is 67</a:t>
            </a:r>
          </a:p>
          <a:p>
            <a:pPr marL="135464" indent="0">
              <a:buNone/>
            </a:pPr>
            <a:r>
              <a:rPr lang="en-US" sz="4800" b="1" dirty="0">
                <a:highlight>
                  <a:srgbClr val="FF0000"/>
                </a:highlight>
              </a:rPr>
              <a:t>Variable </a:t>
            </a:r>
            <a:r>
              <a:rPr lang="en-US" sz="4800" b="1" dirty="0" err="1">
                <a:highlight>
                  <a:srgbClr val="FF0000"/>
                </a:highlight>
              </a:rPr>
              <a:t>CaPiTaL</a:t>
            </a:r>
            <a:r>
              <a:rPr lang="en-US" sz="4800" b="1" dirty="0">
                <a:highlight>
                  <a:srgbClr val="FF0000"/>
                </a:highlight>
              </a:rPr>
              <a:t> is</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21</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2325341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000" b="1" dirty="0"/>
              <a:t>Statements are expressions terminated by semicolons</a:t>
            </a:r>
          </a:p>
        </p:txBody>
      </p:sp>
      <p:sp>
        <p:nvSpPr>
          <p:cNvPr id="96" name="Google Shape;96;p16"/>
          <p:cNvSpPr txBox="1">
            <a:spLocks noGrp="1"/>
          </p:cNvSpPr>
          <p:nvPr>
            <p:ph type="body" idx="1"/>
          </p:nvPr>
        </p:nvSpPr>
        <p:spPr>
          <a:xfrm>
            <a:off x="609567" y="2757326"/>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3200" b="1" dirty="0"/>
              <a:t>A statement in PHP is any expression that is followed by a semicolon(;). Any sequence of valid PHP statement that is enclosed by the PHP tags is a valid PHP program. Here is a typical statement in PHP, which in this case assigns a string of characters to a variable called $greeting.</a:t>
            </a:r>
          </a:p>
          <a:p>
            <a:pPr marL="135464" indent="0" algn="just">
              <a:buNone/>
            </a:pPr>
            <a:r>
              <a:rPr lang="en-US" sz="3200" b="1" dirty="0">
                <a:highlight>
                  <a:srgbClr val="000080"/>
                </a:highlight>
              </a:rPr>
              <a:t>$greeting = “Welcome to PHP!”;</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22</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825187" y="2065891"/>
            <a:ext cx="10705171" cy="302243"/>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2759103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400" b="1" dirty="0">
                <a:effectLst>
                  <a:outerShdw blurRad="38100" dist="38100" dir="2700000" algn="tl">
                    <a:srgbClr val="000000">
                      <a:alpha val="43137"/>
                    </a:srgbClr>
                  </a:outerShdw>
                </a:effectLst>
              </a:rPr>
              <a:t>Expressions are combinations of tokens</a:t>
            </a:r>
          </a:p>
        </p:txBody>
      </p:sp>
      <p:sp>
        <p:nvSpPr>
          <p:cNvPr id="96" name="Google Shape;96;p16"/>
          <p:cNvSpPr txBox="1">
            <a:spLocks noGrp="1"/>
          </p:cNvSpPr>
          <p:nvPr>
            <p:ph type="body" idx="1"/>
          </p:nvPr>
        </p:nvSpPr>
        <p:spPr>
          <a:xfrm>
            <a:off x="609567" y="2757326"/>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4000" b="1" dirty="0"/>
              <a:t>The smallest building blocks of PHP are the indivisible tokens, such as numbers (3.14159), strings (.two.), variables ($two), constants(TRUE), and the special words that make up the syntax of PHP itself like if, else, while, for and so on.</a:t>
            </a:r>
          </a:p>
          <a:p>
            <a:pPr marL="135464" indent="0">
              <a:buNone/>
            </a:pPr>
            <a:endParaRPr lang="en-US" sz="48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23</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832024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400" b="1" dirty="0"/>
              <a:t>Braces make blocks</a:t>
            </a:r>
          </a:p>
        </p:txBody>
      </p:sp>
      <p:sp>
        <p:nvSpPr>
          <p:cNvPr id="96" name="Google Shape;96;p16"/>
          <p:cNvSpPr txBox="1">
            <a:spLocks noGrp="1"/>
          </p:cNvSpPr>
          <p:nvPr>
            <p:ph type="body" idx="1"/>
          </p:nvPr>
        </p:nvSpPr>
        <p:spPr>
          <a:xfrm>
            <a:off x="609567" y="2757326"/>
            <a:ext cx="10972800" cy="3686641"/>
          </a:xfrm>
          <a:prstGeom prst="rect">
            <a:avLst/>
          </a:prstGeom>
        </p:spPr>
        <p:txBody>
          <a:bodyPr spcFirstLastPara="1" wrap="square" lIns="121900" tIns="121900" rIns="121900" bIns="121900" anchor="t" anchorCtr="0">
            <a:noAutofit/>
          </a:bodyPr>
          <a:lstStyle/>
          <a:p>
            <a:pPr marL="135464" indent="0">
              <a:buNone/>
            </a:pPr>
            <a:r>
              <a:rPr lang="en-US" sz="4400" b="1" dirty="0"/>
              <a:t>Although statements cannot be combined like expressions, you can always put a sequence of statements anywhere a statement a statement can go by enclosing them In a set of curly braces.</a:t>
            </a:r>
            <a:endParaRPr lang="en-US" sz="88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24</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4215662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400" b="1" dirty="0"/>
              <a:t>Braces make blocks</a:t>
            </a:r>
          </a:p>
        </p:txBody>
      </p:sp>
      <p:sp>
        <p:nvSpPr>
          <p:cNvPr id="96" name="Google Shape;96;p16"/>
          <p:cNvSpPr txBox="1">
            <a:spLocks noGrp="1"/>
          </p:cNvSpPr>
          <p:nvPr>
            <p:ph type="body" idx="1"/>
          </p:nvPr>
        </p:nvSpPr>
        <p:spPr>
          <a:xfrm>
            <a:off x="609567" y="2757326"/>
            <a:ext cx="10972800" cy="3686641"/>
          </a:xfrm>
          <a:prstGeom prst="rect">
            <a:avLst/>
          </a:prstGeom>
        </p:spPr>
        <p:txBody>
          <a:bodyPr spcFirstLastPara="1" wrap="square" lIns="121900" tIns="121900" rIns="121900" bIns="121900" anchor="t" anchorCtr="0">
            <a:noAutofit/>
          </a:bodyPr>
          <a:lstStyle/>
          <a:p>
            <a:pPr marL="135464" indent="0">
              <a:buNone/>
            </a:pPr>
            <a:r>
              <a:rPr lang="en-US" sz="2400" b="1" dirty="0"/>
              <a:t>Here both statements are the same:</a:t>
            </a:r>
          </a:p>
          <a:p>
            <a:pPr marL="135464" indent="0">
              <a:buNone/>
            </a:pPr>
            <a:r>
              <a:rPr lang="en-US" sz="2400" b="1" dirty="0">
                <a:highlight>
                  <a:srgbClr val="000080"/>
                </a:highlight>
              </a:rPr>
              <a:t>If(3 == 2 + 1)</a:t>
            </a:r>
          </a:p>
          <a:p>
            <a:pPr marL="135464" indent="0">
              <a:buNone/>
            </a:pPr>
            <a:r>
              <a:rPr lang="en-US" sz="2400" b="1" dirty="0">
                <a:highlight>
                  <a:srgbClr val="000080"/>
                </a:highlight>
              </a:rPr>
              <a:t>	Print (“Good – I haven’t totally lost my mind.&lt;</a:t>
            </a:r>
            <a:r>
              <a:rPr lang="en-US" sz="2400" b="1" dirty="0" err="1">
                <a:highlight>
                  <a:srgbClr val="000080"/>
                </a:highlight>
              </a:rPr>
              <a:t>br</a:t>
            </a:r>
            <a:r>
              <a:rPr lang="en-US" sz="2400" b="1" dirty="0">
                <a:highlight>
                  <a:srgbClr val="000080"/>
                </a:highlight>
              </a:rPr>
              <a:t>&gt;”);</a:t>
            </a:r>
          </a:p>
          <a:p>
            <a:pPr marL="135464" indent="0">
              <a:buNone/>
            </a:pPr>
            <a:r>
              <a:rPr lang="en-US" sz="2400" b="1" dirty="0">
                <a:highlight>
                  <a:srgbClr val="000080"/>
                </a:highlight>
              </a:rPr>
              <a:t>If (3 == 2 + 1) {</a:t>
            </a:r>
          </a:p>
          <a:p>
            <a:pPr marL="135464" indent="0">
              <a:buNone/>
            </a:pPr>
            <a:r>
              <a:rPr lang="en-US" sz="2400" b="1" dirty="0">
                <a:highlight>
                  <a:srgbClr val="000080"/>
                </a:highlight>
              </a:rPr>
              <a:t>	Print (“Good – I haven’t totally”);</a:t>
            </a:r>
          </a:p>
          <a:p>
            <a:pPr marL="135464" indent="0">
              <a:buNone/>
            </a:pPr>
            <a:r>
              <a:rPr lang="en-US" sz="2400" b="1" dirty="0">
                <a:highlight>
                  <a:srgbClr val="000080"/>
                </a:highlight>
              </a:rPr>
              <a:t>	Print (“lost my mind.&lt;</a:t>
            </a:r>
            <a:r>
              <a:rPr lang="en-US" sz="2400" b="1" dirty="0" err="1">
                <a:highlight>
                  <a:srgbClr val="000080"/>
                </a:highlight>
              </a:rPr>
              <a:t>br</a:t>
            </a:r>
            <a:r>
              <a:rPr lang="en-US" sz="2400" b="1" dirty="0">
                <a:highlight>
                  <a:srgbClr val="000080"/>
                </a:highlight>
              </a:rPr>
              <a:t>&gt;”);</a:t>
            </a:r>
          </a:p>
          <a:p>
            <a:pPr marL="135464" indent="0">
              <a:buNone/>
            </a:pPr>
            <a:r>
              <a:rPr lang="en-US" sz="2400" b="1" dirty="0">
                <a:highlight>
                  <a:srgbClr val="000080"/>
                </a:highlight>
              </a:rPr>
              <a:t>}</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25</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223264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400" b="1" dirty="0"/>
              <a:t>Braces make blocks</a:t>
            </a:r>
          </a:p>
        </p:txBody>
      </p:sp>
      <p:sp>
        <p:nvSpPr>
          <p:cNvPr id="96" name="Google Shape;96;p16"/>
          <p:cNvSpPr txBox="1">
            <a:spLocks noGrp="1"/>
          </p:cNvSpPr>
          <p:nvPr>
            <p:ph type="body" idx="1"/>
          </p:nvPr>
        </p:nvSpPr>
        <p:spPr>
          <a:xfrm>
            <a:off x="609567" y="2757326"/>
            <a:ext cx="10972800" cy="3686641"/>
          </a:xfrm>
          <a:prstGeom prst="rect">
            <a:avLst/>
          </a:prstGeom>
        </p:spPr>
        <p:txBody>
          <a:bodyPr spcFirstLastPara="1" wrap="square" lIns="121900" tIns="121900" rIns="121900" bIns="121900" anchor="t" anchorCtr="0">
            <a:noAutofit/>
          </a:bodyPr>
          <a:lstStyle/>
          <a:p>
            <a:pPr marL="135464" indent="0">
              <a:buNone/>
            </a:pPr>
            <a:r>
              <a:rPr lang="en-US" sz="4400" b="1" dirty="0"/>
              <a:t>Although statements cannot be combined like expressions, you can always put a sequence of statements anywhere a statement a statement can go by enclosing them In a set of curly braces.</a:t>
            </a:r>
            <a:endParaRPr lang="en-US" sz="88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26</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3013348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5400" b="1" dirty="0"/>
              <a:t>Escaping to PHP</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4400" b="1" dirty="0"/>
              <a:t>The PHP parsing engine needs a way to differentiate PHP code from other elements in the page. The Mechanism for doing so is known as ‘escaping to PHP’. </a:t>
            </a:r>
            <a:endParaRPr lang="en-US" sz="96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3</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311229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5400" b="1" dirty="0"/>
              <a:t>Escaping to PHP</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4000" dirty="0"/>
              <a:t>There are four ways to do this-</a:t>
            </a:r>
          </a:p>
          <a:p>
            <a:pPr lvl="0"/>
            <a:r>
              <a:rPr lang="en-US" sz="4000" dirty="0"/>
              <a:t>Canonical PHP tags</a:t>
            </a:r>
          </a:p>
          <a:p>
            <a:pPr lvl="0"/>
            <a:r>
              <a:rPr lang="en-US" sz="4000" dirty="0"/>
              <a:t>Short-open (SGML) tags</a:t>
            </a:r>
          </a:p>
          <a:p>
            <a:pPr lvl="0"/>
            <a:r>
              <a:rPr lang="en-US" sz="4000" dirty="0"/>
              <a:t>Asp-style tags</a:t>
            </a:r>
          </a:p>
          <a:p>
            <a:pPr lvl="0"/>
            <a:r>
              <a:rPr lang="en-US" sz="4000" dirty="0"/>
              <a:t>HTML script tags</a:t>
            </a:r>
          </a:p>
          <a:p>
            <a:pPr marL="135464" indent="0" algn="just">
              <a:buNone/>
            </a:pPr>
            <a:endParaRPr lang="en-US" sz="48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4</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537302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pPr lvl="0"/>
            <a:r>
              <a:rPr lang="en-US" sz="5400" b="1" dirty="0"/>
              <a:t>Canonical PHP tags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4000" dirty="0"/>
              <a:t>The most universally effective PHP tag style is –</a:t>
            </a:r>
          </a:p>
          <a:p>
            <a:pPr marL="135464" indent="0" algn="just">
              <a:buNone/>
            </a:pPr>
            <a:r>
              <a:rPr lang="en-US" sz="4000" dirty="0">
                <a:highlight>
                  <a:srgbClr val="000080"/>
                </a:highlight>
              </a:rPr>
              <a:t>&lt;?php…?&gt;</a:t>
            </a:r>
          </a:p>
          <a:p>
            <a:pPr marL="135464" indent="0" algn="just">
              <a:buNone/>
            </a:pPr>
            <a:r>
              <a:rPr lang="en-US" sz="4000" dirty="0"/>
              <a:t>If you choose to use this style, you can be rest assured that your tags will always be correctly interpreted.</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5</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3776862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pPr lvl="0"/>
            <a:r>
              <a:rPr lang="en-US" sz="5400" b="1" dirty="0"/>
              <a:t>Short-open (SGML) tags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2400" b="1" dirty="0"/>
              <a:t>Short or short-open tags look like this –</a:t>
            </a:r>
          </a:p>
          <a:p>
            <a:pPr marL="135464" indent="0" algn="just">
              <a:buNone/>
            </a:pPr>
            <a:r>
              <a:rPr lang="en-US" sz="2400" b="1" dirty="0">
                <a:highlight>
                  <a:srgbClr val="000080"/>
                </a:highlight>
              </a:rPr>
              <a:t>&lt;? … ?&gt;</a:t>
            </a:r>
          </a:p>
          <a:p>
            <a:pPr marL="135464" indent="0" algn="just">
              <a:buNone/>
            </a:pPr>
            <a:r>
              <a:rPr lang="en-US" sz="2400" b="1" dirty="0"/>
              <a:t>Short tags are, as one might expect, the shortest option. You must do one of two things to enable PHP to recognize the tags –</a:t>
            </a:r>
          </a:p>
          <a:p>
            <a:pPr marL="135464" indent="0" algn="just">
              <a:buNone/>
            </a:pPr>
            <a:r>
              <a:rPr lang="en-US" sz="2400" b="1" dirty="0"/>
              <a:t>Choose the -enable-short-tags configuration option when you’re building PHP.</a:t>
            </a:r>
          </a:p>
          <a:p>
            <a:pPr marL="135464" indent="0" algn="just">
              <a:buNone/>
            </a:pPr>
            <a:r>
              <a:rPr lang="en-US" sz="2400" b="1" dirty="0"/>
              <a:t>Set the </a:t>
            </a:r>
            <a:r>
              <a:rPr lang="en-US" sz="2400" b="1" dirty="0" err="1"/>
              <a:t>short_open_tag</a:t>
            </a:r>
            <a:r>
              <a:rPr lang="en-US" sz="2400" b="1" dirty="0"/>
              <a:t> setting in your php.ini file to on. This option must be disabled to parse XML with PHP because the same syntax is used for XML tags.</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6</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353454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5400" b="1" dirty="0"/>
              <a:t>ASP-style tags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3600" dirty="0"/>
              <a:t>ASP-style tags mimic the tags used by Active Server Pages to delineate code blocks. ASP-style tags look like this-</a:t>
            </a:r>
          </a:p>
          <a:p>
            <a:pPr marL="135464" indent="0" algn="just">
              <a:buNone/>
            </a:pPr>
            <a:r>
              <a:rPr lang="en-US" sz="3600" dirty="0">
                <a:highlight>
                  <a:srgbClr val="000080"/>
                </a:highlight>
              </a:rPr>
              <a:t>&lt;%...%&gt;</a:t>
            </a:r>
          </a:p>
          <a:p>
            <a:pPr marL="135464" indent="0" algn="just">
              <a:buNone/>
            </a:pPr>
            <a:r>
              <a:rPr lang="en-US" sz="3600" dirty="0"/>
              <a:t>To use ASP-style tags, you will need to set the configuration option in your php.ini file.</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7</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288615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HTML script tags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buNone/>
            </a:pPr>
            <a:r>
              <a:rPr lang="en-US" sz="5400" dirty="0"/>
              <a:t>This looks like this:</a:t>
            </a:r>
          </a:p>
          <a:p>
            <a:pPr marL="135464" indent="0">
              <a:buNone/>
            </a:pPr>
            <a:endParaRPr lang="en-US" sz="5400" dirty="0"/>
          </a:p>
          <a:p>
            <a:pPr marL="135464" indent="0">
              <a:buNone/>
            </a:pPr>
            <a:r>
              <a:rPr lang="en-US" sz="5400" dirty="0">
                <a:highlight>
                  <a:srgbClr val="000080"/>
                </a:highlight>
              </a:rPr>
              <a:t>&lt;script language = “PHP”&gt;…&lt;?script&gt;</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8</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51436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Commenting PHP Code</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4800" b="1" dirty="0"/>
              <a:t>A comment is the portion of a program that exists only for the human reader and it is stripped out before displaying the programs result. </a:t>
            </a:r>
            <a:endParaRPr lang="en-US" sz="11500" b="1" dirty="0">
              <a:highlight>
                <a:srgbClr val="000080"/>
              </a:highlight>
            </a:endParaRP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9</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17200073"/>
      </p:ext>
    </p:extLst>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71AEF0"/>
      </a:accent1>
      <a:accent2>
        <a:srgbClr val="88E6DC"/>
      </a:accent2>
      <a:accent3>
        <a:srgbClr val="A6D145"/>
      </a:accent3>
      <a:accent4>
        <a:srgbClr val="FFE000"/>
      </a:accent4>
      <a:accent5>
        <a:srgbClr val="FC765C"/>
      </a:accent5>
      <a:accent6>
        <a:srgbClr val="A693C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1036</Words>
  <Application>Microsoft Office PowerPoint</Application>
  <PresentationFormat>Widescreen</PresentationFormat>
  <Paragraphs>126</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Calibri</vt:lpstr>
      <vt:lpstr>Sniglet</vt:lpstr>
      <vt:lpstr>Walter Turncoat</vt:lpstr>
      <vt:lpstr>Wingdings</vt:lpstr>
      <vt:lpstr>Ursula template</vt:lpstr>
      <vt:lpstr>SYNTAX</vt:lpstr>
      <vt:lpstr>Syntax</vt:lpstr>
      <vt:lpstr>Escaping to PHP</vt:lpstr>
      <vt:lpstr>Escaping to PHP</vt:lpstr>
      <vt:lpstr>Canonical PHP tags</vt:lpstr>
      <vt:lpstr>Short-open (SGML) tags</vt:lpstr>
      <vt:lpstr>ASP-style tags</vt:lpstr>
      <vt:lpstr>HTML script tags</vt:lpstr>
      <vt:lpstr>Commenting PHP Code</vt:lpstr>
      <vt:lpstr>Commenting PHP Code</vt:lpstr>
      <vt:lpstr>Single-line comments </vt:lpstr>
      <vt:lpstr>Single-line comments </vt:lpstr>
      <vt:lpstr>Multi-line printing  </vt:lpstr>
      <vt:lpstr>&lt;?php # First Example Print &lt;&lt;&lt;END This uses the “here document” syntax to output  multiple lines with $variable interpolation. Note that the here document terminator must appear on a line with just a semicolon no extra whitespace! END; # Second Example Print “This spans Multiple lines. The newlines will be Output as well”; ?&gt;  </vt:lpstr>
      <vt:lpstr>Multi-lines comments </vt:lpstr>
      <vt:lpstr>Multi-line comments </vt:lpstr>
      <vt:lpstr>PHP is whitespace insensitive</vt:lpstr>
      <vt:lpstr>PHP is whitespace insensitive</vt:lpstr>
      <vt:lpstr>PHP is case sensitive</vt:lpstr>
      <vt:lpstr>PHP is case sensitive (Example)</vt:lpstr>
      <vt:lpstr>PHP is case sensitive (Example)</vt:lpstr>
      <vt:lpstr>Statements are expressions terminated by semicolons</vt:lpstr>
      <vt:lpstr>Expressions are combinations of tokens</vt:lpstr>
      <vt:lpstr>Braces make blocks</vt:lpstr>
      <vt:lpstr>Braces make blocks</vt:lpstr>
      <vt:lpstr>Braces make blocks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CLASS</dc:title>
  <dc:creator>FRONT DESK 4</dc:creator>
  <cp:lastModifiedBy>EDOZIE JOHNPAUL UZOMA</cp:lastModifiedBy>
  <cp:revision>48</cp:revision>
  <dcterms:created xsi:type="dcterms:W3CDTF">2022-05-22T19:00:31Z</dcterms:created>
  <dcterms:modified xsi:type="dcterms:W3CDTF">2022-05-23T15:11:51Z</dcterms:modified>
</cp:coreProperties>
</file>