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40" autoAdjust="0"/>
    <p:restoredTop sz="94660"/>
  </p:normalViewPr>
  <p:slideViewPr>
    <p:cSldViewPr snapToGrid="0">
      <p:cViewPr varScale="1">
        <p:scale>
          <a:sx n="43" d="100"/>
          <a:sy n="43" d="100"/>
        </p:scale>
        <p:origin x="60"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E8A5A-54E2-4033-A3C0-450ACCCCCBD8}" type="datetimeFigureOut">
              <a:rPr lang="en-US" smtClean="0"/>
              <a:t>23-May-22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0E102-B3CF-4848-BE47-FB4097FE3CFE}" type="slidenum">
              <a:rPr lang="en-US" smtClean="0"/>
              <a:t>‹#›</a:t>
            </a:fld>
            <a:endParaRPr lang="en-US"/>
          </a:p>
        </p:txBody>
      </p:sp>
    </p:spTree>
    <p:extLst>
      <p:ext uri="{BB962C8B-B14F-4D97-AF65-F5344CB8AC3E}">
        <p14:creationId xmlns:p14="http://schemas.microsoft.com/office/powerpoint/2010/main" val="4014359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376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604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407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357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392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0009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320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61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536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57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952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881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018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716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6782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463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684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70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539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642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14400" y="2655751"/>
            <a:ext cx="10363200" cy="154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spTree>
    <p:extLst>
      <p:ext uri="{BB962C8B-B14F-4D97-AF65-F5344CB8AC3E}">
        <p14:creationId xmlns:p14="http://schemas.microsoft.com/office/powerpoint/2010/main" val="369856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914400" y="2619123"/>
            <a:ext cx="103632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endParaRPr/>
          </a:p>
        </p:txBody>
      </p:sp>
      <p:sp>
        <p:nvSpPr>
          <p:cNvPr id="13" name="Google Shape;13;p3"/>
          <p:cNvSpPr txBox="1">
            <a:spLocks noGrp="1"/>
          </p:cNvSpPr>
          <p:nvPr>
            <p:ph type="subTitle" idx="1"/>
          </p:nvPr>
        </p:nvSpPr>
        <p:spPr>
          <a:xfrm>
            <a:off x="914400" y="4193137"/>
            <a:ext cx="103632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14" name="Google Shape;14;p3"/>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2453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2267900" y="1866400"/>
            <a:ext cx="7656400" cy="1093200"/>
          </a:xfrm>
          <a:prstGeom prst="rect">
            <a:avLst/>
          </a:prstGeom>
        </p:spPr>
        <p:txBody>
          <a:bodyPr spcFirstLastPara="1" wrap="square" lIns="91425" tIns="91425" rIns="91425" bIns="91425" anchor="t" anchorCtr="0">
            <a:noAutofit/>
          </a:bodyPr>
          <a:lstStyle>
            <a:lvl1pPr marL="609585" lvl="0" indent="-558786" algn="ctr" rtl="0">
              <a:spcBef>
                <a:spcPts val="800"/>
              </a:spcBef>
              <a:spcAft>
                <a:spcPts val="0"/>
              </a:spcAft>
              <a:buSzPts val="3000"/>
              <a:buChar char="✘"/>
              <a:defRPr sz="4000"/>
            </a:lvl1pPr>
            <a:lvl2pPr marL="1219170" lvl="1" indent="-558786" algn="ctr" rtl="0">
              <a:spcBef>
                <a:spcPts val="0"/>
              </a:spcBef>
              <a:spcAft>
                <a:spcPts val="0"/>
              </a:spcAft>
              <a:buSzPts val="3000"/>
              <a:buChar char="○"/>
              <a:defRPr sz="4000"/>
            </a:lvl2pPr>
            <a:lvl3pPr marL="1828754" lvl="2" indent="-558786" algn="ctr" rtl="0">
              <a:spcBef>
                <a:spcPts val="0"/>
              </a:spcBef>
              <a:spcAft>
                <a:spcPts val="0"/>
              </a:spcAft>
              <a:buSzPts val="3000"/>
              <a:buChar char="■"/>
              <a:defRPr sz="4000"/>
            </a:lvl3pPr>
            <a:lvl4pPr marL="2438339" lvl="3" indent="-558786" algn="ctr" rtl="0">
              <a:spcBef>
                <a:spcPts val="0"/>
              </a:spcBef>
              <a:spcAft>
                <a:spcPts val="0"/>
              </a:spcAft>
              <a:buSzPts val="3000"/>
              <a:buChar char="●"/>
              <a:defRPr sz="4000"/>
            </a:lvl4pPr>
            <a:lvl5pPr marL="3047924" lvl="4" indent="-558786" algn="ctr" rtl="0">
              <a:spcBef>
                <a:spcPts val="0"/>
              </a:spcBef>
              <a:spcAft>
                <a:spcPts val="0"/>
              </a:spcAft>
              <a:buSzPts val="3000"/>
              <a:buChar char="○"/>
              <a:defRPr sz="4000"/>
            </a:lvl5pPr>
            <a:lvl6pPr marL="3657509" lvl="5" indent="-558786" algn="ctr" rtl="0">
              <a:spcBef>
                <a:spcPts val="0"/>
              </a:spcBef>
              <a:spcAft>
                <a:spcPts val="0"/>
              </a:spcAft>
              <a:buSzPts val="3000"/>
              <a:buChar char="■"/>
              <a:defRPr sz="4000"/>
            </a:lvl6pPr>
            <a:lvl7pPr marL="4267093" lvl="6" indent="-558786" algn="ctr" rtl="0">
              <a:spcBef>
                <a:spcPts val="0"/>
              </a:spcBef>
              <a:spcAft>
                <a:spcPts val="0"/>
              </a:spcAft>
              <a:buSzPts val="3000"/>
              <a:buChar char="●"/>
              <a:defRPr sz="4000"/>
            </a:lvl7pPr>
            <a:lvl8pPr marL="4876678" lvl="7" indent="-558786" algn="ctr" rtl="0">
              <a:spcBef>
                <a:spcPts val="0"/>
              </a:spcBef>
              <a:spcAft>
                <a:spcPts val="0"/>
              </a:spcAft>
              <a:buSzPts val="3000"/>
              <a:buChar char="○"/>
              <a:defRPr sz="4000"/>
            </a:lvl8pPr>
            <a:lvl9pPr marL="5486263" lvl="8" indent="-558786" algn="ctr">
              <a:spcBef>
                <a:spcPts val="0"/>
              </a:spcBef>
              <a:spcAft>
                <a:spcPts val="0"/>
              </a:spcAft>
              <a:buSzPts val="3000"/>
              <a:buChar char="■"/>
              <a:defRPr sz="4000"/>
            </a:lvl9pPr>
          </a:lstStyle>
          <a:p>
            <a:endParaRPr/>
          </a:p>
        </p:txBody>
      </p:sp>
      <p:sp>
        <p:nvSpPr>
          <p:cNvPr id="17" name="Google Shape;17;p4"/>
          <p:cNvSpPr txBox="1"/>
          <p:nvPr/>
        </p:nvSpPr>
        <p:spPr>
          <a:xfrm>
            <a:off x="4791200" y="1143425"/>
            <a:ext cx="2609600" cy="87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2800">
                <a:solidFill>
                  <a:srgbClr val="FFFFFF"/>
                </a:solidFill>
                <a:latin typeface="Walter Turncoat"/>
                <a:ea typeface="Walter Turncoat"/>
                <a:cs typeface="Walter Turncoat"/>
                <a:sym typeface="Walter Turncoat"/>
              </a:rPr>
              <a:t>“</a:t>
            </a:r>
            <a:endParaRPr sz="12800">
              <a:solidFill>
                <a:srgbClr val="FFFFFF"/>
              </a:solidFill>
              <a:latin typeface="Walter Turncoat"/>
              <a:ea typeface="Walter Turncoat"/>
              <a:cs typeface="Walter Turncoat"/>
              <a:sym typeface="Walter Turncoat"/>
            </a:endParaRPr>
          </a:p>
        </p:txBody>
      </p:sp>
      <p:sp>
        <p:nvSpPr>
          <p:cNvPr id="18" name="Google Shape;18;p4"/>
          <p:cNvSpPr/>
          <p:nvPr/>
        </p:nvSpPr>
        <p:spPr>
          <a:xfrm>
            <a:off x="5504200" y="734200"/>
            <a:ext cx="1183615" cy="1132213"/>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4"/>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84049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609600" y="2084533"/>
            <a:ext cx="10972800" cy="333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a:lvl4pPr>
            <a:lvl5pPr marL="3047924" lvl="4" indent="-474121">
              <a:spcBef>
                <a:spcPts val="0"/>
              </a:spcBef>
              <a:spcAft>
                <a:spcPts val="0"/>
              </a:spcAft>
              <a:buSzPts val="2000"/>
              <a:buChar char="○"/>
              <a:defRPr/>
            </a:lvl5pPr>
            <a:lvl6pPr marL="3657509" lvl="5" indent="-474121">
              <a:spcBef>
                <a:spcPts val="0"/>
              </a:spcBef>
              <a:spcAft>
                <a:spcPts val="0"/>
              </a:spcAft>
              <a:buSzPts val="2000"/>
              <a:buChar char="■"/>
              <a:defRPr/>
            </a:lvl6pPr>
            <a:lvl7pPr marL="4267093" lvl="6" indent="-474121">
              <a:spcBef>
                <a:spcPts val="0"/>
              </a:spcBef>
              <a:spcAft>
                <a:spcPts val="0"/>
              </a:spcAft>
              <a:buSzPts val="2000"/>
              <a:buChar char="●"/>
              <a:defRPr/>
            </a:lvl7pPr>
            <a:lvl8pPr marL="4876678" lvl="7" indent="-474121">
              <a:spcBef>
                <a:spcPts val="0"/>
              </a:spcBef>
              <a:spcAft>
                <a:spcPts val="0"/>
              </a:spcAft>
              <a:buSzPts val="2000"/>
              <a:buChar char="○"/>
              <a:defRPr/>
            </a:lvl8pPr>
            <a:lvl9pPr marL="5486263" lvl="8" indent="-474121">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4379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609600" y="2010567"/>
            <a:ext cx="5326000" cy="4557200"/>
          </a:xfrm>
          <a:prstGeom prst="rect">
            <a:avLst/>
          </a:prstGeom>
        </p:spPr>
        <p:txBody>
          <a:bodyPr spcFirstLastPara="1" wrap="square" lIns="91425" tIns="91425" rIns="91425" bIns="91425"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27" name="Google Shape;27;p6"/>
          <p:cNvSpPr txBox="1">
            <a:spLocks noGrp="1"/>
          </p:cNvSpPr>
          <p:nvPr>
            <p:ph type="body" idx="2"/>
          </p:nvPr>
        </p:nvSpPr>
        <p:spPr>
          <a:xfrm>
            <a:off x="6256367" y="2010567"/>
            <a:ext cx="5326000" cy="4557200"/>
          </a:xfrm>
          <a:prstGeom prst="rect">
            <a:avLst/>
          </a:prstGeom>
        </p:spPr>
        <p:txBody>
          <a:bodyPr spcFirstLastPara="1" wrap="square" lIns="91425" tIns="91425" rIns="91425" bIns="91425"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28" name="Google Shape;28;p6"/>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34375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1" name="Google Shape;31;p7"/>
          <p:cNvSpPr txBox="1">
            <a:spLocks noGrp="1"/>
          </p:cNvSpPr>
          <p:nvPr>
            <p:ph type="body" idx="1"/>
          </p:nvPr>
        </p:nvSpPr>
        <p:spPr>
          <a:xfrm>
            <a:off x="609600" y="2010567"/>
            <a:ext cx="3509200" cy="4557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2" name="Google Shape;32;p7"/>
          <p:cNvSpPr txBox="1">
            <a:spLocks noGrp="1"/>
          </p:cNvSpPr>
          <p:nvPr>
            <p:ph type="body" idx="2"/>
          </p:nvPr>
        </p:nvSpPr>
        <p:spPr>
          <a:xfrm>
            <a:off x="4298619" y="2010567"/>
            <a:ext cx="3509200" cy="4557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3" name="Google Shape;33;p7"/>
          <p:cNvSpPr txBox="1">
            <a:spLocks noGrp="1"/>
          </p:cNvSpPr>
          <p:nvPr>
            <p:ph type="body" idx="3"/>
          </p:nvPr>
        </p:nvSpPr>
        <p:spPr>
          <a:xfrm>
            <a:off x="7987636" y="2010567"/>
            <a:ext cx="3509200" cy="4557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4" name="Google Shape;34;p7"/>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802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6561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endParaRPr/>
          </a:p>
        </p:txBody>
      </p:sp>
      <p:sp>
        <p:nvSpPr>
          <p:cNvPr id="40" name="Google Shape;40;p9"/>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6358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97548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033" y="1290633"/>
            <a:ext cx="12208000" cy="11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609600" y="2084533"/>
            <a:ext cx="10972800" cy="33376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5730200" y="6443967"/>
            <a:ext cx="731600" cy="414000"/>
          </a:xfrm>
          <a:prstGeom prst="rect">
            <a:avLst/>
          </a:prstGeom>
          <a:noFill/>
          <a:ln>
            <a:noFill/>
          </a:ln>
        </p:spPr>
        <p:txBody>
          <a:bodyPr spcFirstLastPara="1" wrap="square" lIns="91425" tIns="91425" rIns="91425" bIns="91425" anchor="t" anchorCtr="0">
            <a:noAutofit/>
          </a:bodyPr>
          <a:lstStyle>
            <a:lvl1pPr lvl="0" algn="ctr">
              <a:buNone/>
              <a:defRPr sz="1333">
                <a:solidFill>
                  <a:schemeClr val="lt1"/>
                </a:solidFill>
                <a:latin typeface="Sniglet"/>
                <a:ea typeface="Sniglet"/>
                <a:cs typeface="Sniglet"/>
                <a:sym typeface="Sniglet"/>
              </a:defRPr>
            </a:lvl1pPr>
            <a:lvl2pPr lvl="1" algn="ctr">
              <a:buNone/>
              <a:defRPr sz="1333">
                <a:solidFill>
                  <a:schemeClr val="lt1"/>
                </a:solidFill>
                <a:latin typeface="Sniglet"/>
                <a:ea typeface="Sniglet"/>
                <a:cs typeface="Sniglet"/>
                <a:sym typeface="Sniglet"/>
              </a:defRPr>
            </a:lvl2pPr>
            <a:lvl3pPr lvl="2" algn="ctr">
              <a:buNone/>
              <a:defRPr sz="1333">
                <a:solidFill>
                  <a:schemeClr val="lt1"/>
                </a:solidFill>
                <a:latin typeface="Sniglet"/>
                <a:ea typeface="Sniglet"/>
                <a:cs typeface="Sniglet"/>
                <a:sym typeface="Sniglet"/>
              </a:defRPr>
            </a:lvl3pPr>
            <a:lvl4pPr lvl="3" algn="ctr">
              <a:buNone/>
              <a:defRPr sz="1333">
                <a:solidFill>
                  <a:schemeClr val="lt1"/>
                </a:solidFill>
                <a:latin typeface="Sniglet"/>
                <a:ea typeface="Sniglet"/>
                <a:cs typeface="Sniglet"/>
                <a:sym typeface="Sniglet"/>
              </a:defRPr>
            </a:lvl4pPr>
            <a:lvl5pPr lvl="4" algn="ctr">
              <a:buNone/>
              <a:defRPr sz="1333">
                <a:solidFill>
                  <a:schemeClr val="lt1"/>
                </a:solidFill>
                <a:latin typeface="Sniglet"/>
                <a:ea typeface="Sniglet"/>
                <a:cs typeface="Sniglet"/>
                <a:sym typeface="Sniglet"/>
              </a:defRPr>
            </a:lvl5pPr>
            <a:lvl6pPr lvl="5" algn="ctr">
              <a:buNone/>
              <a:defRPr sz="1333">
                <a:solidFill>
                  <a:schemeClr val="lt1"/>
                </a:solidFill>
                <a:latin typeface="Sniglet"/>
                <a:ea typeface="Sniglet"/>
                <a:cs typeface="Sniglet"/>
                <a:sym typeface="Sniglet"/>
              </a:defRPr>
            </a:lvl6pPr>
            <a:lvl7pPr lvl="6" algn="ctr">
              <a:buNone/>
              <a:defRPr sz="1333">
                <a:solidFill>
                  <a:schemeClr val="lt1"/>
                </a:solidFill>
                <a:latin typeface="Sniglet"/>
                <a:ea typeface="Sniglet"/>
                <a:cs typeface="Sniglet"/>
                <a:sym typeface="Sniglet"/>
              </a:defRPr>
            </a:lvl7pPr>
            <a:lvl8pPr lvl="7" algn="ctr">
              <a:buNone/>
              <a:defRPr sz="1333">
                <a:solidFill>
                  <a:schemeClr val="lt1"/>
                </a:solidFill>
                <a:latin typeface="Sniglet"/>
                <a:ea typeface="Sniglet"/>
                <a:cs typeface="Sniglet"/>
                <a:sym typeface="Sniglet"/>
              </a:defRPr>
            </a:lvl8pPr>
            <a:lvl9pPr lvl="8" algn="ctr">
              <a:buNone/>
              <a:defRPr sz="1333">
                <a:solidFill>
                  <a:schemeClr val="lt1"/>
                </a:solidFill>
                <a:latin typeface="Sniglet"/>
                <a:ea typeface="Sniglet"/>
                <a:cs typeface="Sniglet"/>
                <a:sym typeface="Snigle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8746756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4253948" y="4132491"/>
            <a:ext cx="2902226" cy="1432074"/>
          </a:xfrm>
          <a:prstGeom prst="rect">
            <a:avLst/>
          </a:prstGeom>
        </p:spPr>
        <p:txBody>
          <a:bodyPr spcFirstLastPara="1" wrap="square" lIns="121900" tIns="121900" rIns="121900" bIns="121900" anchor="ctr" anchorCtr="0">
            <a:noAutofit/>
          </a:bodyPr>
          <a:lstStyle/>
          <a:p>
            <a:r>
              <a:rPr lang="en-US" sz="4400" b="1" i="1" dirty="0">
                <a:solidFill>
                  <a:schemeClr val="bg1"/>
                </a:solidFill>
              </a:rPr>
              <a:t>VARIABLES</a:t>
            </a:r>
          </a:p>
        </p:txBody>
      </p:sp>
      <p:grpSp>
        <p:nvGrpSpPr>
          <p:cNvPr id="48" name="Google Shape;48;p11"/>
          <p:cNvGrpSpPr/>
          <p:nvPr/>
        </p:nvGrpSpPr>
        <p:grpSpPr>
          <a:xfrm rot="2194107">
            <a:off x="2160575" y="5447323"/>
            <a:ext cx="1352647" cy="856912"/>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51" name="Google Shape;51;p11"/>
          <p:cNvGrpSpPr/>
          <p:nvPr/>
        </p:nvGrpSpPr>
        <p:grpSpPr>
          <a:xfrm rot="-9269861">
            <a:off x="7876407" y="1795349"/>
            <a:ext cx="1000293" cy="885563"/>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54" name="Google Shape;54;p11"/>
          <p:cNvSpPr/>
          <p:nvPr/>
        </p:nvSpPr>
        <p:spPr>
          <a:xfrm flipV="1">
            <a:off x="3179945" y="5364959"/>
            <a:ext cx="4678593" cy="33854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E24F6ABC-CFDB-DE98-5413-C90F5ABD3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32" y="368955"/>
            <a:ext cx="1254932" cy="590843"/>
          </a:xfrm>
          <a:prstGeom prst="rect">
            <a:avLst/>
          </a:prstGeom>
        </p:spPr>
      </p:pic>
      <p:sp>
        <p:nvSpPr>
          <p:cNvPr id="2" name="Ribbon: Tilted Down 1">
            <a:extLst>
              <a:ext uri="{FF2B5EF4-FFF2-40B4-BE49-F238E27FC236}">
                <a16:creationId xmlns:a16="http://schemas.microsoft.com/office/drawing/2014/main" id="{01256821-85C1-495B-A4FA-8FC850BCB80B}"/>
              </a:ext>
            </a:extLst>
          </p:cNvPr>
          <p:cNvSpPr/>
          <p:nvPr/>
        </p:nvSpPr>
        <p:spPr>
          <a:xfrm>
            <a:off x="3408353" y="1361754"/>
            <a:ext cx="4650953" cy="535679"/>
          </a:xfrm>
          <a:prstGeom prst="ribb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chemeClr val="tx1"/>
                </a:solidFill>
                <a:latin typeface="Arial Black" panose="020B0A04020102020204" pitchFamily="34" charset="0"/>
              </a:rPr>
              <a:t>WELCOME</a:t>
            </a:r>
          </a:p>
        </p:txBody>
      </p:sp>
      <p:sp>
        <p:nvSpPr>
          <p:cNvPr id="15" name="Google Shape;47;p11">
            <a:extLst>
              <a:ext uri="{FF2B5EF4-FFF2-40B4-BE49-F238E27FC236}">
                <a16:creationId xmlns:a16="http://schemas.microsoft.com/office/drawing/2014/main" id="{5ED458B6-0791-4D33-9789-640204003D2F}"/>
              </a:ext>
            </a:extLst>
          </p:cNvPr>
          <p:cNvSpPr txBox="1">
            <a:spLocks/>
          </p:cNvSpPr>
          <p:nvPr/>
        </p:nvSpPr>
        <p:spPr>
          <a:xfrm>
            <a:off x="5129819" y="2457949"/>
            <a:ext cx="4678593" cy="2277498"/>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6000"/>
              <a:buFont typeface="Walter Turncoat"/>
              <a:buNone/>
              <a:defRPr sz="8000" b="0" i="0" u="none" strike="noStrike" cap="none">
                <a:solidFill>
                  <a:schemeClr val="lt1"/>
                </a:solidFill>
                <a:latin typeface="Walter Turncoat"/>
                <a:ea typeface="Walter Turncoat"/>
                <a:cs typeface="Walter Turncoat"/>
                <a:sym typeface="Walter Turncoat"/>
              </a:defRPr>
            </a:lvl9pPr>
          </a:lstStyle>
          <a:p>
            <a:r>
              <a:rPr lang="en-US" sz="13800" b="1" i="1" kern="0" dirty="0">
                <a:solidFill>
                  <a:schemeClr val="bg1"/>
                </a:solidFill>
                <a:effectLst>
                  <a:outerShdw blurRad="38100" dist="38100" dir="2700000" algn="tl">
                    <a:srgbClr val="000000">
                      <a:alpha val="43137"/>
                    </a:srgbClr>
                  </a:outerShdw>
                </a:effectLst>
              </a:rPr>
              <a:t>PHP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5400" b="1" dirty="0"/>
              <a:t>Doubles</a:t>
            </a:r>
            <a:endParaRPr lang="en-US" sz="11500" b="1" dirty="0"/>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5400" b="1" dirty="0"/>
              <a:t>They like 3.14159 or 49.1. By default, doubles print with the minimum number of decimal places needed. For example,</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10</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09065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5400" b="1" dirty="0"/>
              <a:t>Doubles</a:t>
            </a:r>
            <a:endParaRPr lang="en-US" sz="11500" b="1" dirty="0"/>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buNone/>
            </a:pPr>
            <a:r>
              <a:rPr lang="en-US" sz="2400" b="1" dirty="0">
                <a:highlight>
                  <a:srgbClr val="000080"/>
                </a:highlight>
              </a:rPr>
              <a:t>&lt;?php</a:t>
            </a:r>
          </a:p>
          <a:p>
            <a:pPr marL="135464" indent="0">
              <a:buNone/>
            </a:pPr>
            <a:r>
              <a:rPr lang="en-US" sz="2400" b="1" dirty="0">
                <a:highlight>
                  <a:srgbClr val="000080"/>
                </a:highlight>
              </a:rPr>
              <a:t>$many = 2.28888800;</a:t>
            </a:r>
          </a:p>
          <a:p>
            <a:pPr marL="135464" indent="0">
              <a:buNone/>
            </a:pPr>
            <a:r>
              <a:rPr lang="en-US" sz="2400" b="1" dirty="0">
                <a:highlight>
                  <a:srgbClr val="000080"/>
                </a:highlight>
              </a:rPr>
              <a:t>$many_2 = 2.2111200;</a:t>
            </a:r>
          </a:p>
          <a:p>
            <a:pPr marL="135464" indent="0">
              <a:buNone/>
            </a:pPr>
            <a:r>
              <a:rPr lang="en-US" sz="2400" b="1" dirty="0">
                <a:highlight>
                  <a:srgbClr val="000080"/>
                </a:highlight>
              </a:rPr>
              <a:t>$few = $many + $many_2;</a:t>
            </a:r>
          </a:p>
          <a:p>
            <a:pPr marL="135464" indent="0">
              <a:buNone/>
            </a:pPr>
            <a:r>
              <a:rPr lang="en-US" sz="2400" b="1" dirty="0">
                <a:highlight>
                  <a:srgbClr val="000080"/>
                </a:highlight>
              </a:rPr>
              <a:t>Print(“$many + $many_2 = $few &lt;</a:t>
            </a:r>
            <a:r>
              <a:rPr lang="en-US" sz="2400" b="1" dirty="0" err="1">
                <a:highlight>
                  <a:srgbClr val="000080"/>
                </a:highlight>
              </a:rPr>
              <a:t>br</a:t>
            </a:r>
            <a:r>
              <a:rPr lang="en-US" sz="2400" b="1" dirty="0">
                <a:highlight>
                  <a:srgbClr val="000080"/>
                </a:highlight>
              </a:rPr>
              <a:t>&gt;”);</a:t>
            </a:r>
          </a:p>
          <a:p>
            <a:pPr marL="135464" indent="0">
              <a:buNone/>
            </a:pPr>
            <a:r>
              <a:rPr lang="en-US" sz="2400" b="1" dirty="0">
                <a:highlight>
                  <a:srgbClr val="000080"/>
                </a:highlight>
              </a:rPr>
              <a:t>?&gt;</a:t>
            </a:r>
          </a:p>
          <a:p>
            <a:pPr marL="135464" indent="0">
              <a:buNone/>
            </a:pPr>
            <a:r>
              <a:rPr lang="en-US" sz="2400" b="1" dirty="0"/>
              <a:t>It produces the following browser output – </a:t>
            </a:r>
          </a:p>
          <a:p>
            <a:pPr marL="135464" indent="0">
              <a:buNone/>
            </a:pPr>
            <a:r>
              <a:rPr lang="en-US" sz="2400" b="1" dirty="0"/>
              <a:t>2.28888 + 2.21112 = 4.5</a:t>
            </a:r>
          </a:p>
          <a:p>
            <a:pPr marL="135464" indent="0">
              <a:buNone/>
            </a:pPr>
            <a:endParaRPr lang="en-US" sz="2400" dirty="0"/>
          </a:p>
          <a:p>
            <a:pPr marL="135464" indent="0" algn="just">
              <a:buNone/>
            </a:pPr>
            <a:endParaRPr lang="en-US" sz="54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11</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734541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6000" b="1" dirty="0"/>
              <a:t>Boolean</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buNone/>
            </a:pPr>
            <a:r>
              <a:rPr lang="en-US" sz="4400" b="1" dirty="0"/>
              <a:t>They have only two possible values either true or false. PHP provides a couple of constants, especially for use as Booleans: TRUE and FALSE, which can be used like so:</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12</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3707420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6000" b="1" dirty="0"/>
              <a:t>Boolean</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buNone/>
            </a:pPr>
            <a:r>
              <a:rPr lang="en-US" sz="4800" b="1" dirty="0">
                <a:highlight>
                  <a:srgbClr val="000080"/>
                </a:highlight>
              </a:rPr>
              <a:t>If(TRUE)</a:t>
            </a:r>
          </a:p>
          <a:p>
            <a:pPr marL="135464" indent="0">
              <a:buNone/>
            </a:pPr>
            <a:r>
              <a:rPr lang="en-US" sz="4800" b="1" dirty="0">
                <a:highlight>
                  <a:srgbClr val="000080"/>
                </a:highlight>
              </a:rPr>
              <a:t>	Print(“This will always print&lt;</a:t>
            </a:r>
            <a:r>
              <a:rPr lang="en-US" sz="4800" b="1" dirty="0" err="1">
                <a:highlight>
                  <a:srgbClr val="000080"/>
                </a:highlight>
              </a:rPr>
              <a:t>br</a:t>
            </a:r>
            <a:r>
              <a:rPr lang="en-US" sz="4800" b="1" dirty="0">
                <a:highlight>
                  <a:srgbClr val="000080"/>
                </a:highlight>
              </a:rPr>
              <a:t>&gt;”);</a:t>
            </a:r>
          </a:p>
          <a:p>
            <a:pPr marL="135464" indent="0">
              <a:buNone/>
            </a:pPr>
            <a:r>
              <a:rPr lang="en-US" sz="4800" b="1" dirty="0">
                <a:highlight>
                  <a:srgbClr val="000080"/>
                </a:highlight>
              </a:rPr>
              <a:t>Else</a:t>
            </a:r>
          </a:p>
          <a:p>
            <a:pPr marL="135464" indent="0">
              <a:buNone/>
            </a:pPr>
            <a:r>
              <a:rPr lang="en-US" sz="4800" b="1" dirty="0">
                <a:highlight>
                  <a:srgbClr val="000080"/>
                </a:highlight>
              </a:rPr>
              <a:t>	Print(“This will never print&lt;</a:t>
            </a:r>
            <a:r>
              <a:rPr lang="en-US" sz="4800" b="1" dirty="0" err="1">
                <a:highlight>
                  <a:srgbClr val="000080"/>
                </a:highlight>
              </a:rPr>
              <a:t>br</a:t>
            </a:r>
            <a:r>
              <a:rPr lang="en-US" sz="4800" b="1" dirty="0">
                <a:highlight>
                  <a:srgbClr val="000080"/>
                </a:highlight>
              </a:rPr>
              <a:t>&gt;”);</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13</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329636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Interpreting other types as Booleans</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5400" b="1" dirty="0"/>
              <a:t>Here are the rules for determining the ‘truth’ of any value not already of the Boolean type –</a:t>
            </a:r>
            <a:endParaRPr lang="en-US" sz="115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14</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235574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Interpreting other types as Booleans</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878414" indent="-742950" algn="just">
              <a:buFont typeface="+mj-lt"/>
              <a:buAutoNum type="arabicPeriod"/>
            </a:pPr>
            <a:r>
              <a:rPr lang="en-US" sz="4000" b="1" dirty="0"/>
              <a:t>If the value is a number, it is false if exactly equal to zero and true otherwise.</a:t>
            </a:r>
          </a:p>
          <a:p>
            <a:pPr marL="878414" indent="-742950" algn="just">
              <a:buFont typeface="+mj-lt"/>
              <a:buAutoNum type="arabicPeriod"/>
            </a:pPr>
            <a:r>
              <a:rPr lang="en-US" sz="4000" b="1" dirty="0"/>
              <a:t>If the value is a string, it is false if the string is empty (has zero characters) or if the string ‘0’, and is true otherwise.</a:t>
            </a:r>
          </a:p>
          <a:p>
            <a:pPr marL="135464" indent="0" algn="just">
              <a:buNone/>
            </a:pPr>
            <a:endParaRPr lang="en-US" sz="60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15</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888928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Interpreting other types as Booleans</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878414" indent="-742950">
              <a:buFont typeface="+mj-lt"/>
              <a:buAutoNum type="arabicPeriod" startAt="3"/>
            </a:pPr>
            <a:r>
              <a:rPr lang="en-US" sz="4000" b="1" dirty="0"/>
              <a:t>Values of types NULL are always false</a:t>
            </a:r>
          </a:p>
          <a:p>
            <a:pPr marL="878414" indent="-742950">
              <a:buFont typeface="+mj-lt"/>
              <a:buAutoNum type="arabicPeriod" startAt="3"/>
            </a:pPr>
            <a:r>
              <a:rPr lang="en-US" sz="4000" b="1" dirty="0"/>
              <a:t>If the value is an array, it is false if it contains no other values, and it is true otherwise. For an object, containing a value means having a member that has been assigned a value.</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16</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2600011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Interpreting other types as Booleans</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algn="just">
              <a:buFont typeface="+mj-lt"/>
              <a:buAutoNum type="arabicPeriod" startAt="6"/>
            </a:pPr>
            <a:r>
              <a:rPr lang="en-US" sz="4400" dirty="0"/>
              <a:t>Valid resources are true (although some functions that return resources when they are successful will return FALSE when </a:t>
            </a:r>
            <a:r>
              <a:rPr lang="en-US" sz="4400" dirty="0" err="1"/>
              <a:t>unsuccessfull</a:t>
            </a:r>
            <a:r>
              <a:rPr lang="en-US" sz="4400" dirty="0"/>
              <a:t>).</a:t>
            </a:r>
          </a:p>
          <a:p>
            <a:pPr algn="just">
              <a:buFont typeface="+mj-lt"/>
              <a:buAutoNum type="arabicPeriod" startAt="6"/>
            </a:pPr>
            <a:r>
              <a:rPr lang="en-US" sz="4400" dirty="0"/>
              <a:t>Don’t use double as Booleans.</a:t>
            </a:r>
          </a:p>
          <a:p>
            <a:pPr marL="878414" indent="-742950">
              <a:buFont typeface="+mj-lt"/>
              <a:buAutoNum type="arabicPeriod" startAt="6"/>
            </a:pPr>
            <a:endParaRPr lang="en-US" sz="40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17</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046020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Interpreting other types as Booleans</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buNone/>
            </a:pPr>
            <a:r>
              <a:rPr lang="en-US" sz="3600" b="1" dirty="0"/>
              <a:t>Each of the following variables has the truth value embedded in its name when it is used in a Boolean context:</a:t>
            </a:r>
          </a:p>
          <a:p>
            <a:pPr marL="649814" indent="-514350">
              <a:buFont typeface="+mj-lt"/>
              <a:buAutoNum type="romanLcPeriod"/>
            </a:pPr>
            <a:r>
              <a:rPr lang="en-US" sz="3600" b="1" dirty="0"/>
              <a:t>$</a:t>
            </a:r>
            <a:r>
              <a:rPr lang="en-US" sz="3600" b="1" dirty="0" err="1"/>
              <a:t>true_num</a:t>
            </a:r>
            <a:r>
              <a:rPr lang="en-US" sz="3600" b="1" dirty="0"/>
              <a:t> = 3 + 0.14159;</a:t>
            </a:r>
          </a:p>
          <a:p>
            <a:pPr marL="649814" indent="-514350">
              <a:buFont typeface="+mj-lt"/>
              <a:buAutoNum type="romanLcPeriod"/>
            </a:pPr>
            <a:r>
              <a:rPr lang="en-US" sz="3600" b="1" dirty="0"/>
              <a:t>$</a:t>
            </a:r>
            <a:r>
              <a:rPr lang="en-US" sz="3600" b="1" dirty="0" err="1"/>
              <a:t>true_str</a:t>
            </a:r>
            <a:r>
              <a:rPr lang="en-US" sz="3600" b="1" dirty="0"/>
              <a:t> = “Tried and true”;</a:t>
            </a:r>
          </a:p>
          <a:p>
            <a:pPr marL="649814" indent="-514350">
              <a:buFont typeface="+mj-lt"/>
              <a:buAutoNum type="romanLcPeriod"/>
            </a:pPr>
            <a:r>
              <a:rPr lang="en-US" sz="3600" b="1" dirty="0"/>
              <a:t>$</a:t>
            </a:r>
            <a:r>
              <a:rPr lang="en-US" sz="3600" b="1" dirty="0" err="1"/>
              <a:t>true_array</a:t>
            </a:r>
            <a:r>
              <a:rPr lang="en-US" sz="3600" b="1" dirty="0"/>
              <a:t>[49] = “An array element”;</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18</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3129034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Interpreting other types as Booleans</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649814" indent="-514350">
              <a:buFont typeface="+mj-lt"/>
              <a:buAutoNum type="romanLcPeriod" startAt="4"/>
            </a:pPr>
            <a:r>
              <a:rPr lang="en-US" sz="4400" b="1" dirty="0"/>
              <a:t>$</a:t>
            </a:r>
            <a:r>
              <a:rPr lang="en-US" sz="4400" b="1" dirty="0" err="1"/>
              <a:t>false_array</a:t>
            </a:r>
            <a:r>
              <a:rPr lang="en-US" sz="4400" b="1" dirty="0"/>
              <a:t> = array();</a:t>
            </a:r>
          </a:p>
          <a:p>
            <a:pPr marL="649814" indent="-514350">
              <a:buFont typeface="+mj-lt"/>
              <a:buAutoNum type="romanLcPeriod" startAt="4"/>
            </a:pPr>
            <a:r>
              <a:rPr lang="en-US" sz="4400" b="1" dirty="0"/>
              <a:t>$</a:t>
            </a:r>
            <a:r>
              <a:rPr lang="en-US" sz="4400" b="1" dirty="0" err="1"/>
              <a:t>false_null</a:t>
            </a:r>
            <a:r>
              <a:rPr lang="en-US" sz="4400" b="1" dirty="0"/>
              <a:t> = NULL;</a:t>
            </a:r>
          </a:p>
          <a:p>
            <a:pPr marL="649814" indent="-514350">
              <a:buFont typeface="+mj-lt"/>
              <a:buAutoNum type="romanLcPeriod" startAt="4"/>
            </a:pPr>
            <a:r>
              <a:rPr lang="en-US" sz="4400" b="1" dirty="0"/>
              <a:t>$</a:t>
            </a:r>
            <a:r>
              <a:rPr lang="en-US" sz="4400" b="1" dirty="0" err="1"/>
              <a:t>false_num</a:t>
            </a:r>
            <a:r>
              <a:rPr lang="en-US" sz="4400" b="1" dirty="0"/>
              <a:t> = 999 – 999;</a:t>
            </a:r>
          </a:p>
          <a:p>
            <a:pPr marL="649814" indent="-514350">
              <a:buFont typeface="+mj-lt"/>
              <a:buAutoNum type="romanLcPeriod" startAt="4"/>
            </a:pPr>
            <a:r>
              <a:rPr lang="en-US" sz="4400" b="1" dirty="0"/>
              <a:t>$</a:t>
            </a:r>
            <a:r>
              <a:rPr lang="en-US" sz="4400" b="1" dirty="0" err="1"/>
              <a:t>false_str</a:t>
            </a:r>
            <a:r>
              <a:rPr lang="en-US" sz="4400" b="1" dirty="0"/>
              <a:t> = “”;</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19</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252885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400" b="1" dirty="0">
                <a:effectLst>
                  <a:outerShdw blurRad="38100" dist="38100" dir="2700000" algn="tl">
                    <a:srgbClr val="000000">
                      <a:alpha val="43137"/>
                    </a:srgbClr>
                  </a:outerShdw>
                </a:effectLst>
              </a:rPr>
              <a:t>Variables or Data Types in PHP</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5400" b="1" dirty="0"/>
              <a:t>The main way to store information in the middle of a php program is by using a variable.</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2</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708149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6000" b="1" dirty="0"/>
              <a:t>NULL </a:t>
            </a:r>
            <a:endParaRPr lang="en-US" sz="11500" b="1" dirty="0"/>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4800" b="1" dirty="0"/>
              <a:t>NULL is a special type that only has one value: NULL. To give a variable the NULL value, simply assign it like this –</a:t>
            </a:r>
          </a:p>
          <a:p>
            <a:pPr marL="135464" indent="0" algn="ctr">
              <a:buNone/>
            </a:pPr>
            <a:r>
              <a:rPr lang="en-US" sz="4400" b="1" dirty="0">
                <a:highlight>
                  <a:srgbClr val="000080"/>
                </a:highlight>
              </a:rPr>
              <a:t>$</a:t>
            </a:r>
            <a:r>
              <a:rPr lang="en-US" sz="4400" b="1" dirty="0" err="1">
                <a:highlight>
                  <a:srgbClr val="000080"/>
                </a:highlight>
              </a:rPr>
              <a:t>my_var</a:t>
            </a:r>
            <a:r>
              <a:rPr lang="en-US" sz="4400" b="1" dirty="0">
                <a:highlight>
                  <a:srgbClr val="000080"/>
                </a:highlight>
              </a:rPr>
              <a:t> = NULL;</a:t>
            </a:r>
          </a:p>
          <a:p>
            <a:pPr marL="135464" indent="0" algn="just">
              <a:buNone/>
            </a:pPr>
            <a:endParaRPr lang="en-US" sz="4800" b="1"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20</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959272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NULL</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4400" b="1" dirty="0"/>
              <a:t>The special constant NULL is capitalized by convention, but actually it is case insensitive; you could just as well </a:t>
            </a:r>
            <a:r>
              <a:rPr lang="en-US" sz="4400" b="1" dirty="0" err="1"/>
              <a:t>hasve</a:t>
            </a:r>
            <a:r>
              <a:rPr lang="en-US" sz="4400" b="1" dirty="0"/>
              <a:t> typed – </a:t>
            </a:r>
          </a:p>
          <a:p>
            <a:pPr marL="135464" indent="0" algn="ctr">
              <a:buNone/>
            </a:pPr>
            <a:r>
              <a:rPr lang="en-US" sz="4400" b="1" dirty="0">
                <a:highlight>
                  <a:srgbClr val="008000"/>
                </a:highlight>
              </a:rPr>
              <a:t>$</a:t>
            </a:r>
            <a:r>
              <a:rPr lang="en-US" sz="4400" b="1" dirty="0" err="1">
                <a:highlight>
                  <a:srgbClr val="008000"/>
                </a:highlight>
              </a:rPr>
              <a:t>my_var</a:t>
            </a:r>
            <a:r>
              <a:rPr lang="en-US" sz="4400" b="1" dirty="0">
                <a:highlight>
                  <a:srgbClr val="008000"/>
                </a:highlight>
              </a:rPr>
              <a:t> = null;</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21</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4063870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Things to know about variables:</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649814" lvl="0" indent="-514350" algn="just">
              <a:buFont typeface="+mj-lt"/>
              <a:buAutoNum type="arabicPeriod"/>
            </a:pPr>
            <a:r>
              <a:rPr lang="en-US" sz="3200" b="1" dirty="0"/>
              <a:t>All variables in PHP are denoted with a leading dollar sign ($).</a:t>
            </a:r>
          </a:p>
          <a:p>
            <a:pPr marL="649814" lvl="0" indent="-514350" algn="just">
              <a:buFont typeface="+mj-lt"/>
              <a:buAutoNum type="arabicPeriod"/>
            </a:pPr>
            <a:r>
              <a:rPr lang="en-US" sz="3200" b="1" dirty="0"/>
              <a:t>The value of a variable is the value of its most recent assignment.</a:t>
            </a:r>
          </a:p>
          <a:p>
            <a:pPr marL="649814" lvl="0" indent="-514350" algn="just">
              <a:buFont typeface="+mj-lt"/>
              <a:buAutoNum type="arabicPeriod"/>
            </a:pPr>
            <a:r>
              <a:rPr lang="en-US" sz="3200" b="1" dirty="0"/>
              <a:t>Variables are assigned with the = operator, with the variable on the left-hand side and the expression to be evaluated on the right.</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3</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250617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Things to know about variables:</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878414" lvl="0" indent="-742950">
              <a:buFont typeface="+mj-lt"/>
              <a:buAutoNum type="arabicPeriod" startAt="4"/>
            </a:pPr>
            <a:r>
              <a:rPr lang="en-US" sz="4000" b="1" dirty="0"/>
              <a:t>Variables in PHP do not have intrinsic types -  a variable does not know in advance whether it will be used to store a number or a string of characters.</a:t>
            </a:r>
          </a:p>
          <a:p>
            <a:pPr marL="878414" lvl="0" indent="-742950">
              <a:buFont typeface="+mj-lt"/>
              <a:buAutoNum type="arabicPeriod" startAt="4"/>
            </a:pPr>
            <a:r>
              <a:rPr lang="en-US" sz="4000" b="1" dirty="0"/>
              <a:t>Variables used before they are assigned have default values.</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4</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25903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Things to know about variables:</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049864" lvl="0" indent="-914400">
              <a:buFont typeface="+mj-lt"/>
              <a:buAutoNum type="arabicPeriod" startAt="6"/>
            </a:pPr>
            <a:r>
              <a:rPr lang="en-US" sz="4800" b="1" dirty="0"/>
              <a:t>PHP does a good job of automatically converting types from one to another when necessary.</a:t>
            </a:r>
          </a:p>
          <a:p>
            <a:pPr marL="1049864" lvl="0" indent="-914400">
              <a:buFont typeface="+mj-lt"/>
              <a:buAutoNum type="arabicPeriod" startAt="6"/>
            </a:pPr>
            <a:r>
              <a:rPr lang="en-US" sz="4800" b="1" dirty="0"/>
              <a:t>PHP variables are Perl-like.</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5</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2513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PHP DATA TYPES</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6600" dirty="0"/>
              <a:t>PHP supports total eight primitive data types which we use to construct our variables: </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6</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726138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4800" b="1" dirty="0"/>
              <a:t>PHP DATA TYPES</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592664" lvl="0" indent="-457200">
              <a:buFont typeface="+mj-lt"/>
              <a:buAutoNum type="arabicPeriod"/>
            </a:pPr>
            <a:r>
              <a:rPr lang="en-US" b="1" dirty="0"/>
              <a:t>Integer, </a:t>
            </a:r>
          </a:p>
          <a:p>
            <a:pPr marL="592664" lvl="0" indent="-457200">
              <a:buFont typeface="+mj-lt"/>
              <a:buAutoNum type="arabicPeriod"/>
            </a:pPr>
            <a:r>
              <a:rPr lang="en-US" b="1" dirty="0"/>
              <a:t>Doubles - Floating point number or Float,</a:t>
            </a:r>
          </a:p>
          <a:p>
            <a:pPr marL="592664" lvl="0" indent="-457200">
              <a:buFont typeface="+mj-lt"/>
              <a:buAutoNum type="arabicPeriod"/>
            </a:pPr>
            <a:r>
              <a:rPr lang="en-US" b="1" dirty="0"/>
              <a:t>String,</a:t>
            </a:r>
          </a:p>
          <a:p>
            <a:pPr marL="592664" lvl="0" indent="-457200">
              <a:buFont typeface="+mj-lt"/>
              <a:buAutoNum type="arabicPeriod"/>
            </a:pPr>
            <a:r>
              <a:rPr lang="en-US" b="1" dirty="0"/>
              <a:t>Booleans, </a:t>
            </a:r>
          </a:p>
          <a:p>
            <a:pPr marL="592664" lvl="0" indent="-457200">
              <a:buFont typeface="+mj-lt"/>
              <a:buAutoNum type="arabicPeriod"/>
            </a:pPr>
            <a:r>
              <a:rPr lang="en-US" b="1" dirty="0"/>
              <a:t>Resource</a:t>
            </a:r>
          </a:p>
          <a:p>
            <a:pPr marL="592664" lvl="0" indent="-457200">
              <a:buFont typeface="+mj-lt"/>
              <a:buAutoNum type="arabicPeriod"/>
            </a:pPr>
            <a:r>
              <a:rPr lang="en-US" b="1" dirty="0"/>
              <a:t>Array, </a:t>
            </a:r>
          </a:p>
          <a:p>
            <a:pPr marL="592664" lvl="0" indent="-457200">
              <a:buFont typeface="+mj-lt"/>
              <a:buAutoNum type="arabicPeriod"/>
            </a:pPr>
            <a:r>
              <a:rPr lang="en-US" b="1" dirty="0"/>
              <a:t>Object</a:t>
            </a:r>
          </a:p>
          <a:p>
            <a:pPr marL="592664" indent="-457200">
              <a:buFont typeface="+mj-lt"/>
              <a:buAutoNum type="arabicPeriod"/>
            </a:pPr>
            <a:r>
              <a:rPr lang="en-US" b="1" dirty="0"/>
              <a:t>NULL.</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7</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351591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5400" b="1" dirty="0"/>
              <a:t>Integers</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lgn="just">
              <a:buNone/>
            </a:pPr>
            <a:r>
              <a:rPr lang="en-US" sz="4000" dirty="0"/>
              <a:t>They are whole numbers, without a decimal point, like 4564. They are the simplest type. They correspond to simple whole numbers, both positive and negative. Integers can be assigned to variables, or they can be used in expressions, like so – </a:t>
            </a:r>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8</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3715917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033" y="1252533"/>
            <a:ext cx="12208000" cy="1143200"/>
          </a:xfrm>
          <a:prstGeom prst="rect">
            <a:avLst/>
          </a:prstGeom>
        </p:spPr>
        <p:txBody>
          <a:bodyPr spcFirstLastPara="1" wrap="square" lIns="121900" tIns="121900" rIns="121900" bIns="121900" anchor="t" anchorCtr="0">
            <a:noAutofit/>
          </a:bodyPr>
          <a:lstStyle/>
          <a:p>
            <a:r>
              <a:rPr lang="en-US" sz="5400" b="1" dirty="0"/>
              <a:t>Integers</a:t>
            </a:r>
          </a:p>
        </p:txBody>
      </p:sp>
      <p:sp>
        <p:nvSpPr>
          <p:cNvPr id="96" name="Google Shape;96;p16"/>
          <p:cNvSpPr txBox="1">
            <a:spLocks noGrp="1"/>
          </p:cNvSpPr>
          <p:nvPr>
            <p:ph type="body" idx="1"/>
          </p:nvPr>
        </p:nvSpPr>
        <p:spPr>
          <a:xfrm>
            <a:off x="609567" y="2536107"/>
            <a:ext cx="10972800" cy="3686641"/>
          </a:xfrm>
          <a:prstGeom prst="rect">
            <a:avLst/>
          </a:prstGeom>
        </p:spPr>
        <p:txBody>
          <a:bodyPr spcFirstLastPara="1" wrap="square" lIns="121900" tIns="121900" rIns="121900" bIns="121900" anchor="t" anchorCtr="0">
            <a:noAutofit/>
          </a:bodyPr>
          <a:lstStyle/>
          <a:p>
            <a:pPr marL="135464" indent="0">
              <a:buNone/>
            </a:pPr>
            <a:r>
              <a:rPr lang="en-US" sz="4800" b="1" dirty="0">
                <a:highlight>
                  <a:srgbClr val="000080"/>
                </a:highlight>
              </a:rPr>
              <a:t>$</a:t>
            </a:r>
            <a:r>
              <a:rPr lang="en-US" sz="4800" b="1" dirty="0" err="1">
                <a:highlight>
                  <a:srgbClr val="000080"/>
                </a:highlight>
              </a:rPr>
              <a:t>int_var</a:t>
            </a:r>
            <a:r>
              <a:rPr lang="en-US" sz="4800" b="1" dirty="0">
                <a:highlight>
                  <a:srgbClr val="000080"/>
                </a:highlight>
              </a:rPr>
              <a:t> = 12345;</a:t>
            </a:r>
          </a:p>
          <a:p>
            <a:pPr marL="135464" indent="0">
              <a:buNone/>
            </a:pPr>
            <a:r>
              <a:rPr lang="en-US" sz="4800" b="1" dirty="0">
                <a:highlight>
                  <a:srgbClr val="000080"/>
                </a:highlight>
              </a:rPr>
              <a:t>$</a:t>
            </a:r>
            <a:r>
              <a:rPr lang="en-US" sz="4800" b="1" dirty="0" err="1">
                <a:highlight>
                  <a:srgbClr val="000080"/>
                </a:highlight>
              </a:rPr>
              <a:t>another_int</a:t>
            </a:r>
            <a:r>
              <a:rPr lang="en-US" sz="4800" b="1" dirty="0">
                <a:highlight>
                  <a:srgbClr val="000080"/>
                </a:highlight>
              </a:rPr>
              <a:t> = -1234 + 2345;</a:t>
            </a:r>
          </a:p>
          <a:p>
            <a:pPr marL="135464" indent="0" algn="just">
              <a:buNone/>
            </a:pPr>
            <a:endParaRPr lang="en-US" sz="4000" dirty="0"/>
          </a:p>
        </p:txBody>
      </p:sp>
      <p:sp>
        <p:nvSpPr>
          <p:cNvPr id="97" name="Google Shape;97;p16"/>
          <p:cNvSpPr/>
          <p:nvPr/>
        </p:nvSpPr>
        <p:spPr>
          <a:xfrm>
            <a:off x="5522333" y="374999"/>
            <a:ext cx="1051592" cy="1073591"/>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8" name="Google Shape;98;p16"/>
          <p:cNvSpPr/>
          <p:nvPr/>
        </p:nvSpPr>
        <p:spPr>
          <a:xfrm>
            <a:off x="5817670" y="635251"/>
            <a:ext cx="460908" cy="55310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 name="Google Shape;99;p16"/>
          <p:cNvSpPr txBox="1">
            <a:spLocks noGrp="1"/>
          </p:cNvSpPr>
          <p:nvPr>
            <p:ph type="sldNum" idx="12"/>
          </p:nvPr>
        </p:nvSpPr>
        <p:spPr>
          <a:xfrm>
            <a:off x="5730200" y="6443967"/>
            <a:ext cx="731600" cy="414000"/>
          </a:xfrm>
          <a:prstGeom prst="rect">
            <a:avLst/>
          </a:prstGeom>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333" b="0" i="0" u="none" strike="noStrike" kern="0" cap="none" spc="0" normalizeH="0" baseline="0" noProof="0">
                <a:ln>
                  <a:noFill/>
                </a:ln>
                <a:solidFill>
                  <a:srgbClr val="FFFFFF"/>
                </a:solidFill>
                <a:effectLst/>
                <a:uLnTx/>
                <a:uFillTx/>
                <a:latin typeface="Sniglet"/>
                <a:sym typeface="Sniglet"/>
              </a:rPr>
              <a:pPr marL="0" marR="0" lvl="0" indent="0" algn="ctr" defTabSz="1219170" rtl="0" eaLnBrk="1" fontAlgn="auto" latinLnBrk="0" hangingPunct="1">
                <a:lnSpc>
                  <a:spcPct val="100000"/>
                </a:lnSpc>
                <a:spcBef>
                  <a:spcPts val="0"/>
                </a:spcBef>
                <a:spcAft>
                  <a:spcPts val="0"/>
                </a:spcAft>
                <a:buClr>
                  <a:srgbClr val="000000"/>
                </a:buClr>
                <a:buSzTx/>
                <a:buFontTx/>
                <a:buNone/>
                <a:tabLst/>
                <a:defRPr/>
              </a:pPr>
              <a:t>9</a:t>
            </a:fld>
            <a:endParaRPr kumimoji="0" sz="1333" b="0" i="0" u="none" strike="noStrike" kern="0" cap="none" spc="0" normalizeH="0" baseline="0" noProof="0">
              <a:ln>
                <a:noFill/>
              </a:ln>
              <a:solidFill>
                <a:srgbClr val="FFFFFF"/>
              </a:solidFill>
              <a:effectLst/>
              <a:uLnTx/>
              <a:uFillTx/>
              <a:latin typeface="Sniglet"/>
              <a:sym typeface="Sniglet"/>
            </a:endParaRPr>
          </a:p>
        </p:txBody>
      </p:sp>
      <p:sp>
        <p:nvSpPr>
          <p:cNvPr id="2" name="Google Shape;54;p11">
            <a:extLst>
              <a:ext uri="{FF2B5EF4-FFF2-40B4-BE49-F238E27FC236}">
                <a16:creationId xmlns:a16="http://schemas.microsoft.com/office/drawing/2014/main" id="{1778EDA5-B2FB-4F52-46BB-29DF1453E694}"/>
              </a:ext>
            </a:extLst>
          </p:cNvPr>
          <p:cNvSpPr/>
          <p:nvPr/>
        </p:nvSpPr>
        <p:spPr>
          <a:xfrm flipV="1">
            <a:off x="3872767" y="2166568"/>
            <a:ext cx="4350713" cy="20157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3" name="Picture 2">
            <a:extLst>
              <a:ext uri="{FF2B5EF4-FFF2-40B4-BE49-F238E27FC236}">
                <a16:creationId xmlns:a16="http://schemas.microsoft.com/office/drawing/2014/main" id="{249CAFFB-3361-2F22-CBDA-985B96F18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48" y="471856"/>
            <a:ext cx="1254932" cy="590843"/>
          </a:xfrm>
          <a:prstGeom prst="rect">
            <a:avLst/>
          </a:prstGeom>
        </p:spPr>
      </p:pic>
    </p:spTree>
    <p:extLst>
      <p:ext uri="{BB962C8B-B14F-4D97-AF65-F5344CB8AC3E}">
        <p14:creationId xmlns:p14="http://schemas.microsoft.com/office/powerpoint/2010/main" val="1226156459"/>
      </p:ext>
    </p:extLst>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71AEF0"/>
      </a:accent1>
      <a:accent2>
        <a:srgbClr val="88E6DC"/>
      </a:accent2>
      <a:accent3>
        <a:srgbClr val="A6D145"/>
      </a:accent3>
      <a:accent4>
        <a:srgbClr val="FFE000"/>
      </a:accent4>
      <a:accent5>
        <a:srgbClr val="FC765C"/>
      </a:accent5>
      <a:accent6>
        <a:srgbClr val="A693C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753</Words>
  <Application>Microsoft Office PowerPoint</Application>
  <PresentationFormat>Widescreen</PresentationFormat>
  <Paragraphs>96</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Calibri</vt:lpstr>
      <vt:lpstr>Sniglet</vt:lpstr>
      <vt:lpstr>Walter Turncoat</vt:lpstr>
      <vt:lpstr>Ursula template</vt:lpstr>
      <vt:lpstr>VARIABLES</vt:lpstr>
      <vt:lpstr>Variables or Data Types in PHP</vt:lpstr>
      <vt:lpstr>Things to know about variables:</vt:lpstr>
      <vt:lpstr>Things to know about variables:</vt:lpstr>
      <vt:lpstr>Things to know about variables:</vt:lpstr>
      <vt:lpstr>PHP DATA TYPES</vt:lpstr>
      <vt:lpstr>PHP DATA TYPES</vt:lpstr>
      <vt:lpstr>Integers</vt:lpstr>
      <vt:lpstr>Integers</vt:lpstr>
      <vt:lpstr>Doubles</vt:lpstr>
      <vt:lpstr>Doubles</vt:lpstr>
      <vt:lpstr>Boolean</vt:lpstr>
      <vt:lpstr>Boolean</vt:lpstr>
      <vt:lpstr>Interpreting other types as Booleans</vt:lpstr>
      <vt:lpstr>Interpreting other types as Booleans</vt:lpstr>
      <vt:lpstr>Interpreting other types as Booleans</vt:lpstr>
      <vt:lpstr>Interpreting other types as Booleans</vt:lpstr>
      <vt:lpstr>Interpreting other types as Booleans</vt:lpstr>
      <vt:lpstr>Interpreting other types as Booleans</vt:lpstr>
      <vt:lpstr>NULL </vt:lpstr>
      <vt:lpstr>NULL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CLASS</dc:title>
  <dc:creator>FRONT DESK 4</dc:creator>
  <cp:lastModifiedBy>EDOZIE JOHNPAUL UZOMA</cp:lastModifiedBy>
  <cp:revision>75</cp:revision>
  <dcterms:created xsi:type="dcterms:W3CDTF">2022-05-22T19:00:31Z</dcterms:created>
  <dcterms:modified xsi:type="dcterms:W3CDTF">2022-05-23T15:45:13Z</dcterms:modified>
</cp:coreProperties>
</file>