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2" r:id="rId17"/>
    <p:sldId id="290" r:id="rId18"/>
    <p:sldId id="291" r:id="rId19"/>
    <p:sldId id="293" r:id="rId20"/>
    <p:sldId id="295" r:id="rId21"/>
    <p:sldId id="296" r:id="rId22"/>
    <p:sldId id="2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40" autoAdjust="0"/>
    <p:restoredTop sz="94660"/>
  </p:normalViewPr>
  <p:slideViewPr>
    <p:cSldViewPr snapToGrid="0">
      <p:cViewPr>
        <p:scale>
          <a:sx n="70" d="100"/>
          <a:sy n="70" d="100"/>
        </p:scale>
        <p:origin x="88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E8A5A-54E2-4033-A3C0-450ACCCCCBD8}" type="datetimeFigureOut">
              <a:rPr lang="en-US" smtClean="0"/>
              <a:t>23-May-22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0E102-B3CF-4848-BE47-FB4097FE3CFE}" type="slidenum">
              <a:rPr lang="en-US" smtClean="0"/>
              <a:t>‹#›</a:t>
            </a:fld>
            <a:endParaRPr lang="en-US"/>
          </a:p>
        </p:txBody>
      </p:sp>
    </p:spTree>
    <p:extLst>
      <p:ext uri="{BB962C8B-B14F-4D97-AF65-F5344CB8AC3E}">
        <p14:creationId xmlns:p14="http://schemas.microsoft.com/office/powerpoint/2010/main" val="401435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247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62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195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725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711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883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769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182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712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87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952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801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10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33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770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699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31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827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400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56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44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14400" y="2655751"/>
            <a:ext cx="103632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36985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14400" y="2619123"/>
            <a:ext cx="1036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
        <p:nvSpPr>
          <p:cNvPr id="13" name="Google Shape;13;p3"/>
          <p:cNvSpPr txBox="1">
            <a:spLocks noGrp="1"/>
          </p:cNvSpPr>
          <p:nvPr>
            <p:ph type="subTitle" idx="1"/>
          </p:nvPr>
        </p:nvSpPr>
        <p:spPr>
          <a:xfrm>
            <a:off x="914400" y="4193137"/>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4" name="Google Shape;14;p3"/>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2453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2267900" y="1866400"/>
            <a:ext cx="7656400" cy="1093200"/>
          </a:xfrm>
          <a:prstGeom prst="rect">
            <a:avLst/>
          </a:prstGeom>
        </p:spPr>
        <p:txBody>
          <a:bodyPr spcFirstLastPara="1" wrap="square" lIns="91425" tIns="91425" rIns="91425" bIns="91425" anchor="t" anchorCtr="0">
            <a:noAutofit/>
          </a:bodyPr>
          <a:lstStyle>
            <a:lvl1pPr marL="609585" lvl="0" indent="-558786" algn="ctr" rtl="0">
              <a:spcBef>
                <a:spcPts val="800"/>
              </a:spcBef>
              <a:spcAft>
                <a:spcPts val="0"/>
              </a:spcAft>
              <a:buSzPts val="3000"/>
              <a:buChar char="✘"/>
              <a:defRPr sz="4000"/>
            </a:lvl1pPr>
            <a:lvl2pPr marL="1219170" lvl="1" indent="-558786" algn="ctr" rtl="0">
              <a:spcBef>
                <a:spcPts val="0"/>
              </a:spcBef>
              <a:spcAft>
                <a:spcPts val="0"/>
              </a:spcAft>
              <a:buSzPts val="3000"/>
              <a:buChar char="○"/>
              <a:defRPr sz="4000"/>
            </a:lvl2pPr>
            <a:lvl3pPr marL="1828754" lvl="2" indent="-558786" algn="ctr" rtl="0">
              <a:spcBef>
                <a:spcPts val="0"/>
              </a:spcBef>
              <a:spcAft>
                <a:spcPts val="0"/>
              </a:spcAft>
              <a:buSzPts val="3000"/>
              <a:buChar char="■"/>
              <a:defRPr sz="4000"/>
            </a:lvl3pPr>
            <a:lvl4pPr marL="2438339" lvl="3" indent="-558786" algn="ctr" rtl="0">
              <a:spcBef>
                <a:spcPts val="0"/>
              </a:spcBef>
              <a:spcAft>
                <a:spcPts val="0"/>
              </a:spcAft>
              <a:buSzPts val="3000"/>
              <a:buChar char="●"/>
              <a:defRPr sz="4000"/>
            </a:lvl4pPr>
            <a:lvl5pPr marL="3047924" lvl="4" indent="-558786" algn="ctr" rtl="0">
              <a:spcBef>
                <a:spcPts val="0"/>
              </a:spcBef>
              <a:spcAft>
                <a:spcPts val="0"/>
              </a:spcAft>
              <a:buSzPts val="3000"/>
              <a:buChar char="○"/>
              <a:defRPr sz="4000"/>
            </a:lvl5pPr>
            <a:lvl6pPr marL="3657509" lvl="5" indent="-558786" algn="ctr" rtl="0">
              <a:spcBef>
                <a:spcPts val="0"/>
              </a:spcBef>
              <a:spcAft>
                <a:spcPts val="0"/>
              </a:spcAft>
              <a:buSzPts val="3000"/>
              <a:buChar char="■"/>
              <a:defRPr sz="4000"/>
            </a:lvl6pPr>
            <a:lvl7pPr marL="4267093" lvl="6" indent="-558786" algn="ctr" rtl="0">
              <a:spcBef>
                <a:spcPts val="0"/>
              </a:spcBef>
              <a:spcAft>
                <a:spcPts val="0"/>
              </a:spcAft>
              <a:buSzPts val="3000"/>
              <a:buChar char="●"/>
              <a:defRPr sz="4000"/>
            </a:lvl7pPr>
            <a:lvl8pPr marL="4876678" lvl="7" indent="-558786" algn="ctr" rtl="0">
              <a:spcBef>
                <a:spcPts val="0"/>
              </a:spcBef>
              <a:spcAft>
                <a:spcPts val="0"/>
              </a:spcAft>
              <a:buSzPts val="3000"/>
              <a:buChar char="○"/>
              <a:defRPr sz="4000"/>
            </a:lvl8pPr>
            <a:lvl9pPr marL="5486263" lvl="8" indent="-558786" algn="ctr">
              <a:spcBef>
                <a:spcPts val="0"/>
              </a:spcBef>
              <a:spcAft>
                <a:spcPts val="0"/>
              </a:spcAft>
              <a:buSzPts val="3000"/>
              <a:buChar char="■"/>
              <a:defRPr sz="4000"/>
            </a:lvl9pPr>
          </a:lstStyle>
          <a:p>
            <a:endParaRPr/>
          </a:p>
        </p:txBody>
      </p:sp>
      <p:sp>
        <p:nvSpPr>
          <p:cNvPr id="17" name="Google Shape;17;p4"/>
          <p:cNvSpPr txBox="1"/>
          <p:nvPr/>
        </p:nvSpPr>
        <p:spPr>
          <a:xfrm>
            <a:off x="4791200" y="1143425"/>
            <a:ext cx="2609600" cy="87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2800">
                <a:solidFill>
                  <a:srgbClr val="FFFFFF"/>
                </a:solidFill>
                <a:latin typeface="Walter Turncoat"/>
                <a:ea typeface="Walter Turncoat"/>
                <a:cs typeface="Walter Turncoat"/>
                <a:sym typeface="Walter Turncoat"/>
              </a:rPr>
              <a:t>“</a:t>
            </a:r>
            <a:endParaRPr sz="12800">
              <a:solidFill>
                <a:srgbClr val="FFFFFF"/>
              </a:solidFill>
              <a:latin typeface="Walter Turncoat"/>
              <a:ea typeface="Walter Turncoat"/>
              <a:cs typeface="Walter Turncoat"/>
              <a:sym typeface="Walter Turncoat"/>
            </a:endParaRPr>
          </a:p>
        </p:txBody>
      </p:sp>
      <p:sp>
        <p:nvSpPr>
          <p:cNvPr id="18" name="Google Shape;18;p4"/>
          <p:cNvSpPr/>
          <p:nvPr/>
        </p:nvSpPr>
        <p:spPr>
          <a:xfrm>
            <a:off x="5504200" y="734200"/>
            <a:ext cx="1183615" cy="1132213"/>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4"/>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404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609600" y="2084533"/>
            <a:ext cx="10972800" cy="333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4379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609600" y="2010567"/>
            <a:ext cx="5326000" cy="45572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27" name="Google Shape;27;p6"/>
          <p:cNvSpPr txBox="1">
            <a:spLocks noGrp="1"/>
          </p:cNvSpPr>
          <p:nvPr>
            <p:ph type="body" idx="2"/>
          </p:nvPr>
        </p:nvSpPr>
        <p:spPr>
          <a:xfrm>
            <a:off x="6256367" y="2010567"/>
            <a:ext cx="5326000" cy="45572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28" name="Google Shape;28;p6"/>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3437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609600"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2" name="Google Shape;32;p7"/>
          <p:cNvSpPr txBox="1">
            <a:spLocks noGrp="1"/>
          </p:cNvSpPr>
          <p:nvPr>
            <p:ph type="body" idx="2"/>
          </p:nvPr>
        </p:nvSpPr>
        <p:spPr>
          <a:xfrm>
            <a:off x="4298619"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3" name="Google Shape;33;p7"/>
          <p:cNvSpPr txBox="1">
            <a:spLocks noGrp="1"/>
          </p:cNvSpPr>
          <p:nvPr>
            <p:ph type="body" idx="3"/>
          </p:nvPr>
        </p:nvSpPr>
        <p:spPr>
          <a:xfrm>
            <a:off x="7987636"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4" name="Google Shape;34;p7"/>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802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6561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endParaRPr/>
          </a:p>
        </p:txBody>
      </p:sp>
      <p:sp>
        <p:nvSpPr>
          <p:cNvPr id="40" name="Google Shape;40;p9"/>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358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754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033" y="1290633"/>
            <a:ext cx="12208000" cy="11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609600" y="2084533"/>
            <a:ext cx="10972800" cy="33376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5730200" y="6443967"/>
            <a:ext cx="731600" cy="414000"/>
          </a:xfrm>
          <a:prstGeom prst="rect">
            <a:avLst/>
          </a:prstGeom>
          <a:noFill/>
          <a:ln>
            <a:noFill/>
          </a:ln>
        </p:spPr>
        <p:txBody>
          <a:bodyPr spcFirstLastPara="1" wrap="square" lIns="91425" tIns="91425" rIns="91425" bIns="91425" anchor="t" anchorCtr="0">
            <a:noAutofit/>
          </a:bodyPr>
          <a:lstStyle>
            <a:lvl1pPr lvl="0" algn="ctr">
              <a:buNone/>
              <a:defRPr sz="1333">
                <a:solidFill>
                  <a:schemeClr val="lt1"/>
                </a:solidFill>
                <a:latin typeface="Sniglet"/>
                <a:ea typeface="Sniglet"/>
                <a:cs typeface="Sniglet"/>
                <a:sym typeface="Sniglet"/>
              </a:defRPr>
            </a:lvl1pPr>
            <a:lvl2pPr lvl="1" algn="ctr">
              <a:buNone/>
              <a:defRPr sz="1333">
                <a:solidFill>
                  <a:schemeClr val="lt1"/>
                </a:solidFill>
                <a:latin typeface="Sniglet"/>
                <a:ea typeface="Sniglet"/>
                <a:cs typeface="Sniglet"/>
                <a:sym typeface="Sniglet"/>
              </a:defRPr>
            </a:lvl2pPr>
            <a:lvl3pPr lvl="2" algn="ctr">
              <a:buNone/>
              <a:defRPr sz="1333">
                <a:solidFill>
                  <a:schemeClr val="lt1"/>
                </a:solidFill>
                <a:latin typeface="Sniglet"/>
                <a:ea typeface="Sniglet"/>
                <a:cs typeface="Sniglet"/>
                <a:sym typeface="Sniglet"/>
              </a:defRPr>
            </a:lvl3pPr>
            <a:lvl4pPr lvl="3" algn="ctr">
              <a:buNone/>
              <a:defRPr sz="1333">
                <a:solidFill>
                  <a:schemeClr val="lt1"/>
                </a:solidFill>
                <a:latin typeface="Sniglet"/>
                <a:ea typeface="Sniglet"/>
                <a:cs typeface="Sniglet"/>
                <a:sym typeface="Sniglet"/>
              </a:defRPr>
            </a:lvl4pPr>
            <a:lvl5pPr lvl="4" algn="ctr">
              <a:buNone/>
              <a:defRPr sz="1333">
                <a:solidFill>
                  <a:schemeClr val="lt1"/>
                </a:solidFill>
                <a:latin typeface="Sniglet"/>
                <a:ea typeface="Sniglet"/>
                <a:cs typeface="Sniglet"/>
                <a:sym typeface="Sniglet"/>
              </a:defRPr>
            </a:lvl5pPr>
            <a:lvl6pPr lvl="5" algn="ctr">
              <a:buNone/>
              <a:defRPr sz="1333">
                <a:solidFill>
                  <a:schemeClr val="lt1"/>
                </a:solidFill>
                <a:latin typeface="Sniglet"/>
                <a:ea typeface="Sniglet"/>
                <a:cs typeface="Sniglet"/>
                <a:sym typeface="Sniglet"/>
              </a:defRPr>
            </a:lvl6pPr>
            <a:lvl7pPr lvl="6" algn="ctr">
              <a:buNone/>
              <a:defRPr sz="1333">
                <a:solidFill>
                  <a:schemeClr val="lt1"/>
                </a:solidFill>
                <a:latin typeface="Sniglet"/>
                <a:ea typeface="Sniglet"/>
                <a:cs typeface="Sniglet"/>
                <a:sym typeface="Sniglet"/>
              </a:defRPr>
            </a:lvl7pPr>
            <a:lvl8pPr lvl="7" algn="ctr">
              <a:buNone/>
              <a:defRPr sz="1333">
                <a:solidFill>
                  <a:schemeClr val="lt1"/>
                </a:solidFill>
                <a:latin typeface="Sniglet"/>
                <a:ea typeface="Sniglet"/>
                <a:cs typeface="Sniglet"/>
                <a:sym typeface="Sniglet"/>
              </a:defRPr>
            </a:lvl8pPr>
            <a:lvl9pPr lvl="8" algn="ctr">
              <a:buNone/>
              <a:defRPr sz="1333">
                <a:solidFill>
                  <a:schemeClr val="lt1"/>
                </a:solidFill>
                <a:latin typeface="Sniglet"/>
                <a:ea typeface="Sniglet"/>
                <a:cs typeface="Sniglet"/>
                <a:sym typeface="Snigle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8746756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4253948" y="4132491"/>
            <a:ext cx="3074504" cy="1432074"/>
          </a:xfrm>
          <a:prstGeom prst="rect">
            <a:avLst/>
          </a:prstGeom>
        </p:spPr>
        <p:txBody>
          <a:bodyPr spcFirstLastPara="1" wrap="square" lIns="121900" tIns="121900" rIns="121900" bIns="121900" anchor="ctr" anchorCtr="0">
            <a:noAutofit/>
          </a:bodyPr>
          <a:lstStyle/>
          <a:p>
            <a:r>
              <a:rPr lang="en-US" sz="4400" b="1" i="1" dirty="0">
                <a:solidFill>
                  <a:schemeClr val="bg1"/>
                </a:solidFill>
              </a:rPr>
              <a:t>OPERATORS</a:t>
            </a:r>
          </a:p>
        </p:txBody>
      </p:sp>
      <p:grpSp>
        <p:nvGrpSpPr>
          <p:cNvPr id="48" name="Google Shape;48;p11"/>
          <p:cNvGrpSpPr/>
          <p:nvPr/>
        </p:nvGrpSpPr>
        <p:grpSpPr>
          <a:xfrm rot="2194107">
            <a:off x="2160575" y="5447323"/>
            <a:ext cx="1352647" cy="856912"/>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51" name="Google Shape;51;p11"/>
          <p:cNvGrpSpPr/>
          <p:nvPr/>
        </p:nvGrpSpPr>
        <p:grpSpPr>
          <a:xfrm rot="-9269861">
            <a:off x="7876407" y="1795349"/>
            <a:ext cx="1000293" cy="885563"/>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54" name="Google Shape;54;p11"/>
          <p:cNvSpPr/>
          <p:nvPr/>
        </p:nvSpPr>
        <p:spPr>
          <a:xfrm flipV="1">
            <a:off x="3179945" y="5364959"/>
            <a:ext cx="4678593" cy="3385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E24F6ABC-CFDB-DE98-5413-C90F5ABD3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32" y="368955"/>
            <a:ext cx="1254932" cy="590843"/>
          </a:xfrm>
          <a:prstGeom prst="rect">
            <a:avLst/>
          </a:prstGeom>
        </p:spPr>
      </p:pic>
      <p:sp>
        <p:nvSpPr>
          <p:cNvPr id="2" name="Ribbon: Tilted Down 1">
            <a:extLst>
              <a:ext uri="{FF2B5EF4-FFF2-40B4-BE49-F238E27FC236}">
                <a16:creationId xmlns:a16="http://schemas.microsoft.com/office/drawing/2014/main" id="{01256821-85C1-495B-A4FA-8FC850BCB80B}"/>
              </a:ext>
            </a:extLst>
          </p:cNvPr>
          <p:cNvSpPr/>
          <p:nvPr/>
        </p:nvSpPr>
        <p:spPr>
          <a:xfrm>
            <a:off x="3408353" y="1361754"/>
            <a:ext cx="4650953" cy="535679"/>
          </a:xfrm>
          <a:prstGeom prst="ribb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latin typeface="Arial Black" panose="020B0A04020102020204" pitchFamily="34" charset="0"/>
              </a:rPr>
              <a:t>WELCOME</a:t>
            </a:r>
          </a:p>
        </p:txBody>
      </p:sp>
      <p:sp>
        <p:nvSpPr>
          <p:cNvPr id="15" name="Google Shape;47;p11">
            <a:extLst>
              <a:ext uri="{FF2B5EF4-FFF2-40B4-BE49-F238E27FC236}">
                <a16:creationId xmlns:a16="http://schemas.microsoft.com/office/drawing/2014/main" id="{5ED458B6-0791-4D33-9789-640204003D2F}"/>
              </a:ext>
            </a:extLst>
          </p:cNvPr>
          <p:cNvSpPr txBox="1">
            <a:spLocks/>
          </p:cNvSpPr>
          <p:nvPr/>
        </p:nvSpPr>
        <p:spPr>
          <a:xfrm>
            <a:off x="5129819" y="2457949"/>
            <a:ext cx="4678593" cy="227749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9pPr>
          </a:lstStyle>
          <a:p>
            <a:r>
              <a:rPr lang="en-US" sz="13800" b="1" i="1" kern="0" dirty="0">
                <a:solidFill>
                  <a:schemeClr val="bg1"/>
                </a:solidFill>
                <a:effectLst>
                  <a:outerShdw blurRad="38100" dist="38100" dir="2700000" algn="tl">
                    <a:srgbClr val="000000">
                      <a:alpha val="43137"/>
                    </a:srgbClr>
                  </a:outerShdw>
                </a:effectLst>
              </a:rPr>
              <a:t>PHP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Assignment Operators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10</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graphicFrame>
        <p:nvGraphicFramePr>
          <p:cNvPr id="6" name="Table 5">
            <a:extLst>
              <a:ext uri="{FF2B5EF4-FFF2-40B4-BE49-F238E27FC236}">
                <a16:creationId xmlns:a16="http://schemas.microsoft.com/office/drawing/2014/main" id="{9C4F45E8-727B-40CD-9944-4866DEBBDA92}"/>
              </a:ext>
            </a:extLst>
          </p:cNvPr>
          <p:cNvGraphicFramePr>
            <a:graphicFrameLocks noGrp="1"/>
          </p:cNvGraphicFramePr>
          <p:nvPr>
            <p:extLst>
              <p:ext uri="{D42A27DB-BD31-4B8C-83A1-F6EECF244321}">
                <p14:modId xmlns:p14="http://schemas.microsoft.com/office/powerpoint/2010/main" val="1356181673"/>
              </p:ext>
            </p:extLst>
          </p:nvPr>
        </p:nvGraphicFramePr>
        <p:xfrm>
          <a:off x="1364973" y="2615598"/>
          <a:ext cx="9488557" cy="3893897"/>
        </p:xfrm>
        <a:graphic>
          <a:graphicData uri="http://schemas.openxmlformats.org/drawingml/2006/table">
            <a:tbl>
              <a:tblPr firstRow="1" firstCol="1" bandRow="1">
                <a:tableStyleId>{073A0DAA-6AF3-43AB-8588-CEC1D06C72B9}</a:tableStyleId>
              </a:tblPr>
              <a:tblGrid>
                <a:gridCol w="3162175">
                  <a:extLst>
                    <a:ext uri="{9D8B030D-6E8A-4147-A177-3AD203B41FA5}">
                      <a16:colId xmlns:a16="http://schemas.microsoft.com/office/drawing/2014/main" val="2809256543"/>
                    </a:ext>
                  </a:extLst>
                </a:gridCol>
                <a:gridCol w="3163191">
                  <a:extLst>
                    <a:ext uri="{9D8B030D-6E8A-4147-A177-3AD203B41FA5}">
                      <a16:colId xmlns:a16="http://schemas.microsoft.com/office/drawing/2014/main" val="554583242"/>
                    </a:ext>
                  </a:extLst>
                </a:gridCol>
                <a:gridCol w="3163191">
                  <a:extLst>
                    <a:ext uri="{9D8B030D-6E8A-4147-A177-3AD203B41FA5}">
                      <a16:colId xmlns:a16="http://schemas.microsoft.com/office/drawing/2014/main" val="2876592320"/>
                    </a:ext>
                  </a:extLst>
                </a:gridCol>
              </a:tblGrid>
              <a:tr h="143878">
                <a:tc>
                  <a:txBody>
                    <a:bodyPr/>
                    <a:lstStyle/>
                    <a:p>
                      <a:pPr marL="0" marR="0" algn="ctr">
                        <a:lnSpc>
                          <a:spcPct val="107000"/>
                        </a:lnSpc>
                        <a:spcBef>
                          <a:spcPts val="0"/>
                        </a:spcBef>
                        <a:spcAft>
                          <a:spcPts val="0"/>
                        </a:spcAft>
                      </a:pPr>
                      <a:r>
                        <a:rPr lang="en-US" sz="1100" b="1">
                          <a:effectLst/>
                        </a:rPr>
                        <a:t>Operator</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Description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Example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extLst>
                  <a:ext uri="{0D108BD9-81ED-4DB2-BD59-A6C34878D82A}">
                    <a16:rowId xmlns:a16="http://schemas.microsoft.com/office/drawing/2014/main" val="1005338788"/>
                  </a:ext>
                </a:extLst>
              </a:tr>
              <a:tr h="444958">
                <a:tc>
                  <a:txBody>
                    <a:bodyPr/>
                    <a:lstStyle/>
                    <a:p>
                      <a:pPr marL="0" marR="0" algn="ctr">
                        <a:lnSpc>
                          <a:spcPct val="107000"/>
                        </a:lnSpc>
                        <a:spcBef>
                          <a:spcPts val="0"/>
                        </a:spcBef>
                        <a:spcAft>
                          <a:spcPts val="0"/>
                        </a:spcAft>
                      </a:pPr>
                      <a:r>
                        <a:rPr lang="en-US" sz="1100" b="1" dirty="0">
                          <a:effectLst/>
                        </a:rPr>
                        <a: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Simple assignment operator. Assigns values from right side operands to left side operand</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C = A + B will assign value of A + B into C</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extLst>
                  <a:ext uri="{0D108BD9-81ED-4DB2-BD59-A6C34878D82A}">
                    <a16:rowId xmlns:a16="http://schemas.microsoft.com/office/drawing/2014/main" val="3091888838"/>
                  </a:ext>
                </a:extLst>
              </a:tr>
              <a:tr h="595498">
                <a:tc>
                  <a:txBody>
                    <a:bodyPr/>
                    <a:lstStyle/>
                    <a:p>
                      <a:pPr marL="0" marR="0" algn="ctr">
                        <a:lnSpc>
                          <a:spcPct val="107000"/>
                        </a:lnSpc>
                        <a:spcBef>
                          <a:spcPts val="0"/>
                        </a:spcBef>
                        <a:spcAft>
                          <a:spcPts val="0"/>
                        </a:spcAft>
                      </a:pPr>
                      <a:r>
                        <a:rPr lang="en-US" sz="1100" b="1" dirty="0">
                          <a:effectLst/>
                        </a:rPr>
                        <a: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Adds to an assignment operator, it adds right operand to the left operand and assign the result to left operand.</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C += A is equivalent to C = C + A</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extLst>
                  <a:ext uri="{0D108BD9-81ED-4DB2-BD59-A6C34878D82A}">
                    <a16:rowId xmlns:a16="http://schemas.microsoft.com/office/drawing/2014/main" val="4232291109"/>
                  </a:ext>
                </a:extLst>
              </a:tr>
              <a:tr h="746037">
                <a:tc>
                  <a:txBody>
                    <a:bodyPr/>
                    <a:lstStyle/>
                    <a:p>
                      <a:pPr marL="0" marR="0" algn="ctr">
                        <a:lnSpc>
                          <a:spcPct val="107000"/>
                        </a:lnSpc>
                        <a:spcBef>
                          <a:spcPts val="0"/>
                        </a:spcBef>
                        <a:spcAft>
                          <a:spcPts val="0"/>
                        </a:spcAft>
                      </a:pPr>
                      <a:r>
                        <a:rPr lang="en-US" sz="1100" b="1" dirty="0">
                          <a:effectLst/>
                        </a:rPr>
                        <a: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dirty="0">
                          <a:effectLst/>
                        </a:rPr>
                        <a:t>Subtracts AND assignment operator, it subtracts right operand from the left operand and assign the result to left operand.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C -= A is equivalent to C = C – A</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extLst>
                  <a:ext uri="{0D108BD9-81ED-4DB2-BD59-A6C34878D82A}">
                    <a16:rowId xmlns:a16="http://schemas.microsoft.com/office/drawing/2014/main" val="3901122128"/>
                  </a:ext>
                </a:extLst>
              </a:tr>
              <a:tr h="746037">
                <a:tc>
                  <a:txBody>
                    <a:bodyPr/>
                    <a:lstStyle/>
                    <a:p>
                      <a:pPr marL="0" marR="0" algn="ctr">
                        <a:lnSpc>
                          <a:spcPct val="107000"/>
                        </a:lnSpc>
                        <a:spcBef>
                          <a:spcPts val="0"/>
                        </a:spcBef>
                        <a:spcAft>
                          <a:spcPts val="0"/>
                        </a:spcAft>
                      </a:pPr>
                      <a:r>
                        <a:rPr lang="en-US" sz="1100" b="1">
                          <a:effectLst/>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Multiply AND assignment operator, it multiplies right operand with the left operand and assign the result to left operand.</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C *= A is equivalent to C = C * A</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extLst>
                  <a:ext uri="{0D108BD9-81ED-4DB2-BD59-A6C34878D82A}">
                    <a16:rowId xmlns:a16="http://schemas.microsoft.com/office/drawing/2014/main" val="1606887570"/>
                  </a:ext>
                </a:extLst>
              </a:tr>
              <a:tr h="595498">
                <a:tc>
                  <a:txBody>
                    <a:bodyPr/>
                    <a:lstStyle/>
                    <a:p>
                      <a:pPr marL="0" marR="0" algn="ctr">
                        <a:lnSpc>
                          <a:spcPct val="107000"/>
                        </a:lnSpc>
                        <a:spcBef>
                          <a:spcPts val="0"/>
                        </a:spcBef>
                        <a:spcAft>
                          <a:spcPts val="0"/>
                        </a:spcAft>
                      </a:pPr>
                      <a:r>
                        <a:rPr lang="en-US" sz="1100" b="1">
                          <a:effectLst/>
                        </a:rPr>
                        <a:t>/=</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Divide AND assignment operator, it divides left operand with the right operand and assign the result to left operand.</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C /= A is equivalent to C = C / A</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extLst>
                  <a:ext uri="{0D108BD9-81ED-4DB2-BD59-A6C34878D82A}">
                    <a16:rowId xmlns:a16="http://schemas.microsoft.com/office/drawing/2014/main" val="323243977"/>
                  </a:ext>
                </a:extLst>
              </a:tr>
              <a:tr h="595498">
                <a:tc>
                  <a:txBody>
                    <a:bodyPr/>
                    <a:lstStyle/>
                    <a:p>
                      <a:pPr marL="0" marR="0" algn="ctr">
                        <a:lnSpc>
                          <a:spcPct val="107000"/>
                        </a:lnSpc>
                        <a:spcBef>
                          <a:spcPts val="0"/>
                        </a:spcBef>
                        <a:spcAft>
                          <a:spcPts val="0"/>
                        </a:spcAft>
                      </a:pPr>
                      <a:r>
                        <a:rPr lang="en-US" sz="1100" b="1">
                          <a:effectLst/>
                        </a:rPr>
                        <a:t>%=</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a:effectLst/>
                        </a:rPr>
                        <a:t>Modulus AND assignment operator, it takes modulus using two operands and assign the result to left operand</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tc>
                  <a:txBody>
                    <a:bodyPr/>
                    <a:lstStyle/>
                    <a:p>
                      <a:pPr marL="0" marR="0" algn="ctr">
                        <a:lnSpc>
                          <a:spcPct val="107000"/>
                        </a:lnSpc>
                        <a:spcBef>
                          <a:spcPts val="0"/>
                        </a:spcBef>
                        <a:spcAft>
                          <a:spcPts val="0"/>
                        </a:spcAft>
                      </a:pPr>
                      <a:r>
                        <a:rPr lang="en-US" sz="1100" b="1" dirty="0">
                          <a:effectLst/>
                        </a:rPr>
                        <a:t>C %= A is equivalent to C = C % A</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9681" marR="49681" marT="0" marB="0" anchor="ctr"/>
                </a:tc>
                <a:extLst>
                  <a:ext uri="{0D108BD9-81ED-4DB2-BD59-A6C34878D82A}">
                    <a16:rowId xmlns:a16="http://schemas.microsoft.com/office/drawing/2014/main" val="1233526135"/>
                  </a:ext>
                </a:extLst>
              </a:tr>
            </a:tbl>
          </a:graphicData>
        </a:graphic>
      </p:graphicFrame>
    </p:spTree>
    <p:extLst>
      <p:ext uri="{BB962C8B-B14F-4D97-AF65-F5344CB8AC3E}">
        <p14:creationId xmlns:p14="http://schemas.microsoft.com/office/powerpoint/2010/main" val="221294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Conditional Operator</a:t>
            </a:r>
          </a:p>
        </p:txBody>
      </p:sp>
      <p:sp>
        <p:nvSpPr>
          <p:cNvPr id="96" name="Google Shape;96;p16"/>
          <p:cNvSpPr txBox="1">
            <a:spLocks noGrp="1"/>
          </p:cNvSpPr>
          <p:nvPr>
            <p:ph type="body" idx="1"/>
          </p:nvPr>
        </p:nvSpPr>
        <p:spPr>
          <a:xfrm>
            <a:off x="609567" y="3124202"/>
            <a:ext cx="10972800" cy="2067824"/>
          </a:xfrm>
          <a:prstGeom prst="rect">
            <a:avLst/>
          </a:prstGeom>
        </p:spPr>
        <p:txBody>
          <a:bodyPr spcFirstLastPara="1" wrap="square" lIns="121900" tIns="121900" rIns="121900" bIns="121900" anchor="t" anchorCtr="0">
            <a:noAutofit/>
          </a:bodyPr>
          <a:lstStyle/>
          <a:p>
            <a:pPr marL="135464" indent="0" algn="just">
              <a:buNone/>
            </a:pPr>
            <a:r>
              <a:rPr lang="en-US" sz="3200" b="1" dirty="0"/>
              <a:t>This first evaluates an expression for a true or false value and then execute one of the two given statements depending upon the result of the evaluation. </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11</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4026363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Conditional Operator</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12</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graphicFrame>
        <p:nvGraphicFramePr>
          <p:cNvPr id="6" name="Table 5">
            <a:extLst>
              <a:ext uri="{FF2B5EF4-FFF2-40B4-BE49-F238E27FC236}">
                <a16:creationId xmlns:a16="http://schemas.microsoft.com/office/drawing/2014/main" id="{49D1FFB4-50D2-4929-8119-A1994981A739}"/>
              </a:ext>
            </a:extLst>
          </p:cNvPr>
          <p:cNvGraphicFramePr>
            <a:graphicFrameLocks noGrp="1"/>
          </p:cNvGraphicFramePr>
          <p:nvPr>
            <p:extLst>
              <p:ext uri="{D42A27DB-BD31-4B8C-83A1-F6EECF244321}">
                <p14:modId xmlns:p14="http://schemas.microsoft.com/office/powerpoint/2010/main" val="3562141533"/>
              </p:ext>
            </p:extLst>
          </p:nvPr>
        </p:nvGraphicFramePr>
        <p:xfrm>
          <a:off x="682418" y="2954442"/>
          <a:ext cx="10827164" cy="2651025"/>
        </p:xfrm>
        <a:graphic>
          <a:graphicData uri="http://schemas.openxmlformats.org/drawingml/2006/table">
            <a:tbl>
              <a:tblPr firstRow="1" firstCol="1" bandRow="1">
                <a:tableStyleId>{073A0DAA-6AF3-43AB-8588-CEC1D06C72B9}</a:tableStyleId>
              </a:tblPr>
              <a:tblGrid>
                <a:gridCol w="3608282">
                  <a:extLst>
                    <a:ext uri="{9D8B030D-6E8A-4147-A177-3AD203B41FA5}">
                      <a16:colId xmlns:a16="http://schemas.microsoft.com/office/drawing/2014/main" val="2639405401"/>
                    </a:ext>
                  </a:extLst>
                </a:gridCol>
                <a:gridCol w="3609441">
                  <a:extLst>
                    <a:ext uri="{9D8B030D-6E8A-4147-A177-3AD203B41FA5}">
                      <a16:colId xmlns:a16="http://schemas.microsoft.com/office/drawing/2014/main" val="2054914909"/>
                    </a:ext>
                  </a:extLst>
                </a:gridCol>
                <a:gridCol w="3609441">
                  <a:extLst>
                    <a:ext uri="{9D8B030D-6E8A-4147-A177-3AD203B41FA5}">
                      <a16:colId xmlns:a16="http://schemas.microsoft.com/office/drawing/2014/main" val="4245208627"/>
                    </a:ext>
                  </a:extLst>
                </a:gridCol>
              </a:tblGrid>
              <a:tr h="868358">
                <a:tc>
                  <a:txBody>
                    <a:bodyPr/>
                    <a:lstStyle/>
                    <a:p>
                      <a:pPr marL="0" marR="0" algn="ctr">
                        <a:lnSpc>
                          <a:spcPct val="107000"/>
                        </a:lnSpc>
                        <a:spcBef>
                          <a:spcPts val="0"/>
                        </a:spcBef>
                        <a:spcAft>
                          <a:spcPts val="0"/>
                        </a:spcAft>
                      </a:pPr>
                      <a:r>
                        <a:rPr lang="en-US" sz="2000" b="1">
                          <a:effectLst/>
                        </a:rPr>
                        <a:t>Operator</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a:effectLst/>
                        </a:rPr>
                        <a:t>Description</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a:effectLst/>
                        </a:rPr>
                        <a:t>Example</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3756465"/>
                  </a:ext>
                </a:extLst>
              </a:tr>
              <a:tr h="1782667">
                <a:tc>
                  <a:txBody>
                    <a:bodyPr/>
                    <a:lstStyle/>
                    <a:p>
                      <a:pPr marL="0" marR="0" algn="ctr">
                        <a:lnSpc>
                          <a:spcPct val="107000"/>
                        </a:lnSpc>
                        <a:spcBef>
                          <a:spcPts val="0"/>
                        </a:spcBef>
                        <a:spcAft>
                          <a:spcPts val="0"/>
                        </a:spcAft>
                      </a:pPr>
                      <a:r>
                        <a:rPr lang="en-US" sz="2000" b="1" dirty="0">
                          <a:effectLst/>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effectLst/>
                        </a:rPr>
                        <a:t>Conditional Expression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b="1" dirty="0">
                          <a:effectLst/>
                        </a:rPr>
                        <a:t>If condition is true? Then value X: Otherwise value y</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29721782"/>
                  </a:ext>
                </a:extLst>
              </a:tr>
            </a:tbl>
          </a:graphicData>
        </a:graphic>
      </p:graphicFrame>
    </p:spTree>
    <p:extLst>
      <p:ext uri="{BB962C8B-B14F-4D97-AF65-F5344CB8AC3E}">
        <p14:creationId xmlns:p14="http://schemas.microsoft.com/office/powerpoint/2010/main" val="80389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Operator Categories</a:t>
            </a:r>
          </a:p>
        </p:txBody>
      </p:sp>
      <p:sp>
        <p:nvSpPr>
          <p:cNvPr id="96" name="Google Shape;96;p16"/>
          <p:cNvSpPr txBox="1">
            <a:spLocks noGrp="1"/>
          </p:cNvSpPr>
          <p:nvPr>
            <p:ph type="body" idx="1"/>
          </p:nvPr>
        </p:nvSpPr>
        <p:spPr>
          <a:xfrm>
            <a:off x="609567" y="3124202"/>
            <a:ext cx="10972800" cy="2067824"/>
          </a:xfrm>
          <a:prstGeom prst="rect">
            <a:avLst/>
          </a:prstGeom>
        </p:spPr>
        <p:txBody>
          <a:bodyPr spcFirstLastPara="1" wrap="square" lIns="121900" tIns="121900" rIns="121900" bIns="121900" anchor="t" anchorCtr="0">
            <a:noAutofit/>
          </a:bodyPr>
          <a:lstStyle/>
          <a:p>
            <a:pPr marL="135464" indent="0" algn="just">
              <a:buNone/>
            </a:pPr>
            <a:r>
              <a:rPr lang="en-US" sz="5400" dirty="0"/>
              <a:t>All the operators we have discussed above can be categorized into following categories-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13</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02982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Operator Categories</a:t>
            </a:r>
          </a:p>
        </p:txBody>
      </p:sp>
      <p:sp>
        <p:nvSpPr>
          <p:cNvPr id="96" name="Google Shape;96;p16"/>
          <p:cNvSpPr txBox="1">
            <a:spLocks noGrp="1"/>
          </p:cNvSpPr>
          <p:nvPr>
            <p:ph type="body" idx="1"/>
          </p:nvPr>
        </p:nvSpPr>
        <p:spPr>
          <a:xfrm>
            <a:off x="609567" y="3124201"/>
            <a:ext cx="10972800" cy="3098547"/>
          </a:xfrm>
          <a:prstGeom prst="rect">
            <a:avLst/>
          </a:prstGeom>
        </p:spPr>
        <p:txBody>
          <a:bodyPr spcFirstLastPara="1" wrap="square" lIns="121900" tIns="121900" rIns="121900" bIns="121900" anchor="t" anchorCtr="0">
            <a:noAutofit/>
          </a:bodyPr>
          <a:lstStyle/>
          <a:p>
            <a:pPr marL="592664" indent="-457200" algn="just">
              <a:buFont typeface="+mj-lt"/>
              <a:buAutoNum type="arabicPeriod"/>
            </a:pPr>
            <a:r>
              <a:rPr lang="en-US" sz="4000" b="1" dirty="0"/>
              <a:t>Unary Prefix operators</a:t>
            </a:r>
          </a:p>
          <a:p>
            <a:pPr marL="592664" indent="-457200" algn="just">
              <a:buFont typeface="+mj-lt"/>
              <a:buAutoNum type="arabicPeriod"/>
            </a:pPr>
            <a:r>
              <a:rPr lang="en-US" sz="4000" b="1" dirty="0"/>
              <a:t>Binary operators</a:t>
            </a:r>
          </a:p>
          <a:p>
            <a:pPr marL="592664" indent="-457200" algn="just">
              <a:buFont typeface="+mj-lt"/>
              <a:buAutoNum type="arabicPeriod"/>
            </a:pPr>
            <a:r>
              <a:rPr lang="en-US" sz="4000" b="1" dirty="0"/>
              <a:t>The conditional operator (a ternary operator)</a:t>
            </a:r>
          </a:p>
          <a:p>
            <a:pPr marL="592664" indent="-457200" algn="just">
              <a:buFont typeface="+mj-lt"/>
              <a:buAutoNum type="arabicPeriod"/>
            </a:pPr>
            <a:r>
              <a:rPr lang="en-US" sz="4000" b="1" dirty="0"/>
              <a:t>Assignment operators</a:t>
            </a:r>
            <a:endParaRPr lang="en-US" sz="66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14</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78380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pPr marL="592664" indent="-457200">
              <a:buFont typeface="+mj-lt"/>
              <a:buAutoNum type="arabicPeriod"/>
            </a:pPr>
            <a:r>
              <a:rPr lang="en-US" sz="4800" b="1" dirty="0"/>
              <a:t>Unary Prefix operators</a:t>
            </a:r>
          </a:p>
        </p:txBody>
      </p:sp>
      <p:sp>
        <p:nvSpPr>
          <p:cNvPr id="96" name="Google Shape;96;p16"/>
          <p:cNvSpPr txBox="1">
            <a:spLocks noGrp="1"/>
          </p:cNvSpPr>
          <p:nvPr>
            <p:ph type="body" idx="1"/>
          </p:nvPr>
        </p:nvSpPr>
        <p:spPr>
          <a:xfrm>
            <a:off x="609567" y="3585411"/>
            <a:ext cx="10972800" cy="2492959"/>
          </a:xfrm>
          <a:prstGeom prst="rect">
            <a:avLst/>
          </a:prstGeom>
        </p:spPr>
        <p:txBody>
          <a:bodyPr spcFirstLastPara="1" wrap="square" lIns="121900" tIns="121900" rIns="121900" bIns="121900" anchor="t" anchorCtr="0">
            <a:noAutofit/>
          </a:bodyPr>
          <a:lstStyle/>
          <a:p>
            <a:pPr marL="135464" indent="0" algn="ctr">
              <a:buNone/>
            </a:pPr>
            <a:r>
              <a:rPr lang="en-US" sz="6000" dirty="0"/>
              <a:t>This precedes a single operand.</a:t>
            </a:r>
            <a:endParaRPr lang="en-US" sz="23900"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15</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888259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pPr marL="1049864" indent="-914400">
              <a:buFont typeface="+mj-lt"/>
              <a:buAutoNum type="arabicPeriod" startAt="2"/>
            </a:pPr>
            <a:r>
              <a:rPr lang="en-US" sz="4800" b="1" dirty="0"/>
              <a:t>Binary operators</a:t>
            </a:r>
          </a:p>
        </p:txBody>
      </p:sp>
      <p:sp>
        <p:nvSpPr>
          <p:cNvPr id="96" name="Google Shape;96;p16"/>
          <p:cNvSpPr txBox="1">
            <a:spLocks noGrp="1"/>
          </p:cNvSpPr>
          <p:nvPr>
            <p:ph type="body" idx="1"/>
          </p:nvPr>
        </p:nvSpPr>
        <p:spPr>
          <a:xfrm>
            <a:off x="609567" y="3124201"/>
            <a:ext cx="10972800" cy="3098547"/>
          </a:xfrm>
          <a:prstGeom prst="rect">
            <a:avLst/>
          </a:prstGeom>
        </p:spPr>
        <p:txBody>
          <a:bodyPr spcFirstLastPara="1" wrap="square" lIns="121900" tIns="121900" rIns="121900" bIns="121900" anchor="t" anchorCtr="0">
            <a:noAutofit/>
          </a:bodyPr>
          <a:lstStyle/>
          <a:p>
            <a:pPr marL="135464" indent="0" algn="just">
              <a:buNone/>
            </a:pPr>
            <a:r>
              <a:rPr lang="en-US" sz="4800" b="1" dirty="0"/>
              <a:t>This takes two operands and perform a variety of arithmetic and logical operations.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16</a:t>
            </a:fld>
            <a:endParaRPr kumimoji="0" sz="1333" b="0" i="0" u="none" strike="noStrike" kern="0" cap="none" spc="0" normalizeH="0" baseline="0" noProof="0" dirty="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410719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pPr marL="878414" indent="-742950">
              <a:buFont typeface="+mj-lt"/>
              <a:buAutoNum type="arabicPeriod" startAt="3"/>
            </a:pPr>
            <a:r>
              <a:rPr lang="en-US" sz="4400" b="1" dirty="0"/>
              <a:t>The conditional operator (a ternary operator)</a:t>
            </a:r>
          </a:p>
        </p:txBody>
      </p:sp>
      <p:sp>
        <p:nvSpPr>
          <p:cNvPr id="96" name="Google Shape;96;p16"/>
          <p:cNvSpPr txBox="1">
            <a:spLocks noGrp="1"/>
          </p:cNvSpPr>
          <p:nvPr>
            <p:ph type="body" idx="1"/>
          </p:nvPr>
        </p:nvSpPr>
        <p:spPr>
          <a:xfrm>
            <a:off x="609567" y="3124201"/>
            <a:ext cx="10972800" cy="3098547"/>
          </a:xfrm>
          <a:prstGeom prst="rect">
            <a:avLst/>
          </a:prstGeom>
        </p:spPr>
        <p:txBody>
          <a:bodyPr spcFirstLastPara="1" wrap="square" lIns="121900" tIns="121900" rIns="121900" bIns="121900" anchor="t" anchorCtr="0">
            <a:noAutofit/>
          </a:bodyPr>
          <a:lstStyle/>
          <a:p>
            <a:pPr marL="135464" indent="0" algn="just">
              <a:buNone/>
            </a:pPr>
            <a:r>
              <a:rPr lang="en-US" sz="4400" b="1" dirty="0"/>
              <a:t>This takes three operands and evaluates either the second of third expression, depending on the evaluation of the first expression.</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17</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747848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pPr marL="878414" indent="-742950">
              <a:buFont typeface="+mj-lt"/>
              <a:buAutoNum type="arabicPeriod" startAt="4"/>
            </a:pPr>
            <a:r>
              <a:rPr lang="en-US" sz="4400" b="1" dirty="0"/>
              <a:t>Assignment operators</a:t>
            </a:r>
            <a:endParaRPr lang="en-US" sz="7200" b="1" dirty="0"/>
          </a:p>
        </p:txBody>
      </p:sp>
      <p:sp>
        <p:nvSpPr>
          <p:cNvPr id="96" name="Google Shape;96;p16"/>
          <p:cNvSpPr txBox="1">
            <a:spLocks noGrp="1"/>
          </p:cNvSpPr>
          <p:nvPr>
            <p:ph type="body" idx="1"/>
          </p:nvPr>
        </p:nvSpPr>
        <p:spPr>
          <a:xfrm>
            <a:off x="792178" y="3703568"/>
            <a:ext cx="10972800" cy="1986732"/>
          </a:xfrm>
          <a:prstGeom prst="rect">
            <a:avLst/>
          </a:prstGeom>
        </p:spPr>
        <p:txBody>
          <a:bodyPr spcFirstLastPara="1" wrap="square" lIns="121900" tIns="121900" rIns="121900" bIns="121900" anchor="t" anchorCtr="0">
            <a:noAutofit/>
          </a:bodyPr>
          <a:lstStyle/>
          <a:p>
            <a:pPr marL="135464" indent="0" algn="just">
              <a:buNone/>
            </a:pPr>
            <a:r>
              <a:rPr lang="en-US" sz="6000" dirty="0"/>
              <a:t>This assigns a value to a variable.</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18</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349144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400" b="1" dirty="0"/>
              <a:t>Precedence of PHP Operators</a:t>
            </a:r>
          </a:p>
        </p:txBody>
      </p:sp>
      <p:sp>
        <p:nvSpPr>
          <p:cNvPr id="96" name="Google Shape;96;p16"/>
          <p:cNvSpPr txBox="1">
            <a:spLocks noGrp="1"/>
          </p:cNvSpPr>
          <p:nvPr>
            <p:ph type="body" idx="1"/>
          </p:nvPr>
        </p:nvSpPr>
        <p:spPr>
          <a:xfrm>
            <a:off x="792178" y="2585567"/>
            <a:ext cx="10972800" cy="3830805"/>
          </a:xfrm>
          <a:prstGeom prst="rect">
            <a:avLst/>
          </a:prstGeom>
        </p:spPr>
        <p:txBody>
          <a:bodyPr spcFirstLastPara="1" wrap="square" lIns="121900" tIns="121900" rIns="121900" bIns="121900" anchor="t" anchorCtr="0">
            <a:noAutofit/>
          </a:bodyPr>
          <a:lstStyle/>
          <a:p>
            <a:pPr marL="135464" indent="0" algn="just">
              <a:buNone/>
            </a:pPr>
            <a:r>
              <a:rPr lang="en-US" sz="3600" b="1" dirty="0"/>
              <a:t>Operator precedence determines the grouping of terms in an expression. This affects how an expression is evaluated. Certain operators have higher precedence than other; for example, the multiplication operator has higher precedence than the addition operator –</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19</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38241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PHP Operators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buNone/>
            </a:pPr>
            <a:r>
              <a:rPr lang="en-US" sz="3200" b="1" dirty="0"/>
              <a:t>PHP language supports the following type of operators:</a:t>
            </a:r>
          </a:p>
          <a:p>
            <a:pPr marL="649814" lvl="0" indent="-514350">
              <a:buFont typeface="+mj-lt"/>
              <a:buAutoNum type="arabicPeriod"/>
            </a:pPr>
            <a:r>
              <a:rPr lang="en-US" sz="3200" b="1" dirty="0"/>
              <a:t>Arithmetic Operators</a:t>
            </a:r>
          </a:p>
          <a:p>
            <a:pPr marL="649814" lvl="0" indent="-514350">
              <a:buFont typeface="+mj-lt"/>
              <a:buAutoNum type="arabicPeriod"/>
            </a:pPr>
            <a:r>
              <a:rPr lang="en-US" sz="3200" b="1" dirty="0"/>
              <a:t>Comparison Operators</a:t>
            </a:r>
          </a:p>
          <a:p>
            <a:pPr marL="649814" lvl="0" indent="-514350">
              <a:buFont typeface="+mj-lt"/>
              <a:buAutoNum type="arabicPeriod"/>
            </a:pPr>
            <a:r>
              <a:rPr lang="en-US" sz="3200" b="1" dirty="0"/>
              <a:t>Logical (or Relational) Operators</a:t>
            </a:r>
          </a:p>
          <a:p>
            <a:pPr marL="649814" lvl="0" indent="-514350">
              <a:buFont typeface="+mj-lt"/>
              <a:buAutoNum type="arabicPeriod"/>
            </a:pPr>
            <a:r>
              <a:rPr lang="en-US" sz="3200" b="1" dirty="0"/>
              <a:t>Assignment Operators</a:t>
            </a:r>
          </a:p>
          <a:p>
            <a:pPr marL="649814" lvl="0" indent="-514350">
              <a:buFont typeface="+mj-lt"/>
              <a:buAutoNum type="arabicPeriod"/>
            </a:pPr>
            <a:r>
              <a:rPr lang="en-US" sz="3200" b="1" dirty="0"/>
              <a:t>Conditional (or ternary) Operators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708149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400" b="1" dirty="0"/>
              <a:t>Precedence of PHP Operators</a:t>
            </a:r>
          </a:p>
        </p:txBody>
      </p:sp>
      <p:sp>
        <p:nvSpPr>
          <p:cNvPr id="96" name="Google Shape;96;p16"/>
          <p:cNvSpPr txBox="1">
            <a:spLocks noGrp="1"/>
          </p:cNvSpPr>
          <p:nvPr>
            <p:ph type="body" idx="1"/>
          </p:nvPr>
        </p:nvSpPr>
        <p:spPr>
          <a:xfrm>
            <a:off x="792178" y="2585567"/>
            <a:ext cx="10972800" cy="3830805"/>
          </a:xfrm>
          <a:prstGeom prst="rect">
            <a:avLst/>
          </a:prstGeom>
        </p:spPr>
        <p:txBody>
          <a:bodyPr spcFirstLastPara="1" wrap="square" lIns="121900" tIns="121900" rIns="121900" bIns="121900" anchor="t" anchorCtr="0">
            <a:noAutofit/>
          </a:bodyPr>
          <a:lstStyle/>
          <a:p>
            <a:pPr marL="135464" indent="0" algn="just">
              <a:buNone/>
            </a:pPr>
            <a:r>
              <a:rPr lang="en-US" sz="4400" b="1" dirty="0"/>
              <a:t>For example x = 7 + 3 * 2; Here x is assigned 13, not 20 because operator * has higher precedence than + so it first get multiplied with 3 * 2 and then adds into 7.</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20</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899013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400" b="1" dirty="0"/>
              <a:t>Precedence of PHP Operators</a:t>
            </a:r>
          </a:p>
        </p:txBody>
      </p:sp>
      <p:sp>
        <p:nvSpPr>
          <p:cNvPr id="96" name="Google Shape;96;p16"/>
          <p:cNvSpPr txBox="1">
            <a:spLocks noGrp="1"/>
          </p:cNvSpPr>
          <p:nvPr>
            <p:ph type="body" idx="1"/>
          </p:nvPr>
        </p:nvSpPr>
        <p:spPr>
          <a:xfrm>
            <a:off x="792178" y="2585567"/>
            <a:ext cx="10972800" cy="3830805"/>
          </a:xfrm>
          <a:prstGeom prst="rect">
            <a:avLst/>
          </a:prstGeom>
        </p:spPr>
        <p:txBody>
          <a:bodyPr spcFirstLastPara="1" wrap="square" lIns="121900" tIns="121900" rIns="121900" bIns="121900" anchor="t" anchorCtr="0">
            <a:noAutofit/>
          </a:bodyPr>
          <a:lstStyle/>
          <a:p>
            <a:pPr marL="135464" indent="0" algn="just">
              <a:buNone/>
            </a:pPr>
            <a:r>
              <a:rPr lang="en-US" sz="4400" b="1" dirty="0"/>
              <a:t>Here operators with the highest precedence appear at the top of the table, those with the lowest appear at the bottom. Within an expression, higher precedence operators will be evaluated first.</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21</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22944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400" b="1" dirty="0"/>
              <a:t>Precedence of PHP Operators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22</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graphicFrame>
        <p:nvGraphicFramePr>
          <p:cNvPr id="4" name="Table 3">
            <a:extLst>
              <a:ext uri="{FF2B5EF4-FFF2-40B4-BE49-F238E27FC236}">
                <a16:creationId xmlns:a16="http://schemas.microsoft.com/office/drawing/2014/main" id="{7665F8EF-1AF5-440D-BC54-A0EFEC7BB6C7}"/>
              </a:ext>
            </a:extLst>
          </p:cNvPr>
          <p:cNvGraphicFramePr>
            <a:graphicFrameLocks noGrp="1"/>
          </p:cNvGraphicFramePr>
          <p:nvPr>
            <p:extLst>
              <p:ext uri="{D42A27DB-BD31-4B8C-83A1-F6EECF244321}">
                <p14:modId xmlns:p14="http://schemas.microsoft.com/office/powerpoint/2010/main" val="1228118590"/>
              </p:ext>
            </p:extLst>
          </p:nvPr>
        </p:nvGraphicFramePr>
        <p:xfrm>
          <a:off x="1163297" y="2585567"/>
          <a:ext cx="9926052" cy="3800579"/>
        </p:xfrm>
        <a:graphic>
          <a:graphicData uri="http://schemas.openxmlformats.org/drawingml/2006/table">
            <a:tbl>
              <a:tblPr firstRow="1" firstCol="1" bandRow="1">
                <a:tableStyleId>{073A0DAA-6AF3-43AB-8588-CEC1D06C72B9}</a:tableStyleId>
              </a:tblPr>
              <a:tblGrid>
                <a:gridCol w="3307976">
                  <a:extLst>
                    <a:ext uri="{9D8B030D-6E8A-4147-A177-3AD203B41FA5}">
                      <a16:colId xmlns:a16="http://schemas.microsoft.com/office/drawing/2014/main" val="3477416890"/>
                    </a:ext>
                  </a:extLst>
                </a:gridCol>
                <a:gridCol w="3309038">
                  <a:extLst>
                    <a:ext uri="{9D8B030D-6E8A-4147-A177-3AD203B41FA5}">
                      <a16:colId xmlns:a16="http://schemas.microsoft.com/office/drawing/2014/main" val="1114513293"/>
                    </a:ext>
                  </a:extLst>
                </a:gridCol>
                <a:gridCol w="3309038">
                  <a:extLst>
                    <a:ext uri="{9D8B030D-6E8A-4147-A177-3AD203B41FA5}">
                      <a16:colId xmlns:a16="http://schemas.microsoft.com/office/drawing/2014/main" val="1992284590"/>
                    </a:ext>
                  </a:extLst>
                </a:gridCol>
              </a:tblGrid>
              <a:tr h="343853">
                <a:tc>
                  <a:txBody>
                    <a:bodyPr/>
                    <a:lstStyle/>
                    <a:p>
                      <a:pPr marL="0" marR="0" algn="ctr">
                        <a:lnSpc>
                          <a:spcPct val="107000"/>
                        </a:lnSpc>
                        <a:spcBef>
                          <a:spcPts val="0"/>
                        </a:spcBef>
                        <a:spcAft>
                          <a:spcPts val="0"/>
                        </a:spcAft>
                      </a:pPr>
                      <a:r>
                        <a:rPr lang="en-US" sz="1600" b="1">
                          <a:effectLst/>
                        </a:rPr>
                        <a:t>Category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Operator</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Associativity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2802219"/>
                  </a:ext>
                </a:extLst>
              </a:tr>
              <a:tr h="343853">
                <a:tc>
                  <a:txBody>
                    <a:bodyPr/>
                    <a:lstStyle/>
                    <a:p>
                      <a:pPr marL="0" marR="0" algn="ctr">
                        <a:lnSpc>
                          <a:spcPct val="107000"/>
                        </a:lnSpc>
                        <a:spcBef>
                          <a:spcPts val="0"/>
                        </a:spcBef>
                        <a:spcAft>
                          <a:spcPts val="0"/>
                        </a:spcAft>
                      </a:pPr>
                      <a:r>
                        <a:rPr lang="en-US" sz="1600" b="1">
                          <a:effectLst/>
                        </a:rPr>
                        <a:t>Unary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Right to left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3714355"/>
                  </a:ext>
                </a:extLst>
              </a:tr>
              <a:tr h="343853">
                <a:tc>
                  <a:txBody>
                    <a:bodyPr/>
                    <a:lstStyle/>
                    <a:p>
                      <a:pPr marL="0" marR="0" algn="ctr">
                        <a:lnSpc>
                          <a:spcPct val="107000"/>
                        </a:lnSpc>
                        <a:spcBef>
                          <a:spcPts val="0"/>
                        </a:spcBef>
                        <a:spcAft>
                          <a:spcPts val="0"/>
                        </a:spcAft>
                      </a:pPr>
                      <a:r>
                        <a:rPr lang="en-US" sz="1600" b="1">
                          <a:effectLst/>
                        </a:rPr>
                        <a:t>Multiplicative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 /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Left to right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079629"/>
                  </a:ext>
                </a:extLst>
              </a:tr>
              <a:tr h="343853">
                <a:tc>
                  <a:txBody>
                    <a:bodyPr/>
                    <a:lstStyle/>
                    <a:p>
                      <a:pPr marL="0" marR="0" algn="ctr">
                        <a:lnSpc>
                          <a:spcPct val="107000"/>
                        </a:lnSpc>
                        <a:spcBef>
                          <a:spcPts val="0"/>
                        </a:spcBef>
                        <a:spcAft>
                          <a:spcPts val="0"/>
                        </a:spcAft>
                      </a:pPr>
                      <a:r>
                        <a:rPr lang="en-US" sz="1600" b="1">
                          <a:effectLst/>
                        </a:rPr>
                        <a:t>Additive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Left to right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1285804"/>
                  </a:ext>
                </a:extLst>
              </a:tr>
              <a:tr h="343853">
                <a:tc>
                  <a:txBody>
                    <a:bodyPr/>
                    <a:lstStyle/>
                    <a:p>
                      <a:pPr marL="0" marR="0" algn="ctr">
                        <a:lnSpc>
                          <a:spcPct val="107000"/>
                        </a:lnSpc>
                        <a:spcBef>
                          <a:spcPts val="0"/>
                        </a:spcBef>
                        <a:spcAft>
                          <a:spcPts val="0"/>
                        </a:spcAft>
                      </a:pPr>
                      <a:r>
                        <a:rPr lang="en-US" sz="1600" b="1">
                          <a:effectLst/>
                        </a:rPr>
                        <a:t>Relational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&lt; &lt; = &gt; &gt;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Left to right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9431202"/>
                  </a:ext>
                </a:extLst>
              </a:tr>
              <a:tr h="343853">
                <a:tc>
                  <a:txBody>
                    <a:bodyPr/>
                    <a:lstStyle/>
                    <a:p>
                      <a:pPr marL="0" marR="0" algn="ctr">
                        <a:lnSpc>
                          <a:spcPct val="107000"/>
                        </a:lnSpc>
                        <a:spcBef>
                          <a:spcPts val="0"/>
                        </a:spcBef>
                        <a:spcAft>
                          <a:spcPts val="0"/>
                        </a:spcAft>
                      </a:pPr>
                      <a:r>
                        <a:rPr lang="en-US" sz="1600" b="1">
                          <a:effectLst/>
                        </a:rPr>
                        <a:t>Equality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Left to right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767852"/>
                  </a:ext>
                </a:extLst>
              </a:tr>
              <a:tr h="343853">
                <a:tc>
                  <a:txBody>
                    <a:bodyPr/>
                    <a:lstStyle/>
                    <a:p>
                      <a:pPr marL="0" marR="0" algn="ctr">
                        <a:lnSpc>
                          <a:spcPct val="107000"/>
                        </a:lnSpc>
                        <a:spcBef>
                          <a:spcPts val="0"/>
                        </a:spcBef>
                        <a:spcAft>
                          <a:spcPts val="0"/>
                        </a:spcAft>
                      </a:pPr>
                      <a:r>
                        <a:rPr lang="en-US" sz="1600" b="1">
                          <a:effectLst/>
                        </a:rPr>
                        <a:t>Logical AND</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&amp;&amp;</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Left to right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1392444"/>
                  </a:ext>
                </a:extLst>
              </a:tr>
              <a:tr h="343853">
                <a:tc>
                  <a:txBody>
                    <a:bodyPr/>
                    <a:lstStyle/>
                    <a:p>
                      <a:pPr marL="0" marR="0" algn="ctr">
                        <a:lnSpc>
                          <a:spcPct val="107000"/>
                        </a:lnSpc>
                        <a:spcBef>
                          <a:spcPts val="0"/>
                        </a:spcBef>
                        <a:spcAft>
                          <a:spcPts val="0"/>
                        </a:spcAft>
                      </a:pPr>
                      <a:r>
                        <a:rPr lang="en-US" sz="1600" b="1">
                          <a:effectLst/>
                        </a:rPr>
                        <a:t>Logical OR</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Left to right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70518873"/>
                  </a:ext>
                </a:extLst>
              </a:tr>
              <a:tr h="343853">
                <a:tc>
                  <a:txBody>
                    <a:bodyPr/>
                    <a:lstStyle/>
                    <a:p>
                      <a:pPr marL="0" marR="0" algn="ctr">
                        <a:lnSpc>
                          <a:spcPct val="107000"/>
                        </a:lnSpc>
                        <a:spcBef>
                          <a:spcPts val="0"/>
                        </a:spcBef>
                        <a:spcAft>
                          <a:spcPts val="0"/>
                        </a:spcAft>
                      </a:pPr>
                      <a:r>
                        <a:rPr lang="en-US" sz="1600" b="1">
                          <a:effectLst/>
                        </a:rPr>
                        <a:t>Conditional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Right to left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5226479"/>
                  </a:ext>
                </a:extLst>
              </a:tr>
              <a:tr h="705902">
                <a:tc>
                  <a:txBody>
                    <a:bodyPr/>
                    <a:lstStyle/>
                    <a:p>
                      <a:pPr marL="0" marR="0" algn="ctr">
                        <a:lnSpc>
                          <a:spcPct val="107000"/>
                        </a:lnSpc>
                        <a:spcBef>
                          <a:spcPts val="0"/>
                        </a:spcBef>
                        <a:spcAft>
                          <a:spcPts val="0"/>
                        </a:spcAft>
                      </a:pPr>
                      <a:r>
                        <a:rPr lang="en-US" sz="1600" b="1">
                          <a:effectLst/>
                        </a:rPr>
                        <a:t>Assignment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rPr>
                        <a:t>= + = - =</a:t>
                      </a:r>
                    </a:p>
                    <a:p>
                      <a:pPr marL="0" marR="0" algn="ctr">
                        <a:lnSpc>
                          <a:spcPct val="107000"/>
                        </a:lnSpc>
                        <a:spcBef>
                          <a:spcPts val="0"/>
                        </a:spcBef>
                        <a:spcAft>
                          <a:spcPts val="0"/>
                        </a:spcAft>
                      </a:pPr>
                      <a:r>
                        <a:rPr lang="en-US" sz="1600" b="1">
                          <a:effectLst/>
                        </a:rPr>
                        <a: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rPr>
                        <a:t>Right to left</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2859931"/>
                  </a:ext>
                </a:extLst>
              </a:tr>
            </a:tbl>
          </a:graphicData>
        </a:graphic>
      </p:graphicFrame>
    </p:spTree>
    <p:extLst>
      <p:ext uri="{BB962C8B-B14F-4D97-AF65-F5344CB8AC3E}">
        <p14:creationId xmlns:p14="http://schemas.microsoft.com/office/powerpoint/2010/main" val="281301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What is an Operator?</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000" b="1" dirty="0"/>
              <a:t>An operator is a symbol or character that is used to determine the action that is to be performed or considered. A simpler answer can be given using expression 4 + 5 is equal to 9. Now 4 and 5 are called operands while + is called operator.</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3</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15875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400" b="1" dirty="0"/>
              <a:t>Arithmetic Operators</a:t>
            </a:r>
          </a:p>
        </p:txBody>
      </p:sp>
      <p:sp>
        <p:nvSpPr>
          <p:cNvPr id="96" name="Google Shape;96;p16"/>
          <p:cNvSpPr txBox="1">
            <a:spLocks noGrp="1"/>
          </p:cNvSpPr>
          <p:nvPr>
            <p:ph type="body" idx="1"/>
          </p:nvPr>
        </p:nvSpPr>
        <p:spPr>
          <a:xfrm>
            <a:off x="609567" y="3429000"/>
            <a:ext cx="10972800" cy="1143200"/>
          </a:xfrm>
          <a:prstGeom prst="rect">
            <a:avLst/>
          </a:prstGeom>
        </p:spPr>
        <p:txBody>
          <a:bodyPr spcFirstLastPara="1" wrap="square" lIns="121900" tIns="121900" rIns="121900" bIns="121900" anchor="t" anchorCtr="0">
            <a:noAutofit/>
          </a:bodyPr>
          <a:lstStyle/>
          <a:p>
            <a:pPr marL="135464" indent="0" algn="just">
              <a:buNone/>
            </a:pPr>
            <a:r>
              <a:rPr lang="en-US" sz="3600" b="1" dirty="0"/>
              <a:t>Assume variable A holds 10 and variable holds 20 then-</a:t>
            </a:r>
          </a:p>
          <a:p>
            <a:pPr marL="135464" indent="0" algn="just">
              <a:buNone/>
            </a:pPr>
            <a:endParaRPr lang="en-US"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4</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90000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400" b="1" dirty="0"/>
              <a:t>Arithmetic Operators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5</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graphicFrame>
        <p:nvGraphicFramePr>
          <p:cNvPr id="6" name="Table 5">
            <a:extLst>
              <a:ext uri="{FF2B5EF4-FFF2-40B4-BE49-F238E27FC236}">
                <a16:creationId xmlns:a16="http://schemas.microsoft.com/office/drawing/2014/main" id="{DAD05E3E-A662-4982-B8A7-6E26F381361E}"/>
              </a:ext>
            </a:extLst>
          </p:cNvPr>
          <p:cNvGraphicFramePr>
            <a:graphicFrameLocks noGrp="1"/>
          </p:cNvGraphicFramePr>
          <p:nvPr>
            <p:extLst>
              <p:ext uri="{D42A27DB-BD31-4B8C-83A1-F6EECF244321}">
                <p14:modId xmlns:p14="http://schemas.microsoft.com/office/powerpoint/2010/main" val="1207463315"/>
              </p:ext>
            </p:extLst>
          </p:nvPr>
        </p:nvGraphicFramePr>
        <p:xfrm>
          <a:off x="1557094" y="2166568"/>
          <a:ext cx="9072592" cy="4244030"/>
        </p:xfrm>
        <a:graphic>
          <a:graphicData uri="http://schemas.openxmlformats.org/drawingml/2006/table">
            <a:tbl>
              <a:tblPr firstRow="1" firstCol="1" bandRow="1">
                <a:tableStyleId>{073A0DAA-6AF3-43AB-8588-CEC1D06C72B9}</a:tableStyleId>
              </a:tblPr>
              <a:tblGrid>
                <a:gridCol w="1130435">
                  <a:extLst>
                    <a:ext uri="{9D8B030D-6E8A-4147-A177-3AD203B41FA5}">
                      <a16:colId xmlns:a16="http://schemas.microsoft.com/office/drawing/2014/main" val="930634589"/>
                    </a:ext>
                  </a:extLst>
                </a:gridCol>
                <a:gridCol w="4917636">
                  <a:extLst>
                    <a:ext uri="{9D8B030D-6E8A-4147-A177-3AD203B41FA5}">
                      <a16:colId xmlns:a16="http://schemas.microsoft.com/office/drawing/2014/main" val="2587638280"/>
                    </a:ext>
                  </a:extLst>
                </a:gridCol>
                <a:gridCol w="3024521">
                  <a:extLst>
                    <a:ext uri="{9D8B030D-6E8A-4147-A177-3AD203B41FA5}">
                      <a16:colId xmlns:a16="http://schemas.microsoft.com/office/drawing/2014/main" val="2124086686"/>
                    </a:ext>
                  </a:extLst>
                </a:gridCol>
              </a:tblGrid>
              <a:tr h="380332">
                <a:tc>
                  <a:txBody>
                    <a:bodyPr/>
                    <a:lstStyle/>
                    <a:p>
                      <a:pPr marL="0" marR="0" algn="ctr">
                        <a:lnSpc>
                          <a:spcPct val="107000"/>
                        </a:lnSpc>
                        <a:spcBef>
                          <a:spcPts val="0"/>
                        </a:spcBef>
                        <a:spcAft>
                          <a:spcPts val="0"/>
                        </a:spcAft>
                      </a:pPr>
                      <a:r>
                        <a:rPr lang="en-US" sz="1800" b="1">
                          <a:effectLst/>
                        </a:rPr>
                        <a:t>Operator</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effectLst/>
                        </a:rPr>
                        <a:t>Description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rPr>
                        <a:t>Example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34260083"/>
                  </a:ext>
                </a:extLst>
              </a:tr>
              <a:tr h="380332">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rPr>
                        <a:t>Adds two operands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effectLst/>
                        </a:rPr>
                        <a:t>A + B will give 30</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7116175"/>
                  </a:ext>
                </a:extLst>
              </a:tr>
              <a:tr h="380332">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rPr>
                        <a:t>Subtracts second operand from the first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rPr>
                        <a:t>A – B will give -10</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9487435"/>
                  </a:ext>
                </a:extLst>
              </a:tr>
              <a:tr h="380332">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effectLst/>
                        </a:rPr>
                        <a:t>Multiply both operands</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effectLst/>
                        </a:rPr>
                        <a:t>A * B will give 200</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871346"/>
                  </a:ext>
                </a:extLst>
              </a:tr>
              <a:tr h="380332">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rPr>
                        <a:t>Divide numerator by de-numerator</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effectLst/>
                        </a:rPr>
                        <a:t>B / A will give 2</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0646917"/>
                  </a:ext>
                </a:extLst>
              </a:tr>
              <a:tr h="78079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rPr>
                        <a:t>Modulus Operator and remainder of after an integer division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effectLst/>
                        </a:rPr>
                        <a:t>B &amp; A will give 0</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3371938"/>
                  </a:ext>
                </a:extLst>
              </a:tr>
              <a:tr h="78079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effectLst/>
                        </a:rPr>
                        <a:t>Increment operator, increases integer value by one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effectLst/>
                        </a:rPr>
                        <a:t>A++ will give 11</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3054736"/>
                  </a:ext>
                </a:extLst>
              </a:tr>
              <a:tr h="780790">
                <a:tc>
                  <a:txBody>
                    <a:bodyPr/>
                    <a:lstStyle/>
                    <a:p>
                      <a:pPr marL="0" marR="0" algn="ctr">
                        <a:lnSpc>
                          <a:spcPct val="107000"/>
                        </a:lnSpc>
                        <a:spcBef>
                          <a:spcPts val="0"/>
                        </a:spcBef>
                        <a:spcAft>
                          <a:spcPts val="0"/>
                        </a:spcAft>
                      </a:pPr>
                      <a:r>
                        <a:rPr lang="en-US" sz="1800" b="1">
                          <a:effectLst/>
                        </a:rPr>
                        <a: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effectLst/>
                        </a:rPr>
                        <a:t>Decrement operator, decreases integer value by one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rPr>
                        <a:t>A—will give 9</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3486745"/>
                  </a:ext>
                </a:extLst>
              </a:tr>
            </a:tbl>
          </a:graphicData>
        </a:graphic>
      </p:graphicFrame>
    </p:spTree>
    <p:extLst>
      <p:ext uri="{BB962C8B-B14F-4D97-AF65-F5344CB8AC3E}">
        <p14:creationId xmlns:p14="http://schemas.microsoft.com/office/powerpoint/2010/main" val="67566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Comparison Operators</a:t>
            </a:r>
          </a:p>
        </p:txBody>
      </p:sp>
      <p:sp>
        <p:nvSpPr>
          <p:cNvPr id="96" name="Google Shape;96;p16"/>
          <p:cNvSpPr txBox="1">
            <a:spLocks noGrp="1"/>
          </p:cNvSpPr>
          <p:nvPr>
            <p:ph type="body" idx="1"/>
          </p:nvPr>
        </p:nvSpPr>
        <p:spPr>
          <a:xfrm>
            <a:off x="609567" y="3429000"/>
            <a:ext cx="10972800" cy="1143200"/>
          </a:xfrm>
          <a:prstGeom prst="rect">
            <a:avLst/>
          </a:prstGeom>
        </p:spPr>
        <p:txBody>
          <a:bodyPr spcFirstLastPara="1" wrap="square" lIns="121900" tIns="121900" rIns="121900" bIns="121900" anchor="t" anchorCtr="0">
            <a:noAutofit/>
          </a:bodyPr>
          <a:lstStyle/>
          <a:p>
            <a:pPr marL="135464" indent="0" algn="just">
              <a:buNone/>
            </a:pPr>
            <a:r>
              <a:rPr lang="en-US" sz="3600" b="1" dirty="0"/>
              <a:t>Assume variable A holds 10 and variable holds 20 then-</a:t>
            </a:r>
          </a:p>
          <a:p>
            <a:pPr marL="135464" indent="0" algn="just">
              <a:buNone/>
            </a:pPr>
            <a:endParaRPr lang="en-US"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6</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0947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Comparison Operators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7</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graphicFrame>
        <p:nvGraphicFramePr>
          <p:cNvPr id="6" name="Table 5">
            <a:extLst>
              <a:ext uri="{FF2B5EF4-FFF2-40B4-BE49-F238E27FC236}">
                <a16:creationId xmlns:a16="http://schemas.microsoft.com/office/drawing/2014/main" id="{EB3B81D1-9DC4-4896-A283-7E4BB17A2DB9}"/>
              </a:ext>
            </a:extLst>
          </p:cNvPr>
          <p:cNvGraphicFramePr>
            <a:graphicFrameLocks noGrp="1"/>
          </p:cNvGraphicFramePr>
          <p:nvPr>
            <p:extLst>
              <p:ext uri="{D42A27DB-BD31-4B8C-83A1-F6EECF244321}">
                <p14:modId xmlns:p14="http://schemas.microsoft.com/office/powerpoint/2010/main" val="2638540542"/>
              </p:ext>
            </p:extLst>
          </p:nvPr>
        </p:nvGraphicFramePr>
        <p:xfrm>
          <a:off x="1073427" y="2478637"/>
          <a:ext cx="9700590" cy="4037779"/>
        </p:xfrm>
        <a:graphic>
          <a:graphicData uri="http://schemas.openxmlformats.org/drawingml/2006/table">
            <a:tbl>
              <a:tblPr firstRow="1" firstCol="1" bandRow="1">
                <a:tableStyleId>{073A0DAA-6AF3-43AB-8588-CEC1D06C72B9}</a:tableStyleId>
              </a:tblPr>
              <a:tblGrid>
                <a:gridCol w="3232838">
                  <a:extLst>
                    <a:ext uri="{9D8B030D-6E8A-4147-A177-3AD203B41FA5}">
                      <a16:colId xmlns:a16="http://schemas.microsoft.com/office/drawing/2014/main" val="4082815119"/>
                    </a:ext>
                  </a:extLst>
                </a:gridCol>
                <a:gridCol w="3233876">
                  <a:extLst>
                    <a:ext uri="{9D8B030D-6E8A-4147-A177-3AD203B41FA5}">
                      <a16:colId xmlns:a16="http://schemas.microsoft.com/office/drawing/2014/main" val="521465675"/>
                    </a:ext>
                  </a:extLst>
                </a:gridCol>
                <a:gridCol w="3233876">
                  <a:extLst>
                    <a:ext uri="{9D8B030D-6E8A-4147-A177-3AD203B41FA5}">
                      <a16:colId xmlns:a16="http://schemas.microsoft.com/office/drawing/2014/main" val="2666493189"/>
                    </a:ext>
                  </a:extLst>
                </a:gridCol>
              </a:tblGrid>
              <a:tr h="168252">
                <a:tc>
                  <a:txBody>
                    <a:bodyPr/>
                    <a:lstStyle/>
                    <a:p>
                      <a:pPr marL="0" marR="0" algn="ctr">
                        <a:lnSpc>
                          <a:spcPct val="107000"/>
                        </a:lnSpc>
                        <a:spcBef>
                          <a:spcPts val="0"/>
                        </a:spcBef>
                        <a:spcAft>
                          <a:spcPts val="0"/>
                        </a:spcAft>
                      </a:pPr>
                      <a:r>
                        <a:rPr lang="en-US" sz="1100" b="1" dirty="0">
                          <a:effectLst/>
                        </a:rPr>
                        <a:t>Operator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gn="ctr">
                        <a:lnSpc>
                          <a:spcPct val="107000"/>
                        </a:lnSpc>
                        <a:spcBef>
                          <a:spcPts val="0"/>
                        </a:spcBef>
                        <a:spcAft>
                          <a:spcPts val="0"/>
                        </a:spcAft>
                      </a:pPr>
                      <a:r>
                        <a:rPr lang="en-US" sz="1100" b="1" dirty="0">
                          <a:effectLst/>
                        </a:rPr>
                        <a:t>Description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gn="ctr">
                        <a:lnSpc>
                          <a:spcPct val="107000"/>
                        </a:lnSpc>
                        <a:spcBef>
                          <a:spcPts val="0"/>
                        </a:spcBef>
                        <a:spcAft>
                          <a:spcPts val="0"/>
                        </a:spcAft>
                      </a:pPr>
                      <a:r>
                        <a:rPr lang="en-US" sz="1100" b="1" dirty="0">
                          <a:effectLst/>
                        </a:rPr>
                        <a:t>Example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extLst>
                  <a:ext uri="{0D108BD9-81ED-4DB2-BD59-A6C34878D82A}">
                    <a16:rowId xmlns:a16="http://schemas.microsoft.com/office/drawing/2014/main" val="3677264809"/>
                  </a:ext>
                </a:extLst>
              </a:tr>
              <a:tr h="502808">
                <a:tc>
                  <a:txBody>
                    <a:bodyPr/>
                    <a:lstStyle/>
                    <a:p>
                      <a:pPr marL="0" marR="0" algn="ctr">
                        <a:lnSpc>
                          <a:spcPct val="107000"/>
                        </a:lnSpc>
                        <a:spcBef>
                          <a:spcPts val="0"/>
                        </a:spcBef>
                        <a:spcAft>
                          <a:spcPts val="0"/>
                        </a:spcAft>
                      </a:pPr>
                      <a:r>
                        <a:rPr lang="en-US" sz="1100" b="1" dirty="0">
                          <a:effectLst/>
                        </a:rPr>
                        <a: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nSpc>
                          <a:spcPct val="107000"/>
                        </a:lnSpc>
                        <a:spcBef>
                          <a:spcPts val="0"/>
                        </a:spcBef>
                        <a:spcAft>
                          <a:spcPts val="0"/>
                        </a:spcAft>
                      </a:pPr>
                      <a:r>
                        <a:rPr lang="en-US" sz="1100" b="1" dirty="0">
                          <a:effectLst/>
                        </a:rPr>
                        <a:t>Checks if the value of two operands are equal or not, if yes then condition becomes true.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gn="ctr">
                        <a:lnSpc>
                          <a:spcPct val="107000"/>
                        </a:lnSpc>
                        <a:spcBef>
                          <a:spcPts val="0"/>
                        </a:spcBef>
                        <a:spcAft>
                          <a:spcPts val="0"/>
                        </a:spcAft>
                      </a:pPr>
                      <a:r>
                        <a:rPr lang="en-US" sz="1100" b="1" dirty="0">
                          <a:effectLst/>
                        </a:rPr>
                        <a:t>(A == B) is not true.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extLst>
                  <a:ext uri="{0D108BD9-81ED-4DB2-BD59-A6C34878D82A}">
                    <a16:rowId xmlns:a16="http://schemas.microsoft.com/office/drawing/2014/main" val="2456409034"/>
                  </a:ext>
                </a:extLst>
              </a:tr>
              <a:tr h="672920">
                <a:tc>
                  <a:txBody>
                    <a:bodyPr/>
                    <a:lstStyle/>
                    <a:p>
                      <a:pPr marL="0" marR="0" algn="ctr">
                        <a:lnSpc>
                          <a:spcPct val="107000"/>
                        </a:lnSpc>
                        <a:spcBef>
                          <a:spcPts val="0"/>
                        </a:spcBef>
                        <a:spcAft>
                          <a:spcPts val="0"/>
                        </a:spcAft>
                      </a:pPr>
                      <a:r>
                        <a:rPr lang="en-US" sz="1100" b="1" dirty="0">
                          <a:effectLst/>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nSpc>
                          <a:spcPct val="107000"/>
                        </a:lnSpc>
                        <a:spcBef>
                          <a:spcPts val="0"/>
                        </a:spcBef>
                        <a:spcAft>
                          <a:spcPts val="0"/>
                        </a:spcAft>
                      </a:pPr>
                      <a:r>
                        <a:rPr lang="en-US" sz="1100" b="1" dirty="0">
                          <a:effectLst/>
                        </a:rPr>
                        <a:t>Checks if the value of two operands are equal or not, if values are not equal then condition becomes true.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gn="ctr">
                        <a:lnSpc>
                          <a:spcPct val="107000"/>
                        </a:lnSpc>
                        <a:spcBef>
                          <a:spcPts val="0"/>
                        </a:spcBef>
                        <a:spcAft>
                          <a:spcPts val="0"/>
                        </a:spcAft>
                      </a:pPr>
                      <a:r>
                        <a:rPr lang="en-US" sz="1100" b="1" dirty="0">
                          <a:effectLst/>
                        </a:rPr>
                        <a:t>(A != B) is true.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extLst>
                  <a:ext uri="{0D108BD9-81ED-4DB2-BD59-A6C34878D82A}">
                    <a16:rowId xmlns:a16="http://schemas.microsoft.com/office/drawing/2014/main" val="3260423974"/>
                  </a:ext>
                </a:extLst>
              </a:tr>
              <a:tr h="672920">
                <a:tc>
                  <a:txBody>
                    <a:bodyPr/>
                    <a:lstStyle/>
                    <a:p>
                      <a:pPr marL="0" marR="0" algn="ctr">
                        <a:lnSpc>
                          <a:spcPct val="107000"/>
                        </a:lnSpc>
                        <a:spcBef>
                          <a:spcPts val="0"/>
                        </a:spcBef>
                        <a:spcAft>
                          <a:spcPts val="0"/>
                        </a:spcAft>
                      </a:pPr>
                      <a:r>
                        <a:rPr lang="en-US" sz="1100" b="1" dirty="0">
                          <a:effectLst/>
                        </a:rPr>
                        <a:t>&gt;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nSpc>
                          <a:spcPct val="107000"/>
                        </a:lnSpc>
                        <a:spcBef>
                          <a:spcPts val="0"/>
                        </a:spcBef>
                        <a:spcAft>
                          <a:spcPts val="0"/>
                        </a:spcAft>
                      </a:pPr>
                      <a:r>
                        <a:rPr lang="en-US" sz="1100" b="1" dirty="0">
                          <a:effectLst/>
                        </a:rPr>
                        <a:t>Checks if the value of left operand is greater than the value of right operand, if yes then condition becomes true.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gn="ctr">
                        <a:lnSpc>
                          <a:spcPct val="107000"/>
                        </a:lnSpc>
                        <a:spcBef>
                          <a:spcPts val="0"/>
                        </a:spcBef>
                        <a:spcAft>
                          <a:spcPts val="0"/>
                        </a:spcAft>
                      </a:pPr>
                      <a:r>
                        <a:rPr lang="en-US" sz="1100" b="1" dirty="0">
                          <a:effectLst/>
                        </a:rPr>
                        <a:t>(A &gt; B) is not true.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extLst>
                  <a:ext uri="{0D108BD9-81ED-4DB2-BD59-A6C34878D82A}">
                    <a16:rowId xmlns:a16="http://schemas.microsoft.com/office/drawing/2014/main" val="96377937"/>
                  </a:ext>
                </a:extLst>
              </a:tr>
              <a:tr h="672920">
                <a:tc>
                  <a:txBody>
                    <a:bodyPr/>
                    <a:lstStyle/>
                    <a:p>
                      <a:pPr marL="0" marR="0" algn="ctr">
                        <a:lnSpc>
                          <a:spcPct val="107000"/>
                        </a:lnSpc>
                        <a:spcBef>
                          <a:spcPts val="0"/>
                        </a:spcBef>
                        <a:spcAft>
                          <a:spcPts val="0"/>
                        </a:spcAft>
                      </a:pPr>
                      <a:r>
                        <a:rPr lang="en-US" sz="1100" b="1" dirty="0">
                          <a:effectLst/>
                        </a:rPr>
                        <a:t>&lt;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nSpc>
                          <a:spcPct val="107000"/>
                        </a:lnSpc>
                        <a:spcBef>
                          <a:spcPts val="0"/>
                        </a:spcBef>
                        <a:spcAft>
                          <a:spcPts val="0"/>
                        </a:spcAft>
                      </a:pPr>
                      <a:r>
                        <a:rPr lang="en-US" sz="1100" b="1" dirty="0">
                          <a:effectLst/>
                        </a:rPr>
                        <a:t>Checks if the value of left operand is less than the value of right operand, if yes then condition becomes true.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gn="ctr">
                        <a:lnSpc>
                          <a:spcPct val="107000"/>
                        </a:lnSpc>
                        <a:spcBef>
                          <a:spcPts val="0"/>
                        </a:spcBef>
                        <a:spcAft>
                          <a:spcPts val="0"/>
                        </a:spcAft>
                      </a:pPr>
                      <a:r>
                        <a:rPr lang="en-US" sz="1100" b="1" dirty="0">
                          <a:effectLst/>
                        </a:rPr>
                        <a:t>(A &lt; B) is true.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extLst>
                  <a:ext uri="{0D108BD9-81ED-4DB2-BD59-A6C34878D82A}">
                    <a16:rowId xmlns:a16="http://schemas.microsoft.com/office/drawing/2014/main" val="3508835694"/>
                  </a:ext>
                </a:extLst>
              </a:tr>
              <a:tr h="672920">
                <a:tc>
                  <a:txBody>
                    <a:bodyPr/>
                    <a:lstStyle/>
                    <a:p>
                      <a:pPr marL="0" marR="0" algn="ctr">
                        <a:lnSpc>
                          <a:spcPct val="107000"/>
                        </a:lnSpc>
                        <a:spcBef>
                          <a:spcPts val="0"/>
                        </a:spcBef>
                        <a:spcAft>
                          <a:spcPts val="0"/>
                        </a:spcAft>
                      </a:pPr>
                      <a:r>
                        <a:rPr lang="en-US" sz="1100" b="1" dirty="0">
                          <a:effectLst/>
                        </a:rPr>
                        <a:t>&gt;=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nSpc>
                          <a:spcPct val="107000"/>
                        </a:lnSpc>
                        <a:spcBef>
                          <a:spcPts val="0"/>
                        </a:spcBef>
                        <a:spcAft>
                          <a:spcPts val="0"/>
                        </a:spcAft>
                      </a:pPr>
                      <a:r>
                        <a:rPr lang="en-US" sz="1100" b="1" dirty="0">
                          <a:effectLst/>
                        </a:rPr>
                        <a:t>Checks if the value of left operand is greater than or equal to the value of right operand, if yes then condition becomes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gn="ctr">
                        <a:lnSpc>
                          <a:spcPct val="107000"/>
                        </a:lnSpc>
                        <a:spcBef>
                          <a:spcPts val="0"/>
                        </a:spcBef>
                        <a:spcAft>
                          <a:spcPts val="0"/>
                        </a:spcAft>
                      </a:pPr>
                      <a:r>
                        <a:rPr lang="en-US" sz="1100" b="1" dirty="0">
                          <a:effectLst/>
                        </a:rPr>
                        <a:t>(A &lt;= B) is not true.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extLst>
                  <a:ext uri="{0D108BD9-81ED-4DB2-BD59-A6C34878D82A}">
                    <a16:rowId xmlns:a16="http://schemas.microsoft.com/office/drawing/2014/main" val="2986352223"/>
                  </a:ext>
                </a:extLst>
              </a:tr>
              <a:tr h="672920">
                <a:tc>
                  <a:txBody>
                    <a:bodyPr/>
                    <a:lstStyle/>
                    <a:p>
                      <a:pPr marL="0" marR="0" algn="ctr">
                        <a:lnSpc>
                          <a:spcPct val="107000"/>
                        </a:lnSpc>
                        <a:spcBef>
                          <a:spcPts val="0"/>
                        </a:spcBef>
                        <a:spcAft>
                          <a:spcPts val="0"/>
                        </a:spcAft>
                      </a:pPr>
                      <a:r>
                        <a:rPr lang="en-US" sz="1100" b="1" dirty="0">
                          <a:effectLst/>
                        </a:rPr>
                        <a:t>&lt;=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nSpc>
                          <a:spcPct val="107000"/>
                        </a:lnSpc>
                        <a:spcBef>
                          <a:spcPts val="0"/>
                        </a:spcBef>
                        <a:spcAft>
                          <a:spcPts val="0"/>
                        </a:spcAft>
                      </a:pPr>
                      <a:r>
                        <a:rPr lang="en-US" sz="1100" b="1" dirty="0">
                          <a:effectLst/>
                        </a:rPr>
                        <a:t>Checks if the value of left operand is less than or equal to the value of right operand, if yes then condition becomes true.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tc>
                  <a:txBody>
                    <a:bodyPr/>
                    <a:lstStyle/>
                    <a:p>
                      <a:pPr marL="0" marR="0" algn="ctr">
                        <a:lnSpc>
                          <a:spcPct val="107000"/>
                        </a:lnSpc>
                        <a:spcBef>
                          <a:spcPts val="0"/>
                        </a:spcBef>
                        <a:spcAft>
                          <a:spcPts val="0"/>
                        </a:spcAft>
                      </a:pPr>
                      <a:r>
                        <a:rPr lang="en-US" sz="1100" b="1" dirty="0">
                          <a:effectLst/>
                        </a:rPr>
                        <a:t>(A &lt;= B) is true.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875" marR="53875" marT="0" marB="0" anchor="ctr"/>
                </a:tc>
                <a:extLst>
                  <a:ext uri="{0D108BD9-81ED-4DB2-BD59-A6C34878D82A}">
                    <a16:rowId xmlns:a16="http://schemas.microsoft.com/office/drawing/2014/main" val="1859554955"/>
                  </a:ext>
                </a:extLst>
              </a:tr>
            </a:tbl>
          </a:graphicData>
        </a:graphic>
      </p:graphicFrame>
    </p:spTree>
    <p:extLst>
      <p:ext uri="{BB962C8B-B14F-4D97-AF65-F5344CB8AC3E}">
        <p14:creationId xmlns:p14="http://schemas.microsoft.com/office/powerpoint/2010/main" val="414572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Logical Operators</a:t>
            </a:r>
          </a:p>
        </p:txBody>
      </p:sp>
      <p:sp>
        <p:nvSpPr>
          <p:cNvPr id="96" name="Google Shape;96;p16"/>
          <p:cNvSpPr txBox="1">
            <a:spLocks noGrp="1"/>
          </p:cNvSpPr>
          <p:nvPr>
            <p:ph type="body" idx="1"/>
          </p:nvPr>
        </p:nvSpPr>
        <p:spPr>
          <a:xfrm>
            <a:off x="609567" y="3429000"/>
            <a:ext cx="10972800" cy="1143200"/>
          </a:xfrm>
          <a:prstGeom prst="rect">
            <a:avLst/>
          </a:prstGeom>
        </p:spPr>
        <p:txBody>
          <a:bodyPr spcFirstLastPara="1" wrap="square" lIns="121900" tIns="121900" rIns="121900" bIns="121900" anchor="t" anchorCtr="0">
            <a:noAutofit/>
          </a:bodyPr>
          <a:lstStyle/>
          <a:p>
            <a:pPr marL="135464" indent="0" algn="just">
              <a:buNone/>
            </a:pPr>
            <a:r>
              <a:rPr lang="en-US" sz="3600" b="1" dirty="0"/>
              <a:t>Assume variable A holds 10 and variable holds 20 then-</a:t>
            </a:r>
          </a:p>
          <a:p>
            <a:pPr marL="135464" indent="0" algn="just">
              <a:buNone/>
            </a:pPr>
            <a:endParaRPr lang="en-US"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8</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28259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Logical Operators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9</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graphicFrame>
        <p:nvGraphicFramePr>
          <p:cNvPr id="6" name="Table 5">
            <a:extLst>
              <a:ext uri="{FF2B5EF4-FFF2-40B4-BE49-F238E27FC236}">
                <a16:creationId xmlns:a16="http://schemas.microsoft.com/office/drawing/2014/main" id="{156F184D-B7BC-4A95-8E75-EDAA943F80C3}"/>
              </a:ext>
            </a:extLst>
          </p:cNvPr>
          <p:cNvGraphicFramePr>
            <a:graphicFrameLocks noGrp="1"/>
          </p:cNvGraphicFramePr>
          <p:nvPr>
            <p:extLst>
              <p:ext uri="{D42A27DB-BD31-4B8C-83A1-F6EECF244321}">
                <p14:modId xmlns:p14="http://schemas.microsoft.com/office/powerpoint/2010/main" val="1164612782"/>
              </p:ext>
            </p:extLst>
          </p:nvPr>
        </p:nvGraphicFramePr>
        <p:xfrm>
          <a:off x="2102371" y="2474553"/>
          <a:ext cx="7987258" cy="4048091"/>
        </p:xfrm>
        <a:graphic>
          <a:graphicData uri="http://schemas.openxmlformats.org/drawingml/2006/table">
            <a:tbl>
              <a:tblPr firstRow="1" firstCol="1" bandRow="1">
                <a:tableStyleId>{073A0DAA-6AF3-43AB-8588-CEC1D06C72B9}</a:tableStyleId>
              </a:tblPr>
              <a:tblGrid>
                <a:gridCol w="3992988">
                  <a:extLst>
                    <a:ext uri="{9D8B030D-6E8A-4147-A177-3AD203B41FA5}">
                      <a16:colId xmlns:a16="http://schemas.microsoft.com/office/drawing/2014/main" val="109832361"/>
                    </a:ext>
                  </a:extLst>
                </a:gridCol>
                <a:gridCol w="3994270">
                  <a:extLst>
                    <a:ext uri="{9D8B030D-6E8A-4147-A177-3AD203B41FA5}">
                      <a16:colId xmlns:a16="http://schemas.microsoft.com/office/drawing/2014/main" val="2298560546"/>
                    </a:ext>
                  </a:extLst>
                </a:gridCol>
              </a:tblGrid>
              <a:tr h="300386">
                <a:tc>
                  <a:txBody>
                    <a:bodyPr/>
                    <a:lstStyle/>
                    <a:p>
                      <a:pPr marL="0" marR="0" algn="ctr">
                        <a:lnSpc>
                          <a:spcPct val="107000"/>
                        </a:lnSpc>
                        <a:spcBef>
                          <a:spcPts val="0"/>
                        </a:spcBef>
                        <a:spcAft>
                          <a:spcPts val="0"/>
                        </a:spcAft>
                      </a:pPr>
                      <a:r>
                        <a:rPr lang="en-US" sz="1800" b="1">
                          <a:effectLst/>
                        </a:rPr>
                        <a:t>Operator / Symbol</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a:effectLst/>
                        </a:rPr>
                        <a:t>Description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0127368"/>
                  </a:ext>
                </a:extLst>
              </a:tr>
              <a:tr h="932952">
                <a:tc>
                  <a:txBody>
                    <a:bodyPr/>
                    <a:lstStyle/>
                    <a:p>
                      <a:pPr marL="0" marR="0" algn="ctr">
                        <a:lnSpc>
                          <a:spcPct val="107000"/>
                        </a:lnSpc>
                        <a:spcBef>
                          <a:spcPts val="0"/>
                        </a:spcBef>
                        <a:spcAft>
                          <a:spcPts val="0"/>
                        </a:spcAft>
                      </a:pPr>
                      <a:r>
                        <a:rPr lang="en-US" sz="1800" b="1">
                          <a:effectLst/>
                        </a:rPr>
                        <a:t>And / &amp;&amp;</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rPr>
                        <a:t>Called Logical AND operator. If both the operands are true then condition becomes true.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9270202"/>
                  </a:ext>
                </a:extLst>
              </a:tr>
              <a:tr h="1249234">
                <a:tc>
                  <a:txBody>
                    <a:bodyPr/>
                    <a:lstStyle/>
                    <a:p>
                      <a:pPr marL="0" marR="0" algn="ctr">
                        <a:lnSpc>
                          <a:spcPct val="107000"/>
                        </a:lnSpc>
                        <a:spcBef>
                          <a:spcPts val="0"/>
                        </a:spcBef>
                        <a:spcAft>
                          <a:spcPts val="0"/>
                        </a:spcAft>
                      </a:pPr>
                      <a:r>
                        <a:rPr lang="en-US" sz="1800" b="1">
                          <a:effectLst/>
                        </a:rPr>
                        <a:t>Or / ||</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rPr>
                        <a:t>Called Logical OR Operator. If any of the two operands are non-zero then condition becomes true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3952882"/>
                  </a:ext>
                </a:extLst>
              </a:tr>
              <a:tr h="1565519">
                <a:tc>
                  <a:txBody>
                    <a:bodyPr/>
                    <a:lstStyle/>
                    <a:p>
                      <a:pPr marL="0" marR="0" algn="ctr">
                        <a:lnSpc>
                          <a:spcPct val="107000"/>
                        </a:lnSpc>
                        <a:spcBef>
                          <a:spcPts val="0"/>
                        </a:spcBef>
                        <a:spcAft>
                          <a:spcPts val="0"/>
                        </a:spcAft>
                      </a:pPr>
                      <a:r>
                        <a:rPr lang="en-US" sz="1800" b="1" dirty="0">
                          <a:effectLst/>
                        </a:rPr>
                        <a: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rPr>
                        <a:t>Called Logical NOT Operator. Use to reverse the logical state of its operand. If a condition is true then Logical NOT operator will make false.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5384459"/>
                  </a:ext>
                </a:extLst>
              </a:tr>
            </a:tbl>
          </a:graphicData>
        </a:graphic>
      </p:graphicFrame>
    </p:spTree>
    <p:extLst>
      <p:ext uri="{BB962C8B-B14F-4D97-AF65-F5344CB8AC3E}">
        <p14:creationId xmlns:p14="http://schemas.microsoft.com/office/powerpoint/2010/main" val="3520085220"/>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1052</Words>
  <Application>Microsoft Office PowerPoint</Application>
  <PresentationFormat>Widescreen</PresentationFormat>
  <Paragraphs>179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Sniglet</vt:lpstr>
      <vt:lpstr>Walter Turncoat</vt:lpstr>
      <vt:lpstr>Ursula template</vt:lpstr>
      <vt:lpstr>OPERATORS</vt:lpstr>
      <vt:lpstr>PHP Operators</vt:lpstr>
      <vt:lpstr>What is an Operator?</vt:lpstr>
      <vt:lpstr>Arithmetic Operators</vt:lpstr>
      <vt:lpstr>Arithmetic Operators</vt:lpstr>
      <vt:lpstr>Comparison Operators</vt:lpstr>
      <vt:lpstr>Comparison Operators</vt:lpstr>
      <vt:lpstr>Logical Operators</vt:lpstr>
      <vt:lpstr>Logical Operators</vt:lpstr>
      <vt:lpstr>Assignment Operators</vt:lpstr>
      <vt:lpstr>Conditional Operator</vt:lpstr>
      <vt:lpstr>Conditional Operator</vt:lpstr>
      <vt:lpstr>Operator Categories</vt:lpstr>
      <vt:lpstr>Operator Categories</vt:lpstr>
      <vt:lpstr>Unary Prefix operators</vt:lpstr>
      <vt:lpstr>Binary operators</vt:lpstr>
      <vt:lpstr>The conditional operator (a ternary operator)</vt:lpstr>
      <vt:lpstr>Assignment operators</vt:lpstr>
      <vt:lpstr>Precedence of PHP Operators</vt:lpstr>
      <vt:lpstr>Precedence of PHP Operators</vt:lpstr>
      <vt:lpstr>Precedence of PHP Operators</vt:lpstr>
      <vt:lpstr>Precedence of PHP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CLASS</dc:title>
  <dc:creator>FRONT DESK 4</dc:creator>
  <cp:lastModifiedBy>EDOZIE JOHNPAUL UZOMA</cp:lastModifiedBy>
  <cp:revision>112</cp:revision>
  <dcterms:created xsi:type="dcterms:W3CDTF">2022-05-22T19:00:31Z</dcterms:created>
  <dcterms:modified xsi:type="dcterms:W3CDTF">2022-05-23T16:32:37Z</dcterms:modified>
</cp:coreProperties>
</file>