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62" r:id="rId6"/>
    <p:sldId id="268" r:id="rId7"/>
    <p:sldId id="269" r:id="rId8"/>
    <p:sldId id="271" r:id="rId9"/>
    <p:sldId id="270" r:id="rId10"/>
    <p:sldId id="272" r:id="rId11"/>
    <p:sldId id="273" r:id="rId12"/>
    <p:sldId id="274" r:id="rId13"/>
    <p:sldId id="275" r:id="rId14"/>
    <p:sldId id="276" r:id="rId15"/>
    <p:sldId id="277" r:id="rId16"/>
    <p:sldId id="258" r:id="rId17"/>
    <p:sldId id="279" r:id="rId18"/>
    <p:sldId id="280" r:id="rId19"/>
    <p:sldId id="281" r:id="rId20"/>
    <p:sldId id="278" r:id="rId21"/>
    <p:sldId id="283" r:id="rId22"/>
    <p:sldId id="282" r:id="rId23"/>
    <p:sldId id="285" r:id="rId24"/>
    <p:sldId id="286" r:id="rId25"/>
    <p:sldId id="287" r:id="rId26"/>
    <p:sldId id="289" r:id="rId27"/>
    <p:sldId id="284" r:id="rId28"/>
    <p:sldId id="290" r:id="rId29"/>
    <p:sldId id="288" r:id="rId30"/>
    <p:sldId id="264" r:id="rId31"/>
    <p:sldId id="291" r:id="rId32"/>
    <p:sldId id="292" r:id="rId33"/>
    <p:sldId id="293" r:id="rId34"/>
    <p:sldId id="266" r:id="rId35"/>
    <p:sldId id="267" r:id="rId36"/>
    <p:sldId id="265"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5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5A97A-1D65-4122-A9B7-62C2374A77F5}"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A3C84-FF5C-4D8F-ACD2-AD4864171699}" type="slidenum">
              <a:rPr lang="en-US" smtClean="0"/>
              <a:t>‹#›</a:t>
            </a:fld>
            <a:endParaRPr lang="en-US"/>
          </a:p>
        </p:txBody>
      </p:sp>
    </p:spTree>
    <p:extLst>
      <p:ext uri="{BB962C8B-B14F-4D97-AF65-F5344CB8AC3E}">
        <p14:creationId xmlns:p14="http://schemas.microsoft.com/office/powerpoint/2010/main" val="111498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439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2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16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7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54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616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841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7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56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48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00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663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447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305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1111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03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0776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548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769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62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539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77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885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62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728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124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16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921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02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26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20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45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14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BC7445-63F4-41C0-9336-6E39AF7B2682}"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142498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BC7445-63F4-41C0-9336-6E39AF7B2682}"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358044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BC7445-63F4-41C0-9336-6E39AF7B2682}"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669732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2455168" y="6054421"/>
            <a:ext cx="1480659" cy="81635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89" name="Google Shape;689;p5"/>
          <p:cNvGrpSpPr/>
          <p:nvPr/>
        </p:nvGrpSpPr>
        <p:grpSpPr>
          <a:xfrm>
            <a:off x="456375" y="5577984"/>
            <a:ext cx="492047" cy="970741"/>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3" name="Google Shape;693;p5"/>
          <p:cNvGrpSpPr/>
          <p:nvPr/>
        </p:nvGrpSpPr>
        <p:grpSpPr>
          <a:xfrm>
            <a:off x="67" y="1643867"/>
            <a:ext cx="606173" cy="108931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7" name="Google Shape;697;p5"/>
          <p:cNvGrpSpPr/>
          <p:nvPr/>
        </p:nvGrpSpPr>
        <p:grpSpPr>
          <a:xfrm>
            <a:off x="67" y="4097393"/>
            <a:ext cx="973000" cy="1395695"/>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01" name="Google Shape;701;p5"/>
          <p:cNvGrpSpPr/>
          <p:nvPr/>
        </p:nvGrpSpPr>
        <p:grpSpPr>
          <a:xfrm>
            <a:off x="7926507" y="-9"/>
            <a:ext cx="3366141" cy="1013257"/>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0" name="Google Shape;710;p5"/>
          <p:cNvGrpSpPr/>
          <p:nvPr/>
        </p:nvGrpSpPr>
        <p:grpSpPr>
          <a:xfrm>
            <a:off x="11341825" y="2085455"/>
            <a:ext cx="849905" cy="1507496"/>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9" name="Google Shape;719;p5"/>
          <p:cNvGrpSpPr/>
          <p:nvPr/>
        </p:nvGrpSpPr>
        <p:grpSpPr>
          <a:xfrm>
            <a:off x="9952905" y="4824270"/>
            <a:ext cx="2238824" cy="2046509"/>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0" name="Google Shape;730;p5"/>
          <p:cNvGrpSpPr/>
          <p:nvPr/>
        </p:nvGrpSpPr>
        <p:grpSpPr>
          <a:xfrm>
            <a:off x="10462960" y="4097384"/>
            <a:ext cx="798488" cy="794037"/>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3" name="Google Shape;733;p5"/>
          <p:cNvGrpSpPr/>
          <p:nvPr/>
        </p:nvGrpSpPr>
        <p:grpSpPr>
          <a:xfrm>
            <a:off x="2938929" y="140889"/>
            <a:ext cx="729203" cy="315476"/>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8" name="Google Shape;738;p5"/>
          <p:cNvGrpSpPr/>
          <p:nvPr/>
        </p:nvGrpSpPr>
        <p:grpSpPr>
          <a:xfrm>
            <a:off x="67" y="-9"/>
            <a:ext cx="2733196" cy="1031127"/>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869" name="Google Shape;869;p5"/>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509000" y="1750400"/>
            <a:ext cx="9174000" cy="46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22126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8002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BC7445-63F4-41C0-9336-6E39AF7B2682}"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320166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C7445-63F4-41C0-9336-6E39AF7B2682}"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5327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BC7445-63F4-41C0-9336-6E39AF7B2682}"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11067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BC7445-63F4-41C0-9336-6E39AF7B2682}"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07996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BC7445-63F4-41C0-9336-6E39AF7B2682}"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72969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C7445-63F4-41C0-9336-6E39AF7B2682}"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62653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C7445-63F4-41C0-9336-6E39AF7B2682}"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50066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C7445-63F4-41C0-9336-6E39AF7B2682}"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757C1-C04F-4B55-8F64-9F93642926F2}" type="slidenum">
              <a:rPr lang="en-US" smtClean="0"/>
              <a:t>‹#›</a:t>
            </a:fld>
            <a:endParaRPr lang="en-US"/>
          </a:p>
        </p:txBody>
      </p:sp>
    </p:spTree>
    <p:extLst>
      <p:ext uri="{BB962C8B-B14F-4D97-AF65-F5344CB8AC3E}">
        <p14:creationId xmlns:p14="http://schemas.microsoft.com/office/powerpoint/2010/main" val="20808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C7445-63F4-41C0-9336-6E39AF7B2682}" type="datetimeFigureOut">
              <a:rPr lang="en-US" smtClean="0"/>
              <a:t>5/4/2022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757C1-C04F-4B55-8F64-9F93642926F2}" type="slidenum">
              <a:rPr lang="en-US" smtClean="0"/>
              <a:t>‹#›</a:t>
            </a:fld>
            <a:endParaRPr lang="en-US"/>
          </a:p>
        </p:txBody>
      </p:sp>
    </p:spTree>
    <p:extLst>
      <p:ext uri="{BB962C8B-B14F-4D97-AF65-F5344CB8AC3E}">
        <p14:creationId xmlns:p14="http://schemas.microsoft.com/office/powerpoint/2010/main" val="88849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file:///C:\Users\PHILIPS%20IFEANYI\Documents\Phnet\PHPNET\www.phptutorial.net\php-tutorial\php-cookies\index.html"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9784080" cy="3170099"/>
          </a:xfrm>
          <a:prstGeom prst="rect">
            <a:avLst/>
          </a:prstGeom>
          <a:noFill/>
        </p:spPr>
        <p:txBody>
          <a:bodyPr wrap="square" rtlCol="0">
            <a:spAutoFit/>
          </a:bodyPr>
          <a:lstStyle/>
          <a:p>
            <a:pPr algn="just"/>
            <a:r>
              <a:rPr lang="en-US" sz="3200" b="1" dirty="0"/>
              <a:t>What is PHP 7?</a:t>
            </a:r>
          </a:p>
          <a:p>
            <a:pPr algn="just"/>
            <a:r>
              <a:rPr lang="en-US" sz="2400" b="1" dirty="0"/>
              <a:t>PHP 7 is a major release of PHP programming language and is touted to be a revolution in the</a:t>
            </a:r>
          </a:p>
          <a:p>
            <a:pPr algn="just"/>
            <a:r>
              <a:rPr lang="en-US" sz="2400" b="1" dirty="0"/>
              <a:t>way web applications can be developed and delivered for mobile to enterprises and the cloud.</a:t>
            </a:r>
          </a:p>
          <a:p>
            <a:pPr algn="just"/>
            <a:r>
              <a:rPr lang="en-US" sz="2400" b="1" dirty="0"/>
              <a:t>This release is considered to be the most important change for PHP after the release of PHP</a:t>
            </a:r>
          </a:p>
          <a:p>
            <a:pPr algn="just"/>
            <a:r>
              <a:rPr lang="en-US" sz="2400" b="1" dirty="0"/>
              <a:t>5 in 2004.</a:t>
            </a:r>
          </a:p>
        </p:txBody>
      </p:sp>
    </p:spTree>
    <p:extLst>
      <p:ext uri="{BB962C8B-B14F-4D97-AF65-F5344CB8AC3E}">
        <p14:creationId xmlns:p14="http://schemas.microsoft.com/office/powerpoint/2010/main" val="392829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PHP SUPPORT</a:t>
            </a:r>
          </a:p>
        </p:txBody>
      </p:sp>
      <p:sp>
        <p:nvSpPr>
          <p:cNvPr id="3" name="Text Placeholder 2"/>
          <p:cNvSpPr>
            <a:spLocks noGrp="1"/>
          </p:cNvSpPr>
          <p:nvPr>
            <p:ph type="body" idx="1"/>
          </p:nvPr>
        </p:nvSpPr>
        <p:spPr>
          <a:xfrm>
            <a:off x="1509000" y="1607900"/>
            <a:ext cx="9174000" cy="4664255"/>
          </a:xfrm>
        </p:spPr>
        <p:txBody>
          <a:bodyPr/>
          <a:lstStyle/>
          <a:p>
            <a:r>
              <a:rPr lang="en-US" dirty="0"/>
              <a:t>Integer, </a:t>
            </a:r>
          </a:p>
          <a:p>
            <a:r>
              <a:rPr lang="en-US" dirty="0"/>
              <a:t>Floating point number or Float,</a:t>
            </a:r>
          </a:p>
          <a:p>
            <a:r>
              <a:rPr lang="en-US" dirty="0"/>
              <a:t> String, </a:t>
            </a:r>
          </a:p>
          <a:p>
            <a:r>
              <a:rPr lang="en-US" dirty="0"/>
              <a:t>Booleans,</a:t>
            </a:r>
          </a:p>
          <a:p>
            <a:r>
              <a:rPr lang="en-US" dirty="0"/>
              <a:t> Array, </a:t>
            </a:r>
          </a:p>
          <a:p>
            <a:r>
              <a:rPr lang="en-US" dirty="0"/>
              <a:t>Object,</a:t>
            </a:r>
          </a:p>
          <a:p>
            <a:r>
              <a:rPr lang="en-US" dirty="0"/>
              <a:t> resource </a:t>
            </a:r>
          </a:p>
          <a:p>
            <a:r>
              <a:rPr lang="en-US" dirty="0"/>
              <a:t> NULL.</a:t>
            </a:r>
          </a:p>
          <a:p>
            <a:pPr marL="101598" indent="0">
              <a:buNone/>
            </a:pPr>
            <a:r>
              <a:rPr lang="en-US" dirty="0"/>
              <a:t>	 These data types are used to construct variables..</a:t>
            </a:r>
          </a:p>
        </p:txBody>
      </p:sp>
    </p:spTree>
    <p:extLst>
      <p:ext uri="{BB962C8B-B14F-4D97-AF65-F5344CB8AC3E}">
        <p14:creationId xmlns:p14="http://schemas.microsoft.com/office/powerpoint/2010/main" val="347698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b="1" dirty="0"/>
              <a:t>PHP OPERATORS</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
        <p:nvSpPr>
          <p:cNvPr id="2" name="Text Placeholder 1"/>
          <p:cNvSpPr>
            <a:spLocks noGrp="1"/>
          </p:cNvSpPr>
          <p:nvPr>
            <p:ph type="body" idx="1"/>
          </p:nvPr>
        </p:nvSpPr>
        <p:spPr>
          <a:xfrm>
            <a:off x="1509000" y="1206000"/>
            <a:ext cx="9308911" cy="5359692"/>
          </a:xfrm>
        </p:spPr>
        <p:txBody>
          <a:bodyPr/>
          <a:lstStyle/>
          <a:p>
            <a:pPr marL="101598" indent="0">
              <a:lnSpc>
                <a:spcPct val="150000"/>
              </a:lnSpc>
              <a:buNone/>
            </a:pPr>
            <a:r>
              <a:rPr lang="en-US" sz="3200" dirty="0"/>
              <a:t>Operators are symbols that tell the PHP processor to perform certain actions. For example, the addition (+) symbol is an operator that tells PHP to add two variables or values, while the greater-than (&gt;) symbol is an operator that tells PHP to compare two values.</a:t>
            </a:r>
          </a:p>
        </p:txBody>
      </p:sp>
    </p:spTree>
    <p:extLst>
      <p:ext uri="{BB962C8B-B14F-4D97-AF65-F5344CB8AC3E}">
        <p14:creationId xmlns:p14="http://schemas.microsoft.com/office/powerpoint/2010/main" val="426646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b="1" dirty="0"/>
              <a:t>PHP LOOPS</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
        <p:nvSpPr>
          <p:cNvPr id="2" name="Text Placeholder 1"/>
          <p:cNvSpPr>
            <a:spLocks noGrp="1"/>
          </p:cNvSpPr>
          <p:nvPr>
            <p:ph type="body" idx="1"/>
          </p:nvPr>
        </p:nvSpPr>
        <p:spPr>
          <a:xfrm>
            <a:off x="1509000" y="1206000"/>
            <a:ext cx="9308911" cy="5359692"/>
          </a:xfrm>
        </p:spPr>
        <p:txBody>
          <a:bodyPr/>
          <a:lstStyle/>
          <a:p>
            <a:pPr marL="101598" indent="0">
              <a:lnSpc>
                <a:spcPct val="150000"/>
              </a:lnSpc>
              <a:buNone/>
            </a:pPr>
            <a:r>
              <a:rPr lang="en-US" sz="3200" dirty="0"/>
              <a:t>Loops are used to execute the same block of code again and again, as long as a certain condition is met. The basic idea behind a loop is to automate the repetitive tasks within a program to save the time and effort. PHP supports four different types of loops.</a:t>
            </a:r>
          </a:p>
        </p:txBody>
      </p:sp>
    </p:spTree>
    <p:extLst>
      <p:ext uri="{BB962C8B-B14F-4D97-AF65-F5344CB8AC3E}">
        <p14:creationId xmlns:p14="http://schemas.microsoft.com/office/powerpoint/2010/main" val="220412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b="1" dirty="0"/>
              <a:t>TYPES OF LOOPS</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
        <p:nvSpPr>
          <p:cNvPr id="2" name="Text Placeholder 1"/>
          <p:cNvSpPr>
            <a:spLocks noGrp="1"/>
          </p:cNvSpPr>
          <p:nvPr>
            <p:ph type="body" idx="1"/>
          </p:nvPr>
        </p:nvSpPr>
        <p:spPr>
          <a:xfrm>
            <a:off x="1509000" y="1206000"/>
            <a:ext cx="9308911" cy="5359692"/>
          </a:xfrm>
        </p:spPr>
        <p:txBody>
          <a:bodyPr/>
          <a:lstStyle/>
          <a:p>
            <a:pPr>
              <a:buFont typeface="Arial" panose="020B0604020202020204" pitchFamily="34" charset="0"/>
              <a:buChar char="•"/>
            </a:pPr>
            <a:r>
              <a:rPr lang="en-US" b="1" dirty="0">
                <a:solidFill>
                  <a:srgbClr val="414141"/>
                </a:solidFill>
                <a:latin typeface="-apple-system"/>
              </a:rPr>
              <a:t>while</a:t>
            </a:r>
            <a:r>
              <a:rPr lang="en-US" dirty="0">
                <a:solidFill>
                  <a:srgbClr val="414141"/>
                </a:solidFill>
                <a:latin typeface="-apple-system"/>
              </a:rPr>
              <a:t> — loops through a block of code as long as the condition specified evaluates to true.</a:t>
            </a:r>
          </a:p>
          <a:p>
            <a:pPr>
              <a:buFont typeface="Arial" panose="020B0604020202020204" pitchFamily="34" charset="0"/>
              <a:buChar char="•"/>
            </a:pPr>
            <a:r>
              <a:rPr lang="en-US" b="1" dirty="0">
                <a:solidFill>
                  <a:srgbClr val="414141"/>
                </a:solidFill>
                <a:latin typeface="-apple-system"/>
              </a:rPr>
              <a:t>do…while</a:t>
            </a:r>
            <a:r>
              <a:rPr lang="en-US" dirty="0">
                <a:solidFill>
                  <a:srgbClr val="414141"/>
                </a:solidFill>
                <a:latin typeface="-apple-system"/>
              </a:rPr>
              <a:t> — the block of code executed once and then condition is evaluated. If the condition is true the statement is repeated as long as the specified condition is true.</a:t>
            </a:r>
          </a:p>
          <a:p>
            <a:pPr>
              <a:buFont typeface="Arial" panose="020B0604020202020204" pitchFamily="34" charset="0"/>
              <a:buChar char="•"/>
            </a:pPr>
            <a:r>
              <a:rPr lang="en-US" b="1" dirty="0">
                <a:solidFill>
                  <a:srgbClr val="414141"/>
                </a:solidFill>
                <a:latin typeface="-apple-system"/>
              </a:rPr>
              <a:t>for</a:t>
            </a:r>
            <a:r>
              <a:rPr lang="en-US" dirty="0">
                <a:solidFill>
                  <a:srgbClr val="414141"/>
                </a:solidFill>
                <a:latin typeface="-apple-system"/>
              </a:rPr>
              <a:t> — loops through a block of code until the counter reaches a specified number.</a:t>
            </a:r>
          </a:p>
          <a:p>
            <a:pPr>
              <a:buFont typeface="Arial" panose="020B0604020202020204" pitchFamily="34" charset="0"/>
              <a:buChar char="•"/>
            </a:pPr>
            <a:r>
              <a:rPr lang="en-US" b="1" dirty="0">
                <a:solidFill>
                  <a:srgbClr val="414141"/>
                </a:solidFill>
                <a:latin typeface="-apple-system"/>
              </a:rPr>
              <a:t>foreach</a:t>
            </a:r>
            <a:r>
              <a:rPr lang="en-US" dirty="0">
                <a:solidFill>
                  <a:srgbClr val="414141"/>
                </a:solidFill>
                <a:latin typeface="-apple-system"/>
              </a:rPr>
              <a:t> — loops through a block of code for each element in an array.</a:t>
            </a:r>
          </a:p>
          <a:p>
            <a:pPr marL="101598" indent="0">
              <a:lnSpc>
                <a:spcPct val="150000"/>
              </a:lnSpc>
              <a:buNone/>
            </a:pPr>
            <a:endParaRPr lang="en-US" sz="3200" dirty="0"/>
          </a:p>
        </p:txBody>
      </p:sp>
    </p:spTree>
    <p:extLst>
      <p:ext uri="{BB962C8B-B14F-4D97-AF65-F5344CB8AC3E}">
        <p14:creationId xmlns:p14="http://schemas.microsoft.com/office/powerpoint/2010/main" val="415878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sz="3600" b="1" dirty="0"/>
              <a:t>PHP CONDITIONAL STATEMENTS AND DECISIONS</a:t>
            </a:r>
            <a:endParaRPr sz="3600"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
        <p:nvSpPr>
          <p:cNvPr id="2" name="Text Placeholder 1"/>
          <p:cNvSpPr>
            <a:spLocks noGrp="1"/>
          </p:cNvSpPr>
          <p:nvPr>
            <p:ph type="body" idx="1"/>
          </p:nvPr>
        </p:nvSpPr>
        <p:spPr>
          <a:xfrm>
            <a:off x="1509000" y="1206000"/>
            <a:ext cx="9308911" cy="5359692"/>
          </a:xfrm>
        </p:spPr>
        <p:txBody>
          <a:bodyPr/>
          <a:lstStyle/>
          <a:p>
            <a:pPr marL="101598" indent="0">
              <a:lnSpc>
                <a:spcPct val="150000"/>
              </a:lnSpc>
              <a:buNone/>
            </a:pPr>
            <a:r>
              <a:rPr lang="en-US" sz="3200" dirty="0"/>
              <a:t>Like most programming languages, PHP also allows you to write code that perform different actions based on the results of a logical or comparative test conditions at run time</a:t>
            </a:r>
            <a:r>
              <a:rPr lang="en-US" sz="3200"/>
              <a:t>. </a:t>
            </a:r>
            <a:endParaRPr lang="en-US" sz="3200" dirty="0"/>
          </a:p>
        </p:txBody>
      </p:sp>
    </p:spTree>
    <p:extLst>
      <p:ext uri="{BB962C8B-B14F-4D97-AF65-F5344CB8AC3E}">
        <p14:creationId xmlns:p14="http://schemas.microsoft.com/office/powerpoint/2010/main" val="265731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sz="3600" b="1" dirty="0"/>
              <a:t>MAKING DECISIONS</a:t>
            </a:r>
            <a:endParaRPr sz="3600"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
        <p:nvSpPr>
          <p:cNvPr id="2" name="Text Placeholder 1"/>
          <p:cNvSpPr>
            <a:spLocks noGrp="1"/>
          </p:cNvSpPr>
          <p:nvPr>
            <p:ph type="body" idx="1"/>
          </p:nvPr>
        </p:nvSpPr>
        <p:spPr>
          <a:xfrm>
            <a:off x="1509000" y="1206000"/>
            <a:ext cx="9308911" cy="5359692"/>
          </a:xfrm>
        </p:spPr>
        <p:txBody>
          <a:bodyPr/>
          <a:lstStyle/>
          <a:p>
            <a:pPr>
              <a:lnSpc>
                <a:spcPct val="150000"/>
              </a:lnSpc>
            </a:pPr>
            <a:r>
              <a:rPr lang="en-US" sz="3200" dirty="0"/>
              <a:t>The if statement</a:t>
            </a:r>
          </a:p>
          <a:p>
            <a:pPr>
              <a:lnSpc>
                <a:spcPct val="150000"/>
              </a:lnSpc>
            </a:pPr>
            <a:r>
              <a:rPr lang="en-US" sz="3200" dirty="0"/>
              <a:t>The if...else statement</a:t>
            </a:r>
          </a:p>
          <a:p>
            <a:pPr>
              <a:lnSpc>
                <a:spcPct val="150000"/>
              </a:lnSpc>
            </a:pPr>
            <a:r>
              <a:rPr lang="en-US" sz="3200" dirty="0"/>
              <a:t>The if...elseif....else statement</a:t>
            </a:r>
          </a:p>
          <a:p>
            <a:pPr>
              <a:lnSpc>
                <a:spcPct val="150000"/>
              </a:lnSpc>
            </a:pPr>
            <a:r>
              <a:rPr lang="en-US" sz="3200" dirty="0"/>
              <a:t>The switch...case statement</a:t>
            </a:r>
          </a:p>
        </p:txBody>
      </p:sp>
    </p:spTree>
    <p:extLst>
      <p:ext uri="{BB962C8B-B14F-4D97-AF65-F5344CB8AC3E}">
        <p14:creationId xmlns:p14="http://schemas.microsoft.com/office/powerpoint/2010/main" val="189961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FUNCTIONS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A function is a self-contained block of code that performs a specific task.</a:t>
            </a:r>
          </a:p>
          <a:p>
            <a:pPr marL="101598" indent="0">
              <a:buNone/>
            </a:pPr>
            <a:endParaRPr lang="en-US" dirty="0"/>
          </a:p>
          <a:p>
            <a:pPr marL="101598" indent="0">
              <a:buNone/>
            </a:pPr>
            <a:r>
              <a:rPr lang="en-US" dirty="0"/>
              <a:t>PHP has a huge collection of internal or built-in functions that you can call directly within your PHP scripts to perform a specific task, like </a:t>
            </a:r>
            <a:r>
              <a:rPr lang="en-US" dirty="0" err="1"/>
              <a:t>gettype</a:t>
            </a:r>
            <a:r>
              <a:rPr lang="en-US" dirty="0"/>
              <a:t>(), </a:t>
            </a:r>
            <a:r>
              <a:rPr lang="en-US" dirty="0" err="1"/>
              <a:t>print_r</a:t>
            </a:r>
            <a:r>
              <a:rPr lang="en-US" dirty="0"/>
              <a:t>(), </a:t>
            </a:r>
            <a:r>
              <a:rPr lang="en-US" dirty="0" err="1"/>
              <a:t>var_dump</a:t>
            </a:r>
            <a:r>
              <a:rPr lang="en-US" dirty="0"/>
              <a:t>, etc.</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Tree>
    <p:extLst>
      <p:ext uri="{BB962C8B-B14F-4D97-AF65-F5344CB8AC3E}">
        <p14:creationId xmlns:p14="http://schemas.microsoft.com/office/powerpoint/2010/main" val="411790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USER DEFINED FUNCTIONS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lnSpc>
                <a:spcPct val="150000"/>
              </a:lnSpc>
              <a:buNone/>
            </a:pPr>
            <a:r>
              <a:rPr lang="en-US" sz="2400" dirty="0"/>
              <a:t>In addition to PHP Inbuilt functions, we can define our functions too</a:t>
            </a:r>
          </a:p>
          <a:p>
            <a:pPr>
              <a:lnSpc>
                <a:spcPct val="150000"/>
              </a:lnSpc>
            </a:pPr>
            <a:r>
              <a:rPr lang="en-US" sz="2400" dirty="0"/>
              <a:t>Functions reduces the repetition of code within a program —</a:t>
            </a:r>
          </a:p>
          <a:p>
            <a:pPr>
              <a:lnSpc>
                <a:spcPct val="150000"/>
              </a:lnSpc>
            </a:pPr>
            <a:r>
              <a:rPr lang="en-US" sz="2400" dirty="0"/>
              <a:t>Functions makes the code much easier to maintain —</a:t>
            </a:r>
          </a:p>
          <a:p>
            <a:pPr>
              <a:lnSpc>
                <a:spcPct val="150000"/>
              </a:lnSpc>
            </a:pPr>
            <a:r>
              <a:rPr lang="en-US" sz="2400" dirty="0"/>
              <a:t>Functions makes it easier to eliminate the errors —</a:t>
            </a:r>
          </a:p>
          <a:p>
            <a:pPr>
              <a:lnSpc>
                <a:spcPct val="150000"/>
              </a:lnSpc>
            </a:pPr>
            <a:r>
              <a:rPr lang="en-US" sz="2400" dirty="0"/>
              <a:t>Functions can be reused in other application  </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dirty="0"/>
          </a:p>
        </p:txBody>
      </p:sp>
    </p:spTree>
    <p:extLst>
      <p:ext uri="{BB962C8B-B14F-4D97-AF65-F5344CB8AC3E}">
        <p14:creationId xmlns:p14="http://schemas.microsoft.com/office/powerpoint/2010/main" val="9551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ARRAYS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sz="3200" dirty="0"/>
              <a:t>An array stores multiple values in one single variable.</a:t>
            </a:r>
          </a:p>
          <a:p>
            <a:pPr marL="101598" indent="0">
              <a:buNone/>
            </a:pPr>
            <a:endParaRPr lang="en-US" sz="3200" dirty="0"/>
          </a:p>
          <a:p>
            <a:pPr marL="101598" indent="0">
              <a:buNone/>
            </a:pPr>
            <a:r>
              <a:rPr lang="en-US" sz="3200" dirty="0"/>
              <a:t>An array is a special variable, which can hold more than one value at a time.</a:t>
            </a:r>
          </a:p>
          <a:p>
            <a:pPr marL="101598" indent="0">
              <a:buNone/>
            </a:pPr>
            <a:endParaRPr lang="en-US" sz="3200" dirty="0"/>
          </a:p>
          <a:p>
            <a:pPr marL="101598" indent="0">
              <a:buNone/>
            </a:pPr>
            <a:r>
              <a:rPr lang="en-US" sz="3200" dirty="0"/>
              <a:t>We can apply methods, sort Arrays  and many more.</a:t>
            </a:r>
            <a:endParaRPr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28058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TYPES OF ARRAY IN PHP</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a:lnSpc>
                <a:spcPct val="150000"/>
              </a:lnSpc>
            </a:pPr>
            <a:r>
              <a:rPr lang="en-US" sz="2400" dirty="0"/>
              <a:t>Indexed Arrays</a:t>
            </a:r>
          </a:p>
          <a:p>
            <a:pPr>
              <a:lnSpc>
                <a:spcPct val="150000"/>
              </a:lnSpc>
            </a:pPr>
            <a:r>
              <a:rPr lang="en-US" sz="2400" dirty="0"/>
              <a:t>Associative Arrays </a:t>
            </a:r>
          </a:p>
          <a:p>
            <a:pPr>
              <a:lnSpc>
                <a:spcPct val="150000"/>
              </a:lnSpc>
            </a:pPr>
            <a:r>
              <a:rPr lang="en-US" sz="2400" dirty="0"/>
              <a:t>Multi-Dimensional Arrays</a:t>
            </a:r>
          </a:p>
          <a:p>
            <a:pPr>
              <a:lnSpc>
                <a:spcPct val="150000"/>
              </a:lnSpc>
            </a:pPr>
            <a:endParaRPr lang="en-US" sz="2400" dirty="0"/>
          </a:p>
          <a:p>
            <a:pPr marL="101598" indent="0">
              <a:lnSpc>
                <a:spcPct val="150000"/>
              </a:lnSpc>
              <a:buNone/>
            </a:pPr>
            <a:r>
              <a:rPr lang="en-US" sz="2400"/>
              <a:t>LETS COVER EACH OF THEM IN DETAILS</a:t>
            </a:r>
            <a:endParaRPr lang="en-US" sz="24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dirty="0"/>
          </a:p>
        </p:txBody>
      </p:sp>
    </p:spTree>
    <p:extLst>
      <p:ext uri="{BB962C8B-B14F-4D97-AF65-F5344CB8AC3E}">
        <p14:creationId xmlns:p14="http://schemas.microsoft.com/office/powerpoint/2010/main" val="413975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10180320" cy="6555641"/>
          </a:xfrm>
          <a:prstGeom prst="rect">
            <a:avLst/>
          </a:prstGeom>
          <a:noFill/>
        </p:spPr>
        <p:txBody>
          <a:bodyPr wrap="square" rtlCol="0">
            <a:spAutoFit/>
          </a:bodyPr>
          <a:lstStyle/>
          <a:p>
            <a:pPr algn="just"/>
            <a:r>
              <a:rPr lang="en-US" sz="2000" dirty="0"/>
              <a:t>New Features</a:t>
            </a:r>
          </a:p>
          <a:p>
            <a:pPr algn="just"/>
            <a:r>
              <a:rPr lang="en-US" sz="2000" dirty="0"/>
              <a:t>There are dozens of features added to PHP 7, the most significant ones are mentioned below</a:t>
            </a:r>
          </a:p>
          <a:p>
            <a:pPr algn="just">
              <a:lnSpc>
                <a:spcPct val="200000"/>
              </a:lnSpc>
            </a:pPr>
            <a:r>
              <a:rPr lang="en-US" sz="2000" dirty="0"/>
              <a:t> Improved performance - Having PHPNG code merged in PHP7, it is twice as fast as</a:t>
            </a:r>
          </a:p>
          <a:p>
            <a:pPr algn="just">
              <a:lnSpc>
                <a:spcPct val="200000"/>
              </a:lnSpc>
            </a:pPr>
            <a:r>
              <a:rPr lang="en-US" sz="2000" dirty="0"/>
              <a:t>PHP 5.</a:t>
            </a:r>
          </a:p>
          <a:p>
            <a:pPr algn="just">
              <a:lnSpc>
                <a:spcPct val="200000"/>
              </a:lnSpc>
            </a:pPr>
            <a:r>
              <a:rPr lang="en-US" sz="2000" dirty="0"/>
              <a:t> Lower Memory Consumption - Optimized PHP 7 utilizes lesser resource.</a:t>
            </a:r>
          </a:p>
          <a:p>
            <a:pPr algn="just">
              <a:lnSpc>
                <a:spcPct val="200000"/>
              </a:lnSpc>
            </a:pPr>
            <a:r>
              <a:rPr lang="en-US" sz="2000" dirty="0"/>
              <a:t>  Consistent 64-bit support - Consistent support for 64-bit architecture machines.</a:t>
            </a:r>
          </a:p>
          <a:p>
            <a:pPr algn="just"/>
            <a:r>
              <a:rPr lang="en-US" sz="2000" dirty="0"/>
              <a:t> Improved Exception hierarchy - Exception hierarchy is improved. Many fatal errors converted to Exceptions - Range of exceptions is increased</a:t>
            </a:r>
          </a:p>
          <a:p>
            <a:pPr algn="just"/>
            <a:r>
              <a:rPr lang="en-US" sz="2000" dirty="0"/>
              <a:t>covering many fatal error converted as exceptions.</a:t>
            </a:r>
          </a:p>
          <a:p>
            <a:pPr algn="just">
              <a:lnSpc>
                <a:spcPct val="200000"/>
              </a:lnSpc>
            </a:pPr>
            <a:r>
              <a:rPr lang="en-US" sz="2000" dirty="0"/>
              <a:t> Secure random number generator - Addition of new secure random number</a:t>
            </a:r>
          </a:p>
          <a:p>
            <a:pPr algn="just">
              <a:lnSpc>
                <a:spcPct val="200000"/>
              </a:lnSpc>
            </a:pPr>
            <a:r>
              <a:rPr lang="en-US" sz="2000" dirty="0"/>
              <a:t>generator API.</a:t>
            </a:r>
          </a:p>
          <a:p>
            <a:pPr algn="just">
              <a:lnSpc>
                <a:spcPct val="200000"/>
              </a:lnSpc>
            </a:pPr>
            <a:r>
              <a:rPr lang="en-US" sz="2000" dirty="0"/>
              <a:t> Deprecated SAPIs and extensions removed - Various old and unsupported SAPIs</a:t>
            </a:r>
          </a:p>
          <a:p>
            <a:pPr algn="just">
              <a:lnSpc>
                <a:spcPct val="200000"/>
              </a:lnSpc>
            </a:pPr>
            <a:r>
              <a:rPr lang="en-US" sz="2000" dirty="0"/>
              <a:t>and extensions are removed from the latest version.</a:t>
            </a:r>
          </a:p>
        </p:txBody>
      </p:sp>
    </p:spTree>
    <p:extLst>
      <p:ext uri="{BB962C8B-B14F-4D97-AF65-F5344CB8AC3E}">
        <p14:creationId xmlns:p14="http://schemas.microsoft.com/office/powerpoint/2010/main" val="382273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SUPERGLOBAL</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Some predefined variables in PHP are "</a:t>
            </a:r>
            <a:r>
              <a:rPr lang="en-US" dirty="0" err="1"/>
              <a:t>superglobals</a:t>
            </a:r>
            <a:r>
              <a:rPr lang="en-US" dirty="0"/>
              <a:t>", which means that they are always accessible, regardless of scope - and you can access them from any function, class or file without having to do anything special.</a:t>
            </a:r>
          </a:p>
          <a:p>
            <a:pPr marL="101598" indent="0">
              <a:buNone/>
            </a:pPr>
            <a:endParaRPr lang="en-US" dirty="0"/>
          </a:p>
          <a:p>
            <a:pPr marL="101598" indent="0">
              <a:buNone/>
            </a:pPr>
            <a:r>
              <a:rPr lang="en-US" dirty="0"/>
              <a:t>These are specially-defined array variables in PHP that make it easy for you to get information about a request or its context</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359893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SUBERGLOBAL VARIABES </a:t>
            </a:r>
            <a:endParaRPr b="1" dirty="0"/>
          </a:p>
        </p:txBody>
      </p:sp>
      <p:sp>
        <p:nvSpPr>
          <p:cNvPr id="1928" name="Google Shape;1928;p18"/>
          <p:cNvSpPr txBox="1">
            <a:spLocks noGrp="1"/>
          </p:cNvSpPr>
          <p:nvPr>
            <p:ph type="body" idx="1"/>
          </p:nvPr>
        </p:nvSpPr>
        <p:spPr>
          <a:xfrm>
            <a:off x="1599832" y="1607899"/>
            <a:ext cx="9555848" cy="4849171"/>
          </a:xfrm>
          <a:prstGeom prst="rect">
            <a:avLst/>
          </a:prstGeom>
        </p:spPr>
        <p:txBody>
          <a:bodyPr spcFirstLastPara="1" vert="horz" wrap="square" lIns="121900" tIns="121900" rIns="121900" bIns="121900" rtlCol="0" anchor="t" anchorCtr="0">
            <a:noAutofit/>
          </a:bodyPr>
          <a:lstStyle/>
          <a:p>
            <a:pPr>
              <a:lnSpc>
                <a:spcPct val="150000"/>
              </a:lnSpc>
            </a:pPr>
            <a:r>
              <a:rPr lang="en-US" sz="1800" dirty="0"/>
              <a:t>$GLOBALS</a:t>
            </a:r>
          </a:p>
          <a:p>
            <a:pPr>
              <a:lnSpc>
                <a:spcPct val="150000"/>
              </a:lnSpc>
            </a:pPr>
            <a:r>
              <a:rPr lang="en-US" sz="1800" dirty="0"/>
              <a:t>$_SERVER</a:t>
            </a:r>
          </a:p>
          <a:p>
            <a:pPr>
              <a:lnSpc>
                <a:spcPct val="150000"/>
              </a:lnSpc>
            </a:pPr>
            <a:r>
              <a:rPr lang="en-US" sz="1800" dirty="0"/>
              <a:t>$_REQUEST</a:t>
            </a:r>
          </a:p>
          <a:p>
            <a:pPr>
              <a:lnSpc>
                <a:spcPct val="150000"/>
              </a:lnSpc>
            </a:pPr>
            <a:r>
              <a:rPr lang="en-US" sz="1800" dirty="0"/>
              <a:t>$_POST</a:t>
            </a:r>
          </a:p>
          <a:p>
            <a:pPr>
              <a:lnSpc>
                <a:spcPct val="150000"/>
              </a:lnSpc>
            </a:pPr>
            <a:r>
              <a:rPr lang="en-US" sz="1800" dirty="0"/>
              <a:t>$_GET</a:t>
            </a:r>
          </a:p>
          <a:p>
            <a:pPr>
              <a:lnSpc>
                <a:spcPct val="150000"/>
              </a:lnSpc>
            </a:pPr>
            <a:r>
              <a:rPr lang="en-US" sz="1800" dirty="0"/>
              <a:t>$_FILES</a:t>
            </a:r>
          </a:p>
          <a:p>
            <a:pPr>
              <a:lnSpc>
                <a:spcPct val="150000"/>
              </a:lnSpc>
            </a:pPr>
            <a:r>
              <a:rPr lang="en-US" sz="1800" dirty="0"/>
              <a:t>$_ENV</a:t>
            </a:r>
          </a:p>
          <a:p>
            <a:pPr>
              <a:lnSpc>
                <a:spcPct val="150000"/>
              </a:lnSpc>
            </a:pPr>
            <a:r>
              <a:rPr lang="en-US" sz="1800" dirty="0"/>
              <a:t>$_COOKIE</a:t>
            </a:r>
          </a:p>
          <a:p>
            <a:pPr>
              <a:lnSpc>
                <a:spcPct val="150000"/>
              </a:lnSpc>
            </a:pPr>
            <a:r>
              <a:rPr lang="en-US" sz="1800" dirty="0"/>
              <a:t>$_SESSION</a:t>
            </a:r>
          </a:p>
          <a:p>
            <a:pPr marL="101598" indent="0">
              <a:lnSpc>
                <a:spcPct val="150000"/>
              </a:lnSpc>
              <a:buNone/>
            </a:pPr>
            <a:endParaRPr lang="en-US" sz="24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dirty="0"/>
          </a:p>
        </p:txBody>
      </p:sp>
    </p:spTree>
    <p:extLst>
      <p:ext uri="{BB962C8B-B14F-4D97-AF65-F5344CB8AC3E}">
        <p14:creationId xmlns:p14="http://schemas.microsoft.com/office/powerpoint/2010/main" val="357179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$GLOBALS</a:t>
            </a:r>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$GLOBALS is a PHP super global variable which is used to access global variables from anywhere in the PHP script (also from within functions or methods).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spTree>
    <p:extLst>
      <p:ext uri="{BB962C8B-B14F-4D97-AF65-F5344CB8AC3E}">
        <p14:creationId xmlns:p14="http://schemas.microsoft.com/office/powerpoint/2010/main" val="393063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$SERVER</a:t>
            </a:r>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$_SERVER is a PHP super global variable which holds information about headers, paths, and script locations.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spTree>
    <p:extLst>
      <p:ext uri="{BB962C8B-B14F-4D97-AF65-F5344CB8AC3E}">
        <p14:creationId xmlns:p14="http://schemas.microsoft.com/office/powerpoint/2010/main" val="2639183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$REQUEST</a:t>
            </a:r>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PHP $_REQUEST is a PHP super global variable which is used to collect data after submitting an HTML form.</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val="449146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US" b="1" dirty="0"/>
              <a:t>PHP $POST</a:t>
            </a:r>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PHP $_POST is a PHP super global array variable which is used to collect form data after submitting an HTML form with method="post". $_POST is also widely used to pass variables.</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25</a:t>
            </a:fld>
            <a:endParaRPr/>
          </a:p>
        </p:txBody>
      </p:sp>
    </p:spTree>
    <p:extLst>
      <p:ext uri="{BB962C8B-B14F-4D97-AF65-F5344CB8AC3E}">
        <p14:creationId xmlns:p14="http://schemas.microsoft.com/office/powerpoint/2010/main" val="363744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PHP FORMS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After learning about </a:t>
            </a:r>
            <a:r>
              <a:rPr lang="en-US" dirty="0" err="1"/>
              <a:t>SuperGlobal</a:t>
            </a:r>
            <a:r>
              <a:rPr lang="en-US" dirty="0"/>
              <a:t>  array Variables,  we </a:t>
            </a:r>
            <a:r>
              <a:rPr lang="en-US" b="0" i="0" dirty="0">
                <a:solidFill>
                  <a:srgbClr val="212529"/>
                </a:solidFill>
                <a:effectLst/>
                <a:latin typeface="-apple-system"/>
              </a:rPr>
              <a:t>will learn how HTML forms work and how to process form data in PHP.</a:t>
            </a:r>
          </a:p>
          <a:p>
            <a:pPr marL="101598" indent="0">
              <a:buNone/>
            </a:pPr>
            <a:endParaRPr lang="en-US" dirty="0">
              <a:solidFill>
                <a:srgbClr val="212529"/>
              </a:solidFill>
              <a:latin typeface="-apple-system"/>
            </a:endParaRPr>
          </a:p>
          <a:p>
            <a:pPr marL="101598" indent="0">
              <a:buNone/>
            </a:pPr>
            <a:r>
              <a:rPr lang="en-US" dirty="0">
                <a:solidFill>
                  <a:srgbClr val="212529"/>
                </a:solidFill>
                <a:latin typeface="-apple-system"/>
              </a:rPr>
              <a:t>Lets write a simple script to acquire </a:t>
            </a:r>
            <a:r>
              <a:rPr lang="en-US">
                <a:solidFill>
                  <a:srgbClr val="212529"/>
                </a:solidFill>
                <a:latin typeface="-apple-system"/>
              </a:rPr>
              <a:t>User Input</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26</a:t>
            </a:fld>
            <a:endParaRPr/>
          </a:p>
        </p:txBody>
      </p:sp>
    </p:spTree>
    <p:extLst>
      <p:ext uri="{BB962C8B-B14F-4D97-AF65-F5344CB8AC3E}">
        <p14:creationId xmlns:p14="http://schemas.microsoft.com/office/powerpoint/2010/main" val="148043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PHP FILE_UPLOADS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File Uploads are a very important part of Server-side programming and we must be careful we do it securely and follow best practice.</a:t>
            </a:r>
          </a:p>
          <a:p>
            <a:pPr marL="101598" indent="0">
              <a:buNone/>
            </a:pPr>
            <a:endParaRPr lang="en-US" dirty="0"/>
          </a:p>
          <a:p>
            <a:pPr marL="101598" indent="0" algn="l">
              <a:buNone/>
            </a:pPr>
            <a:r>
              <a:rPr lang="en-US" dirty="0">
                <a:solidFill>
                  <a:srgbClr val="212529"/>
                </a:solidFill>
                <a:latin typeface="-apple-system"/>
              </a:rPr>
              <a:t>We</a:t>
            </a:r>
            <a:r>
              <a:rPr lang="en-US" b="0" i="0" dirty="0">
                <a:solidFill>
                  <a:srgbClr val="212529"/>
                </a:solidFill>
                <a:effectLst/>
                <a:latin typeface="-apple-system"/>
              </a:rPr>
              <a:t> will learn how to create a file upload form and process uploaded files securely in PHP.</a:t>
            </a:r>
          </a:p>
          <a:p>
            <a:pPr marL="101598" indent="0">
              <a:buNone/>
            </a:pPr>
            <a:endParaRPr lang="en-US" dirty="0"/>
          </a:p>
          <a:p>
            <a:pPr marL="101598" indent="0">
              <a:buNone/>
            </a:pPr>
            <a:r>
              <a:rPr lang="en-US" dirty="0"/>
              <a:t>We will make use of the $_FILES Super Global variable</a:t>
            </a:r>
            <a:br>
              <a:rPr lang="en-US" dirty="0"/>
            </a:b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27</a:t>
            </a:fld>
            <a:endParaRPr/>
          </a:p>
        </p:txBody>
      </p:sp>
    </p:spTree>
    <p:extLst>
      <p:ext uri="{BB962C8B-B14F-4D97-AF65-F5344CB8AC3E}">
        <p14:creationId xmlns:p14="http://schemas.microsoft.com/office/powerpoint/2010/main" val="4146661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PHP FILE  SYSTEM</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b="1" i="0">
                <a:solidFill>
                  <a:srgbClr val="111111"/>
                </a:solidFill>
                <a:effectLst/>
                <a:latin typeface="Roboto" panose="02000000000000000000" pitchFamily="2" charset="0"/>
              </a:rPr>
              <a:t>PHP</a:t>
            </a:r>
            <a:r>
              <a:rPr lang="en-US" b="0" i="0">
                <a:solidFill>
                  <a:srgbClr val="111111"/>
                </a:solidFill>
                <a:effectLst/>
                <a:latin typeface="Roboto" panose="02000000000000000000" pitchFamily="2" charset="0"/>
              </a:rPr>
              <a:t> </a:t>
            </a:r>
            <a:r>
              <a:rPr lang="en-US" b="1" i="0">
                <a:solidFill>
                  <a:srgbClr val="111111"/>
                </a:solidFill>
                <a:effectLst/>
                <a:latin typeface="Roboto" panose="02000000000000000000" pitchFamily="2" charset="0"/>
              </a:rPr>
              <a:t>File</a:t>
            </a:r>
            <a:r>
              <a:rPr lang="en-US" b="0" i="0">
                <a:solidFill>
                  <a:srgbClr val="111111"/>
                </a:solidFill>
                <a:effectLst/>
                <a:latin typeface="Roboto" panose="02000000000000000000" pitchFamily="2" charset="0"/>
              </a:rPr>
              <a:t> </a:t>
            </a:r>
            <a:r>
              <a:rPr lang="en-US" b="1" i="0">
                <a:solidFill>
                  <a:srgbClr val="111111"/>
                </a:solidFill>
                <a:effectLst/>
                <a:latin typeface="Roboto" panose="02000000000000000000" pitchFamily="2" charset="0"/>
              </a:rPr>
              <a:t>System</a:t>
            </a:r>
            <a:r>
              <a:rPr lang="en-US" b="0" i="0">
                <a:solidFill>
                  <a:srgbClr val="111111"/>
                </a:solidFill>
                <a:effectLst/>
                <a:latin typeface="Roboto" panose="02000000000000000000" pitchFamily="2" charset="0"/>
              </a:rPr>
              <a:t> allows us to create file, read file line by line, read file character by character, write file, append file, delete file and close file.</a:t>
            </a:r>
            <a:br>
              <a:rPr lang="en-US" dirty="0"/>
            </a:b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28</a:t>
            </a:fld>
            <a:endParaRPr/>
          </a:p>
        </p:txBody>
      </p:sp>
    </p:spTree>
    <p:extLst>
      <p:ext uri="{BB962C8B-B14F-4D97-AF65-F5344CB8AC3E}">
        <p14:creationId xmlns:p14="http://schemas.microsoft.com/office/powerpoint/2010/main" val="4200399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What is A cookie?</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A cookie is often used to identify a user. A cookie is a small file that the server embeds on the user's computer. Each time the same computer requests a page with a browser, it will send the cookie too. With PHP, you can both create and retrieve cookie values.</a:t>
            </a:r>
          </a:p>
          <a:p>
            <a:pPr marL="101598" indent="0">
              <a:buNone/>
            </a:pPr>
            <a:endParaRPr lang="en-US" dirty="0"/>
          </a:p>
          <a:p>
            <a:pPr marL="101598" indent="0">
              <a:buNone/>
            </a:pPr>
            <a:r>
              <a:rPr lang="en-US" dirty="0"/>
              <a:t>Cookies are also known as web cookies, HTTP cookies, or browser cookies. We’ll use the cookies to make it short.</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29</a:t>
            </a:fld>
            <a:endParaRPr/>
          </a:p>
        </p:txBody>
      </p:sp>
    </p:spTree>
    <p:extLst>
      <p:ext uri="{BB962C8B-B14F-4D97-AF65-F5344CB8AC3E}">
        <p14:creationId xmlns:p14="http://schemas.microsoft.com/office/powerpoint/2010/main" val="42289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984189" y="2391501"/>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 sz="9600" dirty="0">
                <a:solidFill>
                  <a:srgbClr val="FFFFFF"/>
                </a:solidFill>
              </a:rPr>
              <a:t>INTRODUCTION </a:t>
            </a:r>
            <a:endParaRPr sz="9600" dirty="0">
              <a:solidFill>
                <a:srgbClr val="FFFFFF"/>
              </a:solidFill>
            </a:endParaRPr>
          </a:p>
        </p:txBody>
      </p:sp>
      <p:sp>
        <p:nvSpPr>
          <p:cNvPr id="1935" name="Google Shape;1935;p19"/>
          <p:cNvSpPr txBox="1">
            <a:spLocks noGrp="1"/>
          </p:cNvSpPr>
          <p:nvPr>
            <p:ph type="subTitle" idx="4294967295"/>
          </p:nvPr>
        </p:nvSpPr>
        <p:spPr>
          <a:xfrm>
            <a:off x="1984189" y="3285824"/>
            <a:ext cx="8527600" cy="1046400"/>
          </a:xfrm>
          <a:prstGeom prst="rect">
            <a:avLst/>
          </a:prstGeom>
        </p:spPr>
        <p:txBody>
          <a:bodyPr spcFirstLastPara="1" vert="horz" wrap="square" lIns="121900" tIns="121900" rIns="121900" bIns="121900" rtlCol="0" anchor="t" anchorCtr="0">
            <a:noAutofit/>
          </a:bodyPr>
          <a:lstStyle/>
          <a:p>
            <a:pPr marL="0" indent="0" algn="ctr">
              <a:spcBef>
                <a:spcPts val="800"/>
              </a:spcBef>
              <a:buNone/>
            </a:pPr>
            <a:r>
              <a:rPr lang="en-US" sz="2933" dirty="0"/>
              <a:t>PHP is a server-side and general-purpose scripting language that is especially suited for web development.</a:t>
            </a:r>
          </a:p>
          <a:p>
            <a:pPr marL="0" indent="0" algn="ctr">
              <a:spcBef>
                <a:spcPts val="800"/>
              </a:spcBef>
              <a:buNone/>
            </a:pPr>
            <a:endParaRPr lang="en-US" sz="2933" dirty="0"/>
          </a:p>
          <a:p>
            <a:pPr marL="0" indent="0" algn="ctr">
              <a:spcBef>
                <a:spcPts val="800"/>
              </a:spcBef>
              <a:buNone/>
            </a:pPr>
            <a:r>
              <a:rPr lang="en-US" sz="2933" dirty="0"/>
              <a:t>PHP originally stood for Personal Home Page. However, now, it stands for Hypertext Preprocessor. It’s a recursive acronym because the first word itself is also an acronym.</a:t>
            </a:r>
          </a:p>
          <a:p>
            <a:pPr marL="0" indent="0" algn="ctr">
              <a:spcBef>
                <a:spcPts val="800"/>
              </a:spcBef>
              <a:buNone/>
            </a:pPr>
            <a:endParaRPr lang="en-US" sz="2933" dirty="0"/>
          </a:p>
          <a:p>
            <a:pPr marL="0" indent="0" algn="ctr">
              <a:spcBef>
                <a:spcPts val="800"/>
              </a:spcBef>
              <a:buNone/>
            </a:pPr>
            <a:r>
              <a:rPr lang="en-US" sz="2933" dirty="0"/>
              <a:t>PHP was created by </a:t>
            </a:r>
            <a:r>
              <a:rPr lang="en-US" sz="2933" dirty="0" err="1"/>
              <a:t>Rasmus</a:t>
            </a:r>
            <a:r>
              <a:rPr lang="en-US" sz="2933" dirty="0"/>
              <a:t> </a:t>
            </a:r>
            <a:r>
              <a:rPr lang="en-US" sz="2933" dirty="0" err="1"/>
              <a:t>Lerdorf</a:t>
            </a:r>
            <a:r>
              <a:rPr lang="en-US" sz="2933" dirty="0"/>
              <a:t> in 1994. It’s currently maintained by the PHP Development Team</a:t>
            </a:r>
            <a:endParaRPr sz="2933" dirty="0"/>
          </a:p>
        </p:txBody>
      </p:sp>
      <p:sp>
        <p:nvSpPr>
          <p:cNvPr id="1936" name="Google Shape;1936;p19"/>
          <p:cNvSpPr/>
          <p:nvPr/>
        </p:nvSpPr>
        <p:spPr>
          <a:xfrm>
            <a:off x="5186597" y="428800"/>
            <a:ext cx="2122784" cy="1654850"/>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831174" y="991501"/>
            <a:ext cx="844780" cy="837299"/>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524816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How it works?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a:lnSpc>
                <a:spcPct val="150000"/>
              </a:lnSpc>
            </a:pPr>
            <a:r>
              <a:rPr lang="en-US" sz="2400" dirty="0"/>
              <a:t>First, the web browser sends a request to the web server. The web server doesn’t have any information about the web browser. The web server creates a cookie with a name return and a value 1 and attaches the cookie to the HTTP response header. To create a cookie, you’ll use the </a:t>
            </a:r>
            <a:r>
              <a:rPr lang="en-US" sz="2400" dirty="0" err="1"/>
              <a:t>setcookie</a:t>
            </a:r>
            <a:r>
              <a:rPr lang="en-US" sz="2400" dirty="0"/>
              <a:t>() function.</a:t>
            </a:r>
          </a:p>
          <a:p>
            <a:endParaRPr lang="en-US" sz="2400" dirty="0"/>
          </a:p>
          <a:p>
            <a:pPr marL="101598" indent="0">
              <a:buNone/>
            </a:pPr>
            <a:endParaRPr lang="en-US" sz="2400" dirty="0"/>
          </a:p>
          <a:p>
            <a:r>
              <a:rPr lang="en-US" sz="2400" dirty="0"/>
              <a:t>Second, the web browser stores the cookie.</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30</a:t>
            </a:fld>
            <a:endParaRPr dirty="0"/>
          </a:p>
        </p:txBody>
      </p:sp>
    </p:spTree>
    <p:extLst>
      <p:ext uri="{BB962C8B-B14F-4D97-AF65-F5344CB8AC3E}">
        <p14:creationId xmlns:p14="http://schemas.microsoft.com/office/powerpoint/2010/main" val="373399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How it works?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a:lnSpc>
                <a:spcPct val="150000"/>
              </a:lnSpc>
            </a:pPr>
            <a:r>
              <a:rPr lang="en-US" sz="2400" dirty="0"/>
              <a:t>Third, the web browser sends the second request with the stored cookie in the header of the HTTP request to the web server. On the web server, PHP can access the cookie via the $_COOKIE </a:t>
            </a:r>
            <a:r>
              <a:rPr lang="en-US" sz="2400" dirty="0" err="1"/>
              <a:t>superglobal</a:t>
            </a:r>
            <a:r>
              <a:rPr lang="en-US" sz="2400" dirty="0"/>
              <a:t> variable and do something accordingly.</a:t>
            </a:r>
          </a:p>
          <a:p>
            <a:pPr>
              <a:lnSpc>
                <a:spcPct val="150000"/>
              </a:lnSpc>
            </a:pPr>
            <a:r>
              <a:rPr lang="en-US" sz="2400" dirty="0"/>
              <a:t>Finally, the web server responds with the content of the request. Typically, it responds to the web browser with the content based on the value of the cookie.</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31</a:t>
            </a:fld>
            <a:endParaRPr dirty="0"/>
          </a:p>
        </p:txBody>
      </p:sp>
    </p:spTree>
    <p:extLst>
      <p:ext uri="{BB962C8B-B14F-4D97-AF65-F5344CB8AC3E}">
        <p14:creationId xmlns:p14="http://schemas.microsoft.com/office/powerpoint/2010/main" val="205637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USAGE OF COOKIES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lnSpc>
                <a:spcPct val="150000"/>
              </a:lnSpc>
              <a:buNone/>
            </a:pPr>
            <a:r>
              <a:rPr lang="en-US" sz="2400" dirty="0"/>
              <a:t>In general, websites use cookies to enhance user experiences. For example, you would have to log in to a website again after you leave it without cookies. Usage are:  </a:t>
            </a:r>
          </a:p>
          <a:p>
            <a:pPr>
              <a:lnSpc>
                <a:spcPct val="150000"/>
              </a:lnSpc>
            </a:pPr>
            <a:r>
              <a:rPr lang="en-US" sz="2400" dirty="0"/>
              <a:t>Session Management</a:t>
            </a:r>
          </a:p>
          <a:p>
            <a:pPr>
              <a:lnSpc>
                <a:spcPct val="150000"/>
              </a:lnSpc>
            </a:pPr>
            <a:r>
              <a:rPr lang="en-US" sz="2400" dirty="0"/>
              <a:t>Tracking </a:t>
            </a:r>
          </a:p>
          <a:p>
            <a:pPr>
              <a:lnSpc>
                <a:spcPct val="150000"/>
              </a:lnSpc>
            </a:pPr>
            <a:r>
              <a:rPr lang="en-US" sz="2400" dirty="0"/>
              <a:t>Personalization </a:t>
            </a:r>
          </a:p>
          <a:p>
            <a:pPr>
              <a:lnSpc>
                <a:spcPct val="150000"/>
              </a:lnSpc>
            </a:pPr>
            <a:endParaRPr lang="en-US" sz="24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32</a:t>
            </a:fld>
            <a:endParaRPr dirty="0"/>
          </a:p>
        </p:txBody>
      </p:sp>
    </p:spTree>
    <p:extLst>
      <p:ext uri="{BB962C8B-B14F-4D97-AF65-F5344CB8AC3E}">
        <p14:creationId xmlns:p14="http://schemas.microsoft.com/office/powerpoint/2010/main" val="432834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USAGE OF COOKIES</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lnSpc>
                <a:spcPct val="150000"/>
              </a:lnSpc>
              <a:buNone/>
            </a:pPr>
            <a:r>
              <a:rPr lang="en-US" sz="2400" b="1" dirty="0"/>
              <a:t>Most modern web browsers allow users to choose to accept cookies. Therefore, you should not wholly rely on cookies for storing </a:t>
            </a:r>
            <a:r>
              <a:rPr lang="en-US" sz="2400" b="1"/>
              <a:t>critical data!!!!!!!!!!!!!!!!!!!!!.</a:t>
            </a:r>
            <a:endParaRPr lang="en-US" sz="2400"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33</a:t>
            </a:fld>
            <a:endParaRPr dirty="0"/>
          </a:p>
        </p:txBody>
      </p:sp>
    </p:spTree>
    <p:extLst>
      <p:ext uri="{BB962C8B-B14F-4D97-AF65-F5344CB8AC3E}">
        <p14:creationId xmlns:p14="http://schemas.microsoft.com/office/powerpoint/2010/main" val="1467941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What is A session?</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pPr marL="101598" indent="0">
              <a:buNone/>
            </a:pPr>
            <a:r>
              <a:rPr lang="en-US" dirty="0"/>
              <a:t>A session is a way to store information (in variables) to be used across multiple pages.</a:t>
            </a:r>
          </a:p>
          <a:p>
            <a:pPr marL="101598" indent="0">
              <a:buNone/>
            </a:pPr>
            <a:endParaRPr lang="en-US" dirty="0"/>
          </a:p>
          <a:p>
            <a:pPr marL="101598" indent="0">
              <a:buNone/>
            </a:pPr>
            <a:r>
              <a:rPr lang="en-US" dirty="0"/>
              <a:t>Sessions allow you to store data on the web server associated with a session id. Once you create a session, PHP sends a </a:t>
            </a:r>
            <a:r>
              <a:rPr lang="en-US" dirty="0">
                <a:hlinkClick r:id="rId3" action="ppaction://hlinkfile"/>
              </a:rPr>
              <a:t>cookie </a:t>
            </a:r>
            <a:r>
              <a:rPr lang="en-US" dirty="0"/>
              <a:t>that contains the session id to the web browser. In the subsequent requests, the web browser sends the session id cookie back to the web server so that PHP can retrieve the data based on the session id.</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34</a:t>
            </a:fld>
            <a:endParaRPr/>
          </a:p>
        </p:txBody>
      </p:sp>
    </p:spTree>
    <p:extLst>
      <p:ext uri="{BB962C8B-B14F-4D97-AF65-F5344CB8AC3E}">
        <p14:creationId xmlns:p14="http://schemas.microsoft.com/office/powerpoint/2010/main" val="3354292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525900"/>
            <a:ext cx="9174000" cy="777200"/>
          </a:xfrm>
          <a:prstGeom prst="rect">
            <a:avLst/>
          </a:prstGeom>
        </p:spPr>
        <p:txBody>
          <a:bodyPr spcFirstLastPara="1" vert="horz" wrap="square" lIns="121900" tIns="121900" rIns="121900" bIns="121900" rtlCol="0" anchor="b" anchorCtr="0">
            <a:noAutofit/>
          </a:bodyPr>
          <a:lstStyle/>
          <a:p>
            <a:pPr algn="ctr"/>
            <a:r>
              <a:rPr lang="en" b="1" dirty="0"/>
              <a:t>How it works [simplified]?</a:t>
            </a:r>
            <a:endParaRPr b="1" dirty="0"/>
          </a:p>
        </p:txBody>
      </p:sp>
      <p:sp>
        <p:nvSpPr>
          <p:cNvPr id="1928" name="Google Shape;1928;p18"/>
          <p:cNvSpPr txBox="1">
            <a:spLocks noGrp="1"/>
          </p:cNvSpPr>
          <p:nvPr>
            <p:ph type="body" idx="1"/>
          </p:nvPr>
        </p:nvSpPr>
        <p:spPr>
          <a:xfrm>
            <a:off x="1509000" y="1482176"/>
            <a:ext cx="9174000" cy="4664800"/>
          </a:xfrm>
          <a:prstGeom prst="rect">
            <a:avLst/>
          </a:prstGeom>
        </p:spPr>
        <p:txBody>
          <a:bodyPr spcFirstLastPara="1" vert="horz" wrap="square" lIns="121900" tIns="121900" rIns="121900" bIns="121900" rtlCol="0" anchor="t" anchorCtr="0">
            <a:noAutofit/>
          </a:bodyPr>
          <a:lstStyle/>
          <a:p>
            <a:r>
              <a:rPr lang="en-US" sz="2000" dirty="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r>
              <a:rPr lang="en-US" sz="2000" dirty="0"/>
              <a:t>Session variables solve this problem by storing user information to be used across multiple pages (e.g. username, favorite color, </a:t>
            </a:r>
            <a:r>
              <a:rPr lang="en-US" sz="2000" dirty="0" err="1"/>
              <a:t>etc</a:t>
            </a:r>
            <a:r>
              <a:rPr lang="en-US" sz="2000" dirty="0"/>
              <a:t>). By default, session variables last until the user closes the browser.</a:t>
            </a:r>
          </a:p>
          <a:p>
            <a:r>
              <a:rPr lang="en-US" sz="2000" dirty="0"/>
              <a:t>So; Session variables hold information about one single user, and are available to all pages in one application.</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35</a:t>
            </a:fld>
            <a:endParaRPr dirty="0"/>
          </a:p>
        </p:txBody>
      </p:sp>
    </p:spTree>
    <p:extLst>
      <p:ext uri="{BB962C8B-B14F-4D97-AF65-F5344CB8AC3E}">
        <p14:creationId xmlns:p14="http://schemas.microsoft.com/office/powerpoint/2010/main" val="860405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525900"/>
            <a:ext cx="9174000" cy="777200"/>
          </a:xfrm>
          <a:prstGeom prst="rect">
            <a:avLst/>
          </a:prstGeom>
        </p:spPr>
        <p:txBody>
          <a:bodyPr spcFirstLastPara="1" vert="horz" wrap="square" lIns="121900" tIns="121900" rIns="121900" bIns="121900" rtlCol="0" anchor="b" anchorCtr="0">
            <a:noAutofit/>
          </a:bodyPr>
          <a:lstStyle/>
          <a:p>
            <a:pPr algn="ctr"/>
            <a:r>
              <a:rPr lang="en" b="1" dirty="0"/>
              <a:t>How it works?</a:t>
            </a:r>
            <a:endParaRPr b="1" dirty="0"/>
          </a:p>
        </p:txBody>
      </p:sp>
      <p:sp>
        <p:nvSpPr>
          <p:cNvPr id="1928" name="Google Shape;1928;p18"/>
          <p:cNvSpPr txBox="1">
            <a:spLocks noGrp="1"/>
          </p:cNvSpPr>
          <p:nvPr>
            <p:ph type="body" idx="1"/>
          </p:nvPr>
        </p:nvSpPr>
        <p:spPr>
          <a:xfrm>
            <a:off x="1509000" y="1482176"/>
            <a:ext cx="9174000" cy="4664800"/>
          </a:xfrm>
          <a:prstGeom prst="rect">
            <a:avLst/>
          </a:prstGeom>
        </p:spPr>
        <p:txBody>
          <a:bodyPr spcFirstLastPara="1" vert="horz" wrap="square" lIns="121900" tIns="121900" rIns="121900" bIns="121900" rtlCol="0" anchor="t" anchorCtr="0">
            <a:noAutofit/>
          </a:bodyPr>
          <a:lstStyle/>
          <a:p>
            <a:r>
              <a:rPr lang="en-US" sz="2000" dirty="0"/>
              <a:t>First, the web browser requests for the </a:t>
            </a:r>
            <a:r>
              <a:rPr lang="en-US" sz="2000" dirty="0" err="1"/>
              <a:t>product.php</a:t>
            </a:r>
            <a:r>
              <a:rPr lang="en-US" sz="2000" dirty="0"/>
              <a:t> page.</a:t>
            </a:r>
          </a:p>
          <a:p>
            <a:r>
              <a:rPr lang="en-US" sz="2000" dirty="0"/>
              <a:t>Second, the web server responds with the </a:t>
            </a:r>
            <a:r>
              <a:rPr lang="en-US" sz="2000" dirty="0" err="1"/>
              <a:t>product.php</a:t>
            </a:r>
            <a:r>
              <a:rPr lang="en-US" sz="2000" dirty="0"/>
              <a:t> page’s content.</a:t>
            </a:r>
          </a:p>
          <a:p>
            <a:r>
              <a:rPr lang="en-US" sz="2000" dirty="0"/>
              <a:t>Third, you click the Add To Cart button on the </a:t>
            </a:r>
            <a:r>
              <a:rPr lang="en-US" sz="2000" dirty="0" err="1"/>
              <a:t>product.php</a:t>
            </a:r>
            <a:r>
              <a:rPr lang="en-US" sz="2000" dirty="0"/>
              <a:t> page. The page will send an HTTP request (either POST or GET) to the web server. The web server validates the product and generates a session id. It also creates a new text file on the server to store the information related to the selected product.</a:t>
            </a:r>
          </a:p>
          <a:p>
            <a:r>
              <a:rPr lang="en-US" sz="2000" dirty="0"/>
              <a:t>Fourth, the web server responds to the web browser with the PHPSESSID cookie in the response header. If the web browser allows cookies, it will save the PHPSESSID cookie, which stores the session id passed by the web server.</a:t>
            </a:r>
          </a:p>
          <a:p>
            <a:r>
              <a:rPr lang="en-US" sz="2000" dirty="0"/>
              <a:t>Fifth, in the subsequent request, for example, when you view the </a:t>
            </a:r>
            <a:r>
              <a:rPr lang="en-US" sz="2000" dirty="0" err="1"/>
              <a:t>cart.php</a:t>
            </a:r>
            <a:r>
              <a:rPr lang="en-US" sz="2000" dirty="0"/>
              <a:t> page, the web browser passes the PHPSESSID back to the web server. When the web server sees the PHPSESSID cookie, it will resume the session with the session id stored in the cookie.</a:t>
            </a:r>
          </a:p>
          <a:p>
            <a:r>
              <a:rPr lang="en-US" sz="2000" dirty="0"/>
              <a:t>Finally, the web server returns the cart page with the products that you selected.</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36</a:t>
            </a:fld>
            <a:endParaRPr dirty="0"/>
          </a:p>
        </p:txBody>
      </p:sp>
    </p:spTree>
    <p:extLst>
      <p:ext uri="{BB962C8B-B14F-4D97-AF65-F5344CB8AC3E}">
        <p14:creationId xmlns:p14="http://schemas.microsoft.com/office/powerpoint/2010/main" val="410847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830700"/>
            <a:ext cx="9174000" cy="777200"/>
          </a:xfrm>
          <a:prstGeom prst="rect">
            <a:avLst/>
          </a:prstGeom>
        </p:spPr>
        <p:txBody>
          <a:bodyPr spcFirstLastPara="1" vert="horz" wrap="square" lIns="121900" tIns="121900" rIns="121900" bIns="121900" rtlCol="0" anchor="b" anchorCtr="0">
            <a:noAutofit/>
          </a:bodyPr>
          <a:lstStyle/>
          <a:p>
            <a:pPr algn="ctr"/>
            <a:r>
              <a:rPr lang="en" b="1" dirty="0"/>
              <a:t>What is A cookie?</a:t>
            </a:r>
            <a:endParaRPr b="1" dirty="0"/>
          </a:p>
        </p:txBody>
      </p:sp>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r>
              <a:rPr lang="en" dirty="0"/>
              <a:t>Here you have a list of items</a:t>
            </a:r>
            <a:endParaRPr dirty="0"/>
          </a:p>
          <a:p>
            <a:pPr>
              <a:spcBef>
                <a:spcPts val="0"/>
              </a:spcBef>
            </a:pPr>
            <a:r>
              <a:rPr lang="en-US" dirty="0"/>
              <a:t>F</a:t>
            </a:r>
            <a:endParaRPr dirty="0"/>
          </a:p>
          <a:p>
            <a:pPr>
              <a:spcBef>
                <a:spcPts val="0"/>
              </a:spcBef>
            </a:pPr>
            <a:r>
              <a:rPr lang="en-US" dirty="0"/>
              <a:t>h</a:t>
            </a:r>
            <a:endParaRPr dirty="0"/>
          </a:p>
          <a:p>
            <a:pPr marL="0" indent="0">
              <a:buNone/>
            </a:pPr>
            <a:endParaRPr dirty="0"/>
          </a:p>
          <a:p>
            <a:pPr marL="0" indent="0">
              <a:buNone/>
            </a:pPr>
            <a:r>
              <a:rPr lang="en" dirty="0"/>
              <a:t>Your audience will listen to you or read the content, but won’t do both. </a:t>
            </a:r>
            <a:endParaRPr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37</a:t>
            </a:fld>
            <a:endParaRPr/>
          </a:p>
        </p:txBody>
      </p:sp>
    </p:spTree>
    <p:extLst>
      <p:ext uri="{BB962C8B-B14F-4D97-AF65-F5344CB8AC3E}">
        <p14:creationId xmlns:p14="http://schemas.microsoft.com/office/powerpoint/2010/main" val="327362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 b="1" dirty="0"/>
              <a:t>What is PHP?</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
        <p:nvSpPr>
          <p:cNvPr id="2" name="Text Placeholder 1"/>
          <p:cNvSpPr>
            <a:spLocks noGrp="1"/>
          </p:cNvSpPr>
          <p:nvPr>
            <p:ph type="body" idx="1"/>
          </p:nvPr>
        </p:nvSpPr>
        <p:spPr>
          <a:xfrm>
            <a:off x="1509000" y="1206000"/>
            <a:ext cx="9308911" cy="5359692"/>
          </a:xfrm>
        </p:spPr>
        <p:txBody>
          <a:bodyPr/>
          <a:lstStyle/>
          <a:p>
            <a:pPr marL="101598" indent="0">
              <a:buNone/>
            </a:pPr>
            <a:r>
              <a:rPr lang="en-US" sz="2400" dirty="0"/>
              <a:t>PHP is a server-side language</a:t>
            </a:r>
          </a:p>
          <a:p>
            <a:pPr marL="101598" indent="0">
              <a:buNone/>
            </a:pPr>
            <a:r>
              <a:rPr lang="en-US" sz="2400" dirty="0"/>
              <a:t>When you open a website on your web browser, for example: https://www.site.com</a:t>
            </a:r>
          </a:p>
          <a:p>
            <a:pPr marL="101598" indent="0">
              <a:buNone/>
            </a:pPr>
            <a:r>
              <a:rPr lang="en-US" sz="2400" dirty="0"/>
              <a:t>The web browser sends an HTTP request to a web server where phptutorial.net locates. The web server receives the request and responds with an HTML document.</a:t>
            </a:r>
          </a:p>
          <a:p>
            <a:pPr marL="101598" indent="0">
              <a:buNone/>
            </a:pPr>
            <a:endParaRPr lang="en-US" sz="2400" dirty="0"/>
          </a:p>
          <a:p>
            <a:pPr marL="101598" indent="0">
              <a:buNone/>
            </a:pPr>
            <a:r>
              <a:rPr lang="en-US" sz="2400" dirty="0"/>
              <a:t>In this example, the web browser is a client while the web server is the server. The client requests for a page, and the server serves the request.</a:t>
            </a:r>
          </a:p>
          <a:p>
            <a:pPr marL="101598" indent="0">
              <a:buNone/>
            </a:pPr>
            <a:endParaRPr lang="en-US" sz="2400" dirty="0"/>
          </a:p>
          <a:p>
            <a:pPr marL="101598" indent="0">
              <a:buNone/>
            </a:pPr>
            <a:r>
              <a:rPr lang="en-US" sz="2400" dirty="0"/>
              <a:t>PHP runs on the web server, processes the request, and returns the HTML document.</a:t>
            </a:r>
          </a:p>
        </p:txBody>
      </p:sp>
    </p:spTree>
    <p:extLst>
      <p:ext uri="{BB962C8B-B14F-4D97-AF65-F5344CB8AC3E}">
        <p14:creationId xmlns:p14="http://schemas.microsoft.com/office/powerpoint/2010/main" val="225136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1" name="Google Shape;1961;p22"/>
          <p:cNvSpPr txBox="1">
            <a:spLocks noGrp="1"/>
          </p:cNvSpPr>
          <p:nvPr>
            <p:ph type="title"/>
          </p:nvPr>
        </p:nvSpPr>
        <p:spPr>
          <a:xfrm>
            <a:off x="1401867" y="4762335"/>
            <a:ext cx="9388400" cy="777200"/>
          </a:xfrm>
          <a:prstGeom prst="rect">
            <a:avLst/>
          </a:prstGeom>
        </p:spPr>
        <p:txBody>
          <a:bodyPr spcFirstLastPara="1" vert="horz" wrap="square" lIns="121900" tIns="121900" rIns="121900" bIns="121900" rtlCol="0" anchor="b" anchorCtr="0">
            <a:noAutofit/>
          </a:bodyPr>
          <a:lstStyle/>
          <a:p>
            <a:pPr algn="ctr"/>
            <a:r>
              <a:rPr lang="en" dirty="0"/>
              <a:t>A SIMPLE ILLUSTRATION</a:t>
            </a:r>
            <a:endParaRPr dirty="0"/>
          </a:p>
        </p:txBody>
      </p:sp>
      <p:sp>
        <p:nvSpPr>
          <p:cNvPr id="1962" name="Google Shape;1962;p22"/>
          <p:cNvSpPr txBox="1">
            <a:spLocks noGrp="1"/>
          </p:cNvSpPr>
          <p:nvPr>
            <p:ph type="body" idx="1"/>
          </p:nvPr>
        </p:nvSpPr>
        <p:spPr>
          <a:xfrm>
            <a:off x="1401867" y="5078964"/>
            <a:ext cx="9388400" cy="1616000"/>
          </a:xfrm>
          <a:prstGeom prst="rect">
            <a:avLst/>
          </a:prstGeom>
        </p:spPr>
        <p:txBody>
          <a:bodyPr spcFirstLastPara="1" vert="horz" wrap="square" lIns="121900" tIns="121900" rIns="121900" bIns="121900" rtlCol="0" anchor="t" anchorCtr="0">
            <a:noAutofit/>
          </a:bodyPr>
          <a:lstStyle/>
          <a:p>
            <a:pPr marL="0" indent="0" algn="ctr">
              <a:buNone/>
            </a:pPr>
            <a:endParaRPr lang="en" sz="2133" dirty="0"/>
          </a:p>
          <a:p>
            <a:pPr marL="0" indent="0" algn="ctr">
              <a:buNone/>
            </a:pPr>
            <a:r>
              <a:rPr lang="en" sz="2133" dirty="0"/>
              <a:t>This is how PHP Work</a:t>
            </a:r>
            <a:endParaRPr sz="2133" dirty="0"/>
          </a:p>
        </p:txBody>
      </p:sp>
      <p:sp>
        <p:nvSpPr>
          <p:cNvPr id="1963" name="Google Shape;1963;p22"/>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180" y="214400"/>
            <a:ext cx="10867659" cy="4413023"/>
          </a:xfrm>
          <a:prstGeom prst="rect">
            <a:avLst/>
          </a:prstGeom>
        </p:spPr>
      </p:pic>
    </p:spTree>
    <p:extLst>
      <p:ext uri="{BB962C8B-B14F-4D97-AF65-F5344CB8AC3E}">
        <p14:creationId xmlns:p14="http://schemas.microsoft.com/office/powerpoint/2010/main" val="125151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b="1" dirty="0"/>
              <a:t>PHP VARIABLES</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2" name="Text Placeholder 1"/>
          <p:cNvSpPr>
            <a:spLocks noGrp="1"/>
          </p:cNvSpPr>
          <p:nvPr>
            <p:ph type="body" idx="1"/>
          </p:nvPr>
        </p:nvSpPr>
        <p:spPr>
          <a:xfrm>
            <a:off x="1509000" y="1206000"/>
            <a:ext cx="9308911" cy="5359692"/>
          </a:xfrm>
        </p:spPr>
        <p:txBody>
          <a:bodyPr/>
          <a:lstStyle/>
          <a:p>
            <a:pPr marL="101598" indent="0">
              <a:lnSpc>
                <a:spcPct val="150000"/>
              </a:lnSpc>
              <a:buNone/>
            </a:pPr>
            <a:r>
              <a:rPr lang="en-US" sz="2400" dirty="0"/>
              <a:t>Variables are used to store data, like string of text, numbers, etc. </a:t>
            </a:r>
          </a:p>
          <a:p>
            <a:pPr marL="101598" indent="0">
              <a:lnSpc>
                <a:spcPct val="150000"/>
              </a:lnSpc>
              <a:buNone/>
            </a:pPr>
            <a:r>
              <a:rPr lang="en-US" sz="2400" dirty="0"/>
              <a:t>Variable values can change over the course of a script. </a:t>
            </a:r>
          </a:p>
          <a:p>
            <a:pPr marL="101598" indent="0">
              <a:lnSpc>
                <a:spcPct val="150000"/>
              </a:lnSpc>
              <a:buNone/>
            </a:pPr>
            <a:endParaRPr lang="en-US" sz="2400" dirty="0"/>
          </a:p>
          <a:p>
            <a:pPr marL="101598" indent="0">
              <a:lnSpc>
                <a:spcPct val="150000"/>
              </a:lnSpc>
              <a:buNone/>
            </a:pPr>
            <a:r>
              <a:rPr lang="en-US" sz="2400" dirty="0"/>
              <a:t>In PHP, a variable does not need to be declared before adding a value to it. PHP automatically converts the variable to the correct data type, depending on its value.</a:t>
            </a:r>
          </a:p>
        </p:txBody>
      </p:sp>
    </p:spTree>
    <p:extLst>
      <p:ext uri="{BB962C8B-B14F-4D97-AF65-F5344CB8AC3E}">
        <p14:creationId xmlns:p14="http://schemas.microsoft.com/office/powerpoint/2010/main" val="229842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01598" indent="0">
              <a:lnSpc>
                <a:spcPct val="150000"/>
              </a:lnSpc>
              <a:buNone/>
            </a:pPr>
            <a:r>
              <a:rPr lang="en-US" dirty="0"/>
              <a:t>After declaring a variable it can be reused throughout the code.</a:t>
            </a:r>
          </a:p>
          <a:p>
            <a:pPr marL="101598" indent="0">
              <a:lnSpc>
                <a:spcPct val="150000"/>
              </a:lnSpc>
              <a:buNone/>
            </a:pPr>
            <a:r>
              <a:rPr lang="en-US" dirty="0"/>
              <a:t>The assignment operator (=) used to assign value to a variable.</a:t>
            </a:r>
          </a:p>
          <a:p>
            <a:pPr marL="101598" indent="0">
              <a:buNone/>
            </a:pPr>
            <a:endParaRPr lang="en-US" dirty="0"/>
          </a:p>
        </p:txBody>
      </p:sp>
    </p:spTree>
    <p:extLst>
      <p:ext uri="{BB962C8B-B14F-4D97-AF65-F5344CB8AC3E}">
        <p14:creationId xmlns:p14="http://schemas.microsoft.com/office/powerpoint/2010/main" val="373943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b="1" dirty="0"/>
              <a:t>PHP CONSTANTS</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2" name="Text Placeholder 1"/>
          <p:cNvSpPr>
            <a:spLocks noGrp="1"/>
          </p:cNvSpPr>
          <p:nvPr>
            <p:ph type="body" idx="1"/>
          </p:nvPr>
        </p:nvSpPr>
        <p:spPr>
          <a:xfrm>
            <a:off x="1509000" y="1206000"/>
            <a:ext cx="9308911" cy="5359692"/>
          </a:xfrm>
        </p:spPr>
        <p:txBody>
          <a:bodyPr/>
          <a:lstStyle/>
          <a:p>
            <a:pPr marL="101598" indent="0" fontAlgn="base">
              <a:buNone/>
            </a:pPr>
            <a:r>
              <a:rPr lang="en-US" dirty="0"/>
              <a:t>A constant is a name or an identifier for a fixed value. Constant are like variables, except that once they are defined, they cannot be undefined or changed </a:t>
            </a:r>
          </a:p>
          <a:p>
            <a:pPr marL="101598" indent="0" fontAlgn="base">
              <a:buNone/>
            </a:pPr>
            <a:endParaRPr lang="en-US" dirty="0"/>
          </a:p>
          <a:p>
            <a:pPr fontAlgn="base"/>
            <a:r>
              <a:rPr lang="en-US" dirty="0"/>
              <a:t>Constants are very useful for storing data that doesn't change while the script is running.</a:t>
            </a:r>
          </a:p>
          <a:p>
            <a:pPr fontAlgn="base"/>
            <a:r>
              <a:rPr lang="en-US" dirty="0"/>
              <a:t> Common examples of such data include configuration settings such as database username and password, website's base URL, company name, etc.</a:t>
            </a:r>
          </a:p>
          <a:p>
            <a:pPr marL="101598" indent="0">
              <a:lnSpc>
                <a:spcPct val="150000"/>
              </a:lnSpc>
              <a:buNone/>
            </a:pPr>
            <a:endParaRPr lang="en-US" sz="2400" dirty="0"/>
          </a:p>
        </p:txBody>
      </p:sp>
    </p:spTree>
    <p:extLst>
      <p:ext uri="{BB962C8B-B14F-4D97-AF65-F5344CB8AC3E}">
        <p14:creationId xmlns:p14="http://schemas.microsoft.com/office/powerpoint/2010/main" val="180001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509000" y="428800"/>
            <a:ext cx="9174000" cy="777200"/>
          </a:xfrm>
          <a:prstGeom prst="rect">
            <a:avLst/>
          </a:prstGeom>
        </p:spPr>
        <p:txBody>
          <a:bodyPr spcFirstLastPara="1" vert="horz" wrap="square" lIns="121900" tIns="121900" rIns="121900" bIns="121900" rtlCol="0" anchor="b" anchorCtr="0">
            <a:noAutofit/>
          </a:bodyPr>
          <a:lstStyle/>
          <a:p>
            <a:pPr algn="ctr"/>
            <a:r>
              <a:rPr lang="en-US" b="1" dirty="0"/>
              <a:t>PHP DATA  TYPES</a:t>
            </a:r>
            <a:endParaRPr b="1"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
        <p:nvSpPr>
          <p:cNvPr id="2" name="Text Placeholder 1"/>
          <p:cNvSpPr>
            <a:spLocks noGrp="1"/>
          </p:cNvSpPr>
          <p:nvPr>
            <p:ph type="body" idx="1"/>
          </p:nvPr>
        </p:nvSpPr>
        <p:spPr>
          <a:xfrm>
            <a:off x="1509000" y="1206000"/>
            <a:ext cx="9308911" cy="5359692"/>
          </a:xfrm>
        </p:spPr>
        <p:txBody>
          <a:bodyPr/>
          <a:lstStyle/>
          <a:p>
            <a:pPr marL="101598" indent="0">
              <a:lnSpc>
                <a:spcPct val="150000"/>
              </a:lnSpc>
              <a:buNone/>
            </a:pPr>
            <a:r>
              <a:rPr lang="en-US" sz="3200" dirty="0"/>
              <a:t>The values assigned to a PHP variable may be of different data types including simple string and numeric types to more complex data types like arrays and objects.</a:t>
            </a:r>
          </a:p>
        </p:txBody>
      </p:sp>
    </p:spTree>
    <p:extLst>
      <p:ext uri="{BB962C8B-B14F-4D97-AF65-F5344CB8AC3E}">
        <p14:creationId xmlns:p14="http://schemas.microsoft.com/office/powerpoint/2010/main" val="177148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2172</Words>
  <Application>Microsoft Office PowerPoint</Application>
  <PresentationFormat>Widescreen</PresentationFormat>
  <Paragraphs>203</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-apple-system</vt:lpstr>
      <vt:lpstr>Arial</vt:lpstr>
      <vt:lpstr>Calibri</vt:lpstr>
      <vt:lpstr>Calibri Light</vt:lpstr>
      <vt:lpstr>Roboto</vt:lpstr>
      <vt:lpstr>Office Theme</vt:lpstr>
      <vt:lpstr>PowerPoint Presentation</vt:lpstr>
      <vt:lpstr>PowerPoint Presentation</vt:lpstr>
      <vt:lpstr>INTRODUCTION </vt:lpstr>
      <vt:lpstr>What is PHP?</vt:lpstr>
      <vt:lpstr>A SIMPLE ILLUSTRATION</vt:lpstr>
      <vt:lpstr>PHP VARIABLES</vt:lpstr>
      <vt:lpstr>PowerPoint Presentation</vt:lpstr>
      <vt:lpstr>PHP CONSTANTS</vt:lpstr>
      <vt:lpstr>PHP DATA  TYPES</vt:lpstr>
      <vt:lpstr>DATA TYPES PHP SUPPORT</vt:lpstr>
      <vt:lpstr>PHP OPERATORS</vt:lpstr>
      <vt:lpstr>PHP LOOPS</vt:lpstr>
      <vt:lpstr>TYPES OF LOOPS</vt:lpstr>
      <vt:lpstr>PHP CONDITIONAL STATEMENTS AND DECISIONS</vt:lpstr>
      <vt:lpstr>MAKING DECISIONS</vt:lpstr>
      <vt:lpstr>PHP FUNCTIONS</vt:lpstr>
      <vt:lpstr>PHP USER DEFINED FUNCTIONS</vt:lpstr>
      <vt:lpstr>PHP ARRAYS</vt:lpstr>
      <vt:lpstr>TYPES OF ARRAY IN PHP</vt:lpstr>
      <vt:lpstr>SUPERGLOBAL</vt:lpstr>
      <vt:lpstr>PHP SUBERGLOBAL VARIABES </vt:lpstr>
      <vt:lpstr>PHP $GLOBALS</vt:lpstr>
      <vt:lpstr>PHP $SERVER</vt:lpstr>
      <vt:lpstr>PHP $REQUEST</vt:lpstr>
      <vt:lpstr>PHP $POST</vt:lpstr>
      <vt:lpstr>PHP FORMS</vt:lpstr>
      <vt:lpstr>PHP FILE_UPLOADS</vt:lpstr>
      <vt:lpstr>PHP FILE  SYSTEM</vt:lpstr>
      <vt:lpstr>What is A cookie?</vt:lpstr>
      <vt:lpstr>How it works?</vt:lpstr>
      <vt:lpstr>How it works?</vt:lpstr>
      <vt:lpstr>USAGE OF COOKIES</vt:lpstr>
      <vt:lpstr>USAGE OF COOKIES</vt:lpstr>
      <vt:lpstr>What is A session?</vt:lpstr>
      <vt:lpstr>How it works [simplified]?</vt:lpstr>
      <vt:lpstr>How it works?</vt:lpstr>
      <vt:lpstr>What is A cookie?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 IFEANYI</dc:creator>
  <cp:lastModifiedBy>Philip</cp:lastModifiedBy>
  <cp:revision>41</cp:revision>
  <dcterms:created xsi:type="dcterms:W3CDTF">2021-08-11T12:19:11Z</dcterms:created>
  <dcterms:modified xsi:type="dcterms:W3CDTF">2022-05-04T08:48:49Z</dcterms:modified>
</cp:coreProperties>
</file>