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notesMasterIdLst>
    <p:notesMasterId r:id="rId22"/>
  </p:notesMasterIdLst>
  <p:sldIdLst>
    <p:sldId id="257" r:id="rId2"/>
    <p:sldId id="276" r:id="rId3"/>
    <p:sldId id="303" r:id="rId4"/>
    <p:sldId id="302" r:id="rId5"/>
    <p:sldId id="298" r:id="rId6"/>
    <p:sldId id="299" r:id="rId7"/>
    <p:sldId id="300" r:id="rId8"/>
    <p:sldId id="277" r:id="rId9"/>
    <p:sldId id="301" r:id="rId10"/>
    <p:sldId id="278" r:id="rId11"/>
    <p:sldId id="280" r:id="rId12"/>
    <p:sldId id="307" r:id="rId13"/>
    <p:sldId id="309" r:id="rId14"/>
    <p:sldId id="312" r:id="rId15"/>
    <p:sldId id="313" r:id="rId16"/>
    <p:sldId id="310" r:id="rId17"/>
    <p:sldId id="311" r:id="rId18"/>
    <p:sldId id="304" r:id="rId19"/>
    <p:sldId id="305" r:id="rId20"/>
    <p:sldId id="30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OZIE JOHNPAUL UZOMA" initials="EJU" lastIdx="2" clrIdx="0">
    <p:extLst>
      <p:ext uri="{19B8F6BF-5375-455C-9EA6-DF929625EA0E}">
        <p15:presenceInfo xmlns:p15="http://schemas.microsoft.com/office/powerpoint/2012/main" userId="4c0edd3f7333c2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>
        <p:scale>
          <a:sx n="73" d="100"/>
          <a:sy n="73" d="100"/>
        </p:scale>
        <p:origin x="9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E8A5A-54E2-4033-A3C0-450ACCCCCBD8}" type="datetimeFigureOut">
              <a:rPr lang="en-US" smtClean="0"/>
              <a:t>13-Aug-22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0E102-B3CF-4848-BE47-FB4097FE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5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95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02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00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255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933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13-Aug-22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284804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13-Aug-22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3863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13-Aug-22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961875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13-Aug-22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884687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13-Aug-22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70189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13-Aug-22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033719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13-Aug-22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63160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13-Aug-22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362622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13-Aug-22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039842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14400" y="2655751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9257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8033" y="1290633"/>
            <a:ext cx="122080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09600" y="2084533"/>
            <a:ext cx="10972800" cy="3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✘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09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13-Aug-22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949072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13-Aug-22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93673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13-Aug-22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58462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13-Aug-22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690471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13-Aug-22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6468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13-Aug-22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976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13-Aug-22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89690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7616CA0-919D-4A49-9C8A-62FDFB3A5183}" type="datetimeFigureOut">
              <a:rPr lang="en-US" smtClean="0"/>
              <a:t>13-Aug-22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11879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0298CD5-6C1E-4009-B41F-6DF62E31D3BE}" type="datetimeFigureOut">
              <a:rPr lang="en-US" smtClean="0"/>
              <a:pPr/>
              <a:t>13-Aug-22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42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  <p:sldLayoutId id="2147483923" r:id="rId19"/>
  </p:sldLayoutIdLst>
  <p:transition>
    <p:fade thruBlk="1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4F6ABC-CFDB-DE98-5413-C90F5ABD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32" y="368955"/>
            <a:ext cx="1254932" cy="59084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E7D8E8A-F8B9-42EF-8E94-98F322AFE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388" y="2530905"/>
            <a:ext cx="11200138" cy="1546400"/>
          </a:xfrm>
        </p:spPr>
        <p:txBody>
          <a:bodyPr/>
          <a:lstStyle/>
          <a:p>
            <a:r>
              <a:rPr lang="en-US" sz="6000" dirty="0">
                <a:solidFill>
                  <a:srgbClr val="FFFF00"/>
                </a:solidFill>
                <a:latin typeface="Tw Cen MT Condensed Extra Bold" panose="020B0803020202020204" pitchFamily="34" charset="0"/>
              </a:rPr>
              <a:t>State management in php</a:t>
            </a:r>
            <a:br>
              <a:rPr lang="en-US" sz="6000" dirty="0">
                <a:solidFill>
                  <a:srgbClr val="FFFF00"/>
                </a:solidFill>
                <a:latin typeface="Tw Cen MT Condensed Extra Bold" panose="020B0803020202020204" pitchFamily="34" charset="0"/>
              </a:rPr>
            </a:br>
            <a:r>
              <a:rPr lang="en-US" sz="60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cookies</a:t>
            </a:r>
            <a:r>
              <a:rPr lang="en-US" sz="6000" u="sng" dirty="0">
                <a:solidFill>
                  <a:srgbClr val="FFFF00"/>
                </a:solidFill>
                <a:latin typeface="Tw Cen MT Condensed Extra Bold" panose="020B0803020202020204" pitchFamily="34" charset="0"/>
              </a:rPr>
              <a:t> and </a:t>
            </a:r>
            <a:r>
              <a:rPr lang="en-US" sz="60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session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AFF4-F26C-7A79-5EEA-47A4FB81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748" y="940220"/>
            <a:ext cx="10681252" cy="1143200"/>
          </a:xfrm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</a:rPr>
              <a:t>Creating session cookie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31FE6-EC2E-3BAB-01A0-5A67FE1BC9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2D91A-39A5-4C8F-6CE6-6013BF14D6AB}"/>
              </a:ext>
            </a:extLst>
          </p:cNvPr>
          <p:cNvSpPr txBox="1"/>
          <p:nvPr/>
        </p:nvSpPr>
        <p:spPr>
          <a:xfrm>
            <a:off x="649358" y="1715736"/>
            <a:ext cx="106812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cs typeface="Poppins" panose="00000500000000000000" pitchFamily="2" charset="0"/>
              </a:rPr>
              <a:t>Session cookies are cookies that </a:t>
            </a:r>
            <a:r>
              <a:rPr lang="en-US" sz="2400" b="1" i="0" dirty="0">
                <a:effectLst/>
                <a:cs typeface="Poppins" panose="00000500000000000000" pitchFamily="2" charset="0"/>
              </a:rPr>
              <a:t>last for a session</a:t>
            </a:r>
            <a:r>
              <a:rPr lang="en-US" sz="2400" b="0" i="0" dirty="0">
                <a:effectLst/>
                <a:cs typeface="Poppins" panose="00000500000000000000" pitchFamily="2" charset="0"/>
              </a:rPr>
              <a:t>. </a:t>
            </a:r>
          </a:p>
          <a:p>
            <a:endParaRPr lang="en-US" sz="2400" dirty="0">
              <a:cs typeface="Poppins" panose="00000500000000000000" pitchFamily="2" charset="0"/>
            </a:endParaRPr>
          </a:p>
          <a:p>
            <a:r>
              <a:rPr lang="en-US" sz="2400" b="0" i="0" dirty="0">
                <a:effectLst/>
                <a:cs typeface="Poppins" panose="00000500000000000000" pitchFamily="2" charset="0"/>
              </a:rPr>
              <a:t>A session starts when you launch a website or web app and ends when you leave the website or close your browser window. </a:t>
            </a:r>
          </a:p>
          <a:p>
            <a:endParaRPr lang="en-US" sz="2400" dirty="0">
              <a:cs typeface="Poppins" panose="00000500000000000000" pitchFamily="2" charset="0"/>
            </a:endParaRPr>
          </a:p>
          <a:p>
            <a:r>
              <a:rPr lang="en-US" sz="2400" b="0" i="0" dirty="0">
                <a:effectLst/>
                <a:cs typeface="Poppins" panose="00000500000000000000" pitchFamily="2" charset="0"/>
              </a:rPr>
              <a:t>Session cookies contain information that is </a:t>
            </a:r>
            <a:r>
              <a:rPr lang="en-US" sz="2400" b="1" i="0" dirty="0">
                <a:effectLst/>
                <a:cs typeface="Poppins" panose="00000500000000000000" pitchFamily="2" charset="0"/>
              </a:rPr>
              <a:t>stored in a temporary memory location</a:t>
            </a:r>
            <a:r>
              <a:rPr lang="en-US" sz="2400" b="0" i="0" dirty="0">
                <a:effectLst/>
                <a:cs typeface="Poppins" panose="00000500000000000000" pitchFamily="2" charset="0"/>
              </a:rPr>
              <a:t> which is deleted after the session ends.</a:t>
            </a:r>
          </a:p>
          <a:p>
            <a:endParaRPr lang="en-US" sz="2400" dirty="0">
              <a:cs typeface="Poppins" panose="00000500000000000000" pitchFamily="2" charset="0"/>
            </a:endParaRPr>
          </a:p>
          <a:p>
            <a:r>
              <a:rPr lang="en-US" sz="2400" b="0" i="0" dirty="0">
                <a:effectLst/>
                <a:cs typeface="Poppins" panose="00000500000000000000" pitchFamily="2" charset="0"/>
              </a:rPr>
              <a:t>Unlike other cookies, session cookies are never stored on your device </a:t>
            </a:r>
          </a:p>
          <a:p>
            <a:endParaRPr lang="en-US" sz="2400" dirty="0">
              <a:cs typeface="Poppins" panose="00000500000000000000" pitchFamily="2" charset="0"/>
            </a:endParaRPr>
          </a:p>
          <a:p>
            <a:r>
              <a:rPr lang="en-US" sz="2400" b="0" i="0" dirty="0">
                <a:effectLst/>
                <a:cs typeface="Poppins" panose="00000500000000000000" pitchFamily="2" charset="0"/>
              </a:rPr>
              <a:t>Therefore, they are also known as transient cookies, non-persistent cookies, or temporary cookies.</a:t>
            </a:r>
            <a:endParaRPr lang="en-US" sz="2400" dirty="0"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9DB04-CD05-963D-AA41-CFF0BA331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32" y="368955"/>
            <a:ext cx="1254932" cy="59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4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AFF4-F26C-7A79-5EEA-47A4FB81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27" y="847785"/>
            <a:ext cx="10681252" cy="719758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highlight>
                  <a:srgbClr val="008000"/>
                </a:highlight>
              </a:rPr>
              <a:t>Working with the query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31FE6-EC2E-3BAB-01A0-5A67FE1BC9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2E2CB-2D24-F512-9DD0-75628632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7" y="223181"/>
            <a:ext cx="1254932" cy="590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78FE07-3D2D-B2C9-31A4-FAE8F44DABED}"/>
              </a:ext>
            </a:extLst>
          </p:cNvPr>
          <p:cNvSpPr txBox="1"/>
          <p:nvPr/>
        </p:nvSpPr>
        <p:spPr>
          <a:xfrm>
            <a:off x="574766" y="1854421"/>
            <a:ext cx="4180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What is a query string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6E688-1F8F-E0DF-0D3B-F7C70FB37765}"/>
              </a:ext>
            </a:extLst>
          </p:cNvPr>
          <p:cNvSpPr txBox="1"/>
          <p:nvPr/>
        </p:nvSpPr>
        <p:spPr>
          <a:xfrm>
            <a:off x="574766" y="2775182"/>
            <a:ext cx="10681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ans Pro" panose="020B0503030403020204" pitchFamily="34" charset="0"/>
              </a:rPr>
              <a:t>A query string is a part of a Uniform Resource Locator (URL) that assigns values to specified parameters.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AE43F-B504-34C4-4622-829CFEE3A087}"/>
              </a:ext>
            </a:extLst>
          </p:cNvPr>
          <p:cNvSpPr txBox="1"/>
          <p:nvPr/>
        </p:nvSpPr>
        <p:spPr>
          <a:xfrm>
            <a:off x="574767" y="4168989"/>
            <a:ext cx="1107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Note 1: </a:t>
            </a:r>
            <a:r>
              <a:rPr lang="en-US" sz="2400" b="1" dirty="0"/>
              <a:t>Page URL and the parameters are separated by the ? character.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708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AFF4-F26C-7A79-5EEA-47A4FB81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27" y="724308"/>
            <a:ext cx="10681252" cy="719758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highlight>
                  <a:srgbClr val="008000"/>
                </a:highlight>
              </a:rPr>
              <a:t>Working with the query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31FE6-EC2E-3BAB-01A0-5A67FE1BC9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2E2CB-2D24-F512-9DD0-75628632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7" y="223181"/>
            <a:ext cx="1254932" cy="590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66E688-1F8F-E0DF-0D3B-F7C70FB37765}"/>
              </a:ext>
            </a:extLst>
          </p:cNvPr>
          <p:cNvSpPr txBox="1"/>
          <p:nvPr/>
        </p:nvSpPr>
        <p:spPr>
          <a:xfrm>
            <a:off x="426227" y="1983536"/>
            <a:ext cx="11173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</a:rPr>
              <a:t>To get the query string from a URL in php, you can use </a:t>
            </a:r>
            <a:r>
              <a:rPr lang="en-US" sz="2400" b="1" i="0" dirty="0">
                <a:effectLst/>
              </a:rPr>
              <a:t>$_GET</a:t>
            </a:r>
            <a:r>
              <a:rPr lang="en-US" sz="2400" b="0" i="0" dirty="0">
                <a:effectLst/>
              </a:rPr>
              <a:t> super global to get specific key value pairs or </a:t>
            </a:r>
            <a:r>
              <a:rPr lang="en-US" sz="2400" b="1" i="0" dirty="0">
                <a:effectLst/>
              </a:rPr>
              <a:t>$_SERVER['QUERY_STRING’]</a:t>
            </a:r>
            <a:r>
              <a:rPr lang="en-US" sz="2400" b="0" i="0" dirty="0">
                <a:effectLst/>
              </a:rPr>
              <a:t> super global to get the entire string.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EE6502-56BE-E962-3C19-556AF275C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81" y="3278777"/>
            <a:ext cx="7938488" cy="32312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184F95-5B4A-0AD6-512C-2B60E1E5D2F8}"/>
              </a:ext>
            </a:extLst>
          </p:cNvPr>
          <p:cNvSpPr txBox="1"/>
          <p:nvPr/>
        </p:nvSpPr>
        <p:spPr>
          <a:xfrm>
            <a:off x="660280" y="1529700"/>
            <a:ext cx="7989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How to get the (value) from a query string from a URL</a:t>
            </a:r>
          </a:p>
        </p:txBody>
      </p:sp>
    </p:spTree>
    <p:extLst>
      <p:ext uri="{BB962C8B-B14F-4D97-AF65-F5344CB8AC3E}">
        <p14:creationId xmlns:p14="http://schemas.microsoft.com/office/powerpoint/2010/main" val="240491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AFF4-F26C-7A79-5EEA-47A4FB81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27" y="724308"/>
            <a:ext cx="10681252" cy="719758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highlight>
                  <a:srgbClr val="008000"/>
                </a:highlight>
              </a:rPr>
              <a:t>Working with the query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31FE6-EC2E-3BAB-01A0-5A67FE1BC9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2E2CB-2D24-F512-9DD0-75628632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7" y="223181"/>
            <a:ext cx="1254932" cy="590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66E688-1F8F-E0DF-0D3B-F7C70FB37765}"/>
              </a:ext>
            </a:extLst>
          </p:cNvPr>
          <p:cNvSpPr txBox="1"/>
          <p:nvPr/>
        </p:nvSpPr>
        <p:spPr>
          <a:xfrm>
            <a:off x="426227" y="1983536"/>
            <a:ext cx="11173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parameters from a URL string can be retrieved in PHP using parse_url() and parse_str() functions.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84F95-5B4A-0AD6-512C-2B60E1E5D2F8}"/>
              </a:ext>
            </a:extLst>
          </p:cNvPr>
          <p:cNvSpPr txBox="1"/>
          <p:nvPr/>
        </p:nvSpPr>
        <p:spPr>
          <a:xfrm>
            <a:off x="660280" y="1529700"/>
            <a:ext cx="5803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How to get the parameters from a URL</a:t>
            </a:r>
          </a:p>
        </p:txBody>
      </p:sp>
    </p:spTree>
    <p:extLst>
      <p:ext uri="{BB962C8B-B14F-4D97-AF65-F5344CB8AC3E}">
        <p14:creationId xmlns:p14="http://schemas.microsoft.com/office/powerpoint/2010/main" val="82641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AFF4-F26C-7A79-5EEA-47A4FB81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27" y="724308"/>
            <a:ext cx="10681252" cy="719758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highlight>
                  <a:srgbClr val="008000"/>
                </a:highlight>
              </a:rPr>
              <a:t>Working with the query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31FE6-EC2E-3BAB-01A0-5A67FE1BC9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2E2CB-2D24-F512-9DD0-75628632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7" y="223181"/>
            <a:ext cx="1254932" cy="590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B6DC3F-4EB2-C33D-18F0-B8C777919258}"/>
              </a:ext>
            </a:extLst>
          </p:cNvPr>
          <p:cNvSpPr txBox="1"/>
          <p:nvPr/>
        </p:nvSpPr>
        <p:spPr>
          <a:xfrm>
            <a:off x="426227" y="1556544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parse_url() Function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64127-DB78-8C20-7144-28B36A5CDE05}"/>
              </a:ext>
            </a:extLst>
          </p:cNvPr>
          <p:cNvSpPr txBox="1"/>
          <p:nvPr/>
        </p:nvSpPr>
        <p:spPr>
          <a:xfrm>
            <a:off x="426228" y="2211094"/>
            <a:ext cx="10681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parse_url() function is used to return the components of a URL by parsing it. It parse an URL and return an associative array which contains its various components.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2128A5-9E5F-CF91-7E68-F3181D697D47}"/>
              </a:ext>
            </a:extLst>
          </p:cNvPr>
          <p:cNvSpPr/>
          <p:nvPr/>
        </p:nvSpPr>
        <p:spPr>
          <a:xfrm>
            <a:off x="3131867" y="4537125"/>
            <a:ext cx="5550101" cy="5912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D52D15-F44F-9359-8810-7918D6AA89F7}"/>
              </a:ext>
            </a:extLst>
          </p:cNvPr>
          <p:cNvSpPr txBox="1"/>
          <p:nvPr/>
        </p:nvSpPr>
        <p:spPr>
          <a:xfrm>
            <a:off x="4900622" y="3541670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+mj-lt"/>
              </a:rPr>
              <a:t>SYNTAX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541D66E1-5FD8-0A7E-25DF-1366A9719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181" y="4603191"/>
            <a:ext cx="5057475" cy="459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parse_url( $url, $component = -1 )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213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AFF4-F26C-7A79-5EEA-47A4FB81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27" y="724308"/>
            <a:ext cx="10681252" cy="719758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highlight>
                  <a:srgbClr val="008000"/>
                </a:highlight>
              </a:rPr>
              <a:t>Working with the query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31FE6-EC2E-3BAB-01A0-5A67FE1BC9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2E2CB-2D24-F512-9DD0-75628632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7" y="223181"/>
            <a:ext cx="1254932" cy="590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B6DC3F-4EB2-C33D-18F0-B8C777919258}"/>
              </a:ext>
            </a:extLst>
          </p:cNvPr>
          <p:cNvSpPr txBox="1"/>
          <p:nvPr/>
        </p:nvSpPr>
        <p:spPr>
          <a:xfrm>
            <a:off x="426227" y="1556544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parse_str() Function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64127-DB78-8C20-7144-28B36A5CDE05}"/>
              </a:ext>
            </a:extLst>
          </p:cNvPr>
          <p:cNvSpPr txBox="1"/>
          <p:nvPr/>
        </p:nvSpPr>
        <p:spPr>
          <a:xfrm>
            <a:off x="426227" y="2211094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parse_str() function parses a query string into variables.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EB63F-9F1A-F023-CF36-9E948E3CF763}"/>
              </a:ext>
            </a:extLst>
          </p:cNvPr>
          <p:cNvSpPr txBox="1"/>
          <p:nvPr/>
        </p:nvSpPr>
        <p:spPr>
          <a:xfrm>
            <a:off x="426227" y="2782669"/>
            <a:ext cx="1117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</a:t>
            </a:r>
            <a:r>
              <a:rPr lang="en-US" b="0" i="0" dirty="0">
                <a:effectLst/>
              </a:rPr>
              <a:t>If the array parameter is not set, variables set by this function will overwrite existing variables of the same name.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2128A5-9E5F-CF91-7E68-F3181D697D47}"/>
              </a:ext>
            </a:extLst>
          </p:cNvPr>
          <p:cNvSpPr/>
          <p:nvPr/>
        </p:nvSpPr>
        <p:spPr>
          <a:xfrm>
            <a:off x="3595684" y="4064890"/>
            <a:ext cx="4197461" cy="5912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D52D15-F44F-9359-8810-7918D6AA89F7}"/>
              </a:ext>
            </a:extLst>
          </p:cNvPr>
          <p:cNvSpPr txBox="1"/>
          <p:nvPr/>
        </p:nvSpPr>
        <p:spPr>
          <a:xfrm>
            <a:off x="4900622" y="3541670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+mj-lt"/>
              </a:rPr>
              <a:t>SYNTAX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AEEBBF-1790-EA7B-15A7-37DEB13469F8}"/>
              </a:ext>
            </a:extLst>
          </p:cNvPr>
          <p:cNvSpPr txBox="1"/>
          <p:nvPr/>
        </p:nvSpPr>
        <p:spPr>
          <a:xfrm>
            <a:off x="3635500" y="4074578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parse_str(</a:t>
            </a:r>
            <a:r>
              <a:rPr lang="en-US" sz="2400" b="0" i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string, array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570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AFF4-F26C-7A79-5EEA-47A4FB81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27" y="724308"/>
            <a:ext cx="10681252" cy="719758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highlight>
                  <a:srgbClr val="008000"/>
                </a:highlight>
              </a:rPr>
              <a:t>Working with the query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31FE6-EC2E-3BAB-01A0-5A67FE1BC9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2E2CB-2D24-F512-9DD0-75628632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7" y="223181"/>
            <a:ext cx="1254932" cy="590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B6DC3F-4EB2-C33D-18F0-B8C777919258}"/>
              </a:ext>
            </a:extLst>
          </p:cNvPr>
          <p:cNvSpPr txBox="1"/>
          <p:nvPr/>
        </p:nvSpPr>
        <p:spPr>
          <a:xfrm>
            <a:off x="426227" y="1504295"/>
            <a:ext cx="504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parse_str() Function (Parameter)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FB682-2AC2-AF7A-4DE7-29184F5B6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10" y="2291630"/>
            <a:ext cx="10681252" cy="25024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71F4BB-ED82-0FD5-F69F-4E92797799C7}"/>
              </a:ext>
            </a:extLst>
          </p:cNvPr>
          <p:cNvSpPr txBox="1"/>
          <p:nvPr/>
        </p:nvSpPr>
        <p:spPr>
          <a:xfrm>
            <a:off x="673923" y="2544156"/>
            <a:ext cx="9588137" cy="2053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string: Required. Specifies the string to parse.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Array: Optional (Required from PHHP 7.2). Specifies the name of an array to store the variables. This parameter indicates that the variables will be stored in an array.</a:t>
            </a:r>
          </a:p>
        </p:txBody>
      </p:sp>
    </p:spTree>
    <p:extLst>
      <p:ext uri="{BB962C8B-B14F-4D97-AF65-F5344CB8AC3E}">
        <p14:creationId xmlns:p14="http://schemas.microsoft.com/office/powerpoint/2010/main" val="3749046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AFF4-F26C-7A79-5EEA-47A4FB81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27" y="724308"/>
            <a:ext cx="10681252" cy="719758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highlight>
                  <a:srgbClr val="008000"/>
                </a:highlight>
              </a:rPr>
              <a:t>Working with the query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31FE6-EC2E-3BAB-01A0-5A67FE1BC9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2E2CB-2D24-F512-9DD0-75628632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7" y="223181"/>
            <a:ext cx="1254932" cy="590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B6DC3F-4EB2-C33D-18F0-B8C777919258}"/>
              </a:ext>
            </a:extLst>
          </p:cNvPr>
          <p:cNvSpPr txBox="1"/>
          <p:nvPr/>
        </p:nvSpPr>
        <p:spPr>
          <a:xfrm>
            <a:off x="426227" y="1504295"/>
            <a:ext cx="6870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parse_url and parse_str() Function (Example)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FB682-2AC2-AF7A-4DE7-29184F5B6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27" y="2168433"/>
            <a:ext cx="10681252" cy="42755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71F4BB-ED82-0FD5-F69F-4E92797799C7}"/>
              </a:ext>
            </a:extLst>
          </p:cNvPr>
          <p:cNvSpPr txBox="1"/>
          <p:nvPr/>
        </p:nvSpPr>
        <p:spPr>
          <a:xfrm>
            <a:off x="660860" y="2294237"/>
            <a:ext cx="95881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&lt;?php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// Initialize URL to the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$url = 'https://www.geeksforgeeks.org?name=Tony';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// Use parse_url() function to parse the URL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// and return an associative array which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// contains its various components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$url_components = parse_url($url);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// Use parse_str() function to parse the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// string passed via URL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parse_str($url_components['query'], $params);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// Display result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echo ' Hi '.$params['name'];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?&gt;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A939E-6C57-C351-37BA-B8D3B42B782D}"/>
              </a:ext>
            </a:extLst>
          </p:cNvPr>
          <p:cNvSpPr/>
          <p:nvPr/>
        </p:nvSpPr>
        <p:spPr>
          <a:xfrm>
            <a:off x="7171509" y="2403566"/>
            <a:ext cx="3735977" cy="386098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ED143-7C4D-45FB-BC41-2960836ACB95}"/>
              </a:ext>
            </a:extLst>
          </p:cNvPr>
          <p:cNvSpPr txBox="1"/>
          <p:nvPr/>
        </p:nvSpPr>
        <p:spPr>
          <a:xfrm>
            <a:off x="7991774" y="4121533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+mj-lt"/>
              </a:rPr>
              <a:t>Output</a:t>
            </a:r>
            <a:r>
              <a:rPr lang="en-US" dirty="0"/>
              <a:t>:  Hi Tony</a:t>
            </a:r>
          </a:p>
        </p:txBody>
      </p:sp>
    </p:spTree>
    <p:extLst>
      <p:ext uri="{BB962C8B-B14F-4D97-AF65-F5344CB8AC3E}">
        <p14:creationId xmlns:p14="http://schemas.microsoft.com/office/powerpoint/2010/main" val="1894013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AFF4-F26C-7A79-5EEA-47A4FB81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27" y="847785"/>
            <a:ext cx="10681252" cy="719758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highlight>
                  <a:srgbClr val="008000"/>
                </a:highlight>
              </a:rPr>
              <a:t>Creating query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31FE6-EC2E-3BAB-01A0-5A67FE1BC9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2E2CB-2D24-F512-9DD0-75628632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7" y="223181"/>
            <a:ext cx="1254932" cy="590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78FE07-3D2D-B2C9-31A4-FAE8F44DABED}"/>
              </a:ext>
            </a:extLst>
          </p:cNvPr>
          <p:cNvSpPr txBox="1"/>
          <p:nvPr/>
        </p:nvSpPr>
        <p:spPr>
          <a:xfrm>
            <a:off x="679269" y="1567543"/>
            <a:ext cx="439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sz="2800" b="1" i="0" dirty="0">
                <a:solidFill>
                  <a:srgbClr val="FFFF00"/>
                </a:solidFill>
                <a:effectLst/>
                <a:latin typeface="sofia-pro"/>
              </a:rPr>
              <a:t>http_build_query()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6E688-1F8F-E0DF-0D3B-F7C70FB37765}"/>
              </a:ext>
            </a:extLst>
          </p:cNvPr>
          <p:cNvSpPr txBox="1"/>
          <p:nvPr/>
        </p:nvSpPr>
        <p:spPr>
          <a:xfrm>
            <a:off x="755374" y="2287301"/>
            <a:ext cx="10681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effectLst/>
              </a:rPr>
              <a:t>The </a:t>
            </a:r>
            <a:r>
              <a:rPr lang="en-US" sz="2800" b="1" i="0" dirty="0">
                <a:effectLst/>
              </a:rPr>
              <a:t>http_build_query()</a:t>
            </a:r>
            <a:r>
              <a:rPr lang="en-US" sz="2800" b="0" i="0" dirty="0">
                <a:effectLst/>
              </a:rPr>
              <a:t> function is an inbuilt function in PHP which is used to generate URL-encoded query string from the associative (or indexed) array.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56CAE-C5E0-8AD6-11E0-23955381D396}"/>
              </a:ext>
            </a:extLst>
          </p:cNvPr>
          <p:cNvSpPr txBox="1"/>
          <p:nvPr/>
        </p:nvSpPr>
        <p:spPr>
          <a:xfrm>
            <a:off x="4684080" y="3909773"/>
            <a:ext cx="2092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+mj-lt"/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A02726-B176-E7C6-EE2F-5BB10A1C0DDA}"/>
              </a:ext>
            </a:extLst>
          </p:cNvPr>
          <p:cNvSpPr/>
          <p:nvPr/>
        </p:nvSpPr>
        <p:spPr>
          <a:xfrm>
            <a:off x="1053693" y="4797896"/>
            <a:ext cx="9704121" cy="1152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C759E7E-8C21-7AD5-480C-64593A354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789" y="4898295"/>
            <a:ext cx="9980022" cy="951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http_build_query( $query_data, $numeric_prefix, $arg_separator, $enc_type = PHP_QUERY_RFC1738 )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3E50B-3DF0-FCD3-010E-6DA47BABD7A7}"/>
              </a:ext>
            </a:extLst>
          </p:cNvPr>
          <p:cNvSpPr txBox="1"/>
          <p:nvPr/>
        </p:nvSpPr>
        <p:spPr>
          <a:xfrm>
            <a:off x="679269" y="6074635"/>
            <a:ext cx="450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 1: </a:t>
            </a:r>
            <a:r>
              <a:rPr lang="en-US" dirty="0"/>
              <a:t>It returns a URL-encoded string.</a:t>
            </a:r>
          </a:p>
        </p:txBody>
      </p:sp>
    </p:spTree>
    <p:extLst>
      <p:ext uri="{BB962C8B-B14F-4D97-AF65-F5344CB8AC3E}">
        <p14:creationId xmlns:p14="http://schemas.microsoft.com/office/powerpoint/2010/main" val="3516614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AFF4-F26C-7A79-5EEA-47A4FB810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27" y="847785"/>
            <a:ext cx="10681252" cy="719758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highlight>
                  <a:srgbClr val="008000"/>
                </a:highlight>
              </a:rPr>
              <a:t>Creating query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31FE6-EC2E-3BAB-01A0-5A67FE1BC9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2E2CB-2D24-F512-9DD0-75628632C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7" y="223181"/>
            <a:ext cx="1254932" cy="590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78FE07-3D2D-B2C9-31A4-FAE8F44DABED}"/>
              </a:ext>
            </a:extLst>
          </p:cNvPr>
          <p:cNvSpPr txBox="1"/>
          <p:nvPr/>
        </p:nvSpPr>
        <p:spPr>
          <a:xfrm>
            <a:off x="679269" y="1567543"/>
            <a:ext cx="6399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sz="2800" b="1" i="0" dirty="0">
                <a:solidFill>
                  <a:srgbClr val="FFFF00"/>
                </a:solidFill>
                <a:effectLst/>
                <a:latin typeface="sofia-pro"/>
              </a:rPr>
              <a:t>http_build_query() Function (Parameters)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A02726-B176-E7C6-EE2F-5BB10A1C0DDA}"/>
              </a:ext>
            </a:extLst>
          </p:cNvPr>
          <p:cNvSpPr/>
          <p:nvPr/>
        </p:nvSpPr>
        <p:spPr>
          <a:xfrm>
            <a:off x="679269" y="2192805"/>
            <a:ext cx="9704121" cy="43532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978C8-DD23-2052-532C-89C8AE874248}"/>
              </a:ext>
            </a:extLst>
          </p:cNvPr>
          <p:cNvSpPr txBox="1"/>
          <p:nvPr/>
        </p:nvSpPr>
        <p:spPr>
          <a:xfrm>
            <a:off x="991986" y="2593812"/>
            <a:ext cx="9078686" cy="410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</a:rPr>
              <a:t>$query_data:</a:t>
            </a:r>
            <a:r>
              <a:rPr lang="en-US" sz="1600" b="0" i="0" dirty="0">
                <a:effectLst/>
              </a:rPr>
              <a:t> This parameter holds the array or object containing properties which are given below:</a:t>
            </a:r>
          </a:p>
          <a:p>
            <a:pPr marL="971550" lvl="1" indent="-514350" algn="l" fontAlgn="base">
              <a:lnSpc>
                <a:spcPct val="150000"/>
              </a:lnSpc>
              <a:buFont typeface="+mj-lt"/>
              <a:buAutoNum type="romanLcPeriod"/>
            </a:pPr>
            <a:r>
              <a:rPr lang="en-US" sz="1600" b="0" i="0" dirty="0">
                <a:effectLst/>
              </a:rPr>
              <a:t>It may be a single dimensional array or multi-dimensional array.</a:t>
            </a:r>
          </a:p>
          <a:p>
            <a:pPr marL="971550" lvl="1" indent="-514350" algn="l" fontAlgn="base">
              <a:lnSpc>
                <a:spcPct val="150000"/>
              </a:lnSpc>
              <a:buFont typeface="+mj-lt"/>
              <a:buAutoNum type="romanLcPeriod"/>
            </a:pPr>
            <a:r>
              <a:rPr lang="en-US" sz="1600" b="0" i="0" dirty="0">
                <a:effectLst/>
              </a:rPr>
              <a:t>If $query_data is an object then only public property will be incorporated into the result .</a:t>
            </a:r>
          </a:p>
          <a:p>
            <a:pPr marL="457200" indent="-457200"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</a:rPr>
              <a:t>$numeric_prefix:</a:t>
            </a:r>
            <a:r>
              <a:rPr lang="en-US" sz="1600" b="0" i="0" dirty="0">
                <a:effectLst/>
              </a:rPr>
              <a:t> This parameter is used if numeric indices are used in the base array, it will be prepended to the numeric index for elements in the base array only.</a:t>
            </a:r>
          </a:p>
          <a:p>
            <a:pPr marL="457200" indent="-457200"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</a:rPr>
              <a:t>$arg_separator:</a:t>
            </a:r>
            <a:r>
              <a:rPr lang="en-US" sz="1600" b="0" i="0" dirty="0">
                <a:effectLst/>
              </a:rPr>
              <a:t> It is used to separate arguments but may be overridden by specifying this parameter.</a:t>
            </a:r>
          </a:p>
          <a:p>
            <a:pPr marL="457200" indent="-457200"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</a:rPr>
              <a:t>$enc_type:</a:t>
            </a:r>
            <a:r>
              <a:rPr lang="en-US" sz="1600" b="0" i="0" dirty="0">
                <a:effectLst/>
              </a:rPr>
              <a:t> Its default value is PHP_QUERY_RFC1738.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432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1180009" y="1554939"/>
            <a:ext cx="9531927" cy="9140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</a:rPr>
              <a:t>The anatomy of a cookie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niglet"/>
                <a:sym typeface="Sniglet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</a:t>
            </a:fld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niglet"/>
              <a:sym typeface="Sniglet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522333" y="374999"/>
            <a:ext cx="1051592" cy="1073591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5817670" y="635251"/>
            <a:ext cx="460908" cy="553107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CAFFB-3361-2F22-CBDA-985B96F18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8" y="471856"/>
            <a:ext cx="1254932" cy="590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C87E4C-7067-6BFB-F3AE-0B7EF5A7D89F}"/>
              </a:ext>
            </a:extLst>
          </p:cNvPr>
          <p:cNvSpPr txBox="1"/>
          <p:nvPr/>
        </p:nvSpPr>
        <p:spPr>
          <a:xfrm>
            <a:off x="980660" y="2781628"/>
            <a:ext cx="10230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0" i="0" dirty="0">
                <a:solidFill>
                  <a:srgbClr val="E0E0E0"/>
                </a:solidFill>
                <a:effectLst/>
              </a:rPr>
              <a:t>Cookies are usually set in an HTTP header (although JavaScript can also set a cookie directly on a browser).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8149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5285341-69F5-03E2-5BC9-41C5E1E4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27" y="847785"/>
            <a:ext cx="10681252" cy="719758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highlight>
                  <a:srgbClr val="008000"/>
                </a:highlight>
              </a:rPr>
              <a:t>Creating query string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41CCB2E-5046-7EC4-B888-0625A951AB8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30200" y="6443967"/>
            <a:ext cx="731600" cy="4140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05253-D601-07CF-8B7C-3ADB7EC77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7" y="223181"/>
            <a:ext cx="1254932" cy="590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98D274-5463-148F-CD57-897357C010E8}"/>
              </a:ext>
            </a:extLst>
          </p:cNvPr>
          <p:cNvSpPr txBox="1"/>
          <p:nvPr/>
        </p:nvSpPr>
        <p:spPr>
          <a:xfrm>
            <a:off x="895900" y="1567543"/>
            <a:ext cx="5966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800" b="1" i="0" dirty="0">
                <a:solidFill>
                  <a:srgbClr val="FFFF00"/>
                </a:solidFill>
                <a:effectLst/>
                <a:latin typeface="sofia-pro"/>
              </a:rPr>
              <a:t>http_build_query() Function (Example)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9B65-4064-298D-C137-97002CD8ED2F}"/>
              </a:ext>
            </a:extLst>
          </p:cNvPr>
          <p:cNvSpPr/>
          <p:nvPr/>
        </p:nvSpPr>
        <p:spPr>
          <a:xfrm>
            <a:off x="679269" y="2192805"/>
            <a:ext cx="9704121" cy="3097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C1A78-6991-E69C-3980-E49257B766A6}"/>
              </a:ext>
            </a:extLst>
          </p:cNvPr>
          <p:cNvSpPr txBox="1"/>
          <p:nvPr/>
        </p:nvSpPr>
        <p:spPr>
          <a:xfrm>
            <a:off x="991986" y="2335791"/>
            <a:ext cx="90786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fontAlgn="base">
              <a:buFont typeface="+mj-lt"/>
              <a:buAutoNum type="arabicPeriod"/>
            </a:pPr>
            <a:r>
              <a:rPr lang="en-US" sz="1600" b="1" i="0" dirty="0">
                <a:effectLst/>
              </a:rPr>
              <a:t>&lt;?php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1600" b="1" i="0" dirty="0">
                <a:effectLst/>
              </a:rPr>
              <a:t>$info = array(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1600" b="1" i="0" dirty="0">
                <a:effectLst/>
              </a:rPr>
              <a:t>	'</a:t>
            </a:r>
            <a:r>
              <a:rPr lang="en-US" sz="1600" b="1" i="0" dirty="0" err="1">
                <a:effectLst/>
              </a:rPr>
              <a:t>sudo</a:t>
            </a:r>
            <a:r>
              <a:rPr lang="en-US" sz="1600" b="1" i="0" dirty="0">
                <a:effectLst/>
              </a:rPr>
              <a:t>' =&gt; 'placement',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1600" b="1" i="0" dirty="0">
                <a:effectLst/>
              </a:rPr>
              <a:t>	'CPP' =&gt; 'course',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1600" b="1" i="0" dirty="0">
                <a:effectLst/>
              </a:rPr>
              <a:t>	'FORK' =&gt; 'C',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1600" b="1" i="0" dirty="0">
                <a:effectLst/>
              </a:rPr>
              <a:t>);</a:t>
            </a:r>
          </a:p>
          <a:p>
            <a:pPr marL="457200" indent="-457200" algn="l" fontAlgn="base">
              <a:buFont typeface="+mj-lt"/>
              <a:buAutoNum type="arabicPeriod"/>
            </a:pPr>
            <a:endParaRPr lang="en-US" sz="1600" b="1" i="0" dirty="0">
              <a:effectLst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1600" b="1" i="0" dirty="0">
                <a:effectLst/>
              </a:rPr>
              <a:t>echo http_build_query($info) . "#";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1600" b="1" i="0" dirty="0">
                <a:effectLst/>
              </a:rPr>
              <a:t>echo http_build_query($info, '', '&amp;');</a:t>
            </a:r>
          </a:p>
          <a:p>
            <a:pPr marL="457200" indent="-457200" algn="l" fontAlgn="base">
              <a:buFont typeface="+mj-lt"/>
              <a:buAutoNum type="arabicPeriod"/>
            </a:pPr>
            <a:endParaRPr lang="en-US" sz="1600" b="1" i="0" dirty="0">
              <a:effectLst/>
            </a:endParaRP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1600" b="1" i="0" dirty="0">
                <a:effectLst/>
              </a:rPr>
              <a:t>?&gt;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76F3C995-E3F7-329D-D199-99CEEDD3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9" y="5961885"/>
            <a:ext cx="10428210" cy="36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Output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sudo=placement&amp;CPP=course&amp;FORK=C#sudo=placement&amp;CPP=course&amp;FORK=C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80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782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1180009" y="1322951"/>
            <a:ext cx="9531927" cy="9140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</a:rPr>
              <a:t>The anatomy of a cookie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niglet"/>
                <a:sym typeface="Sniglet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</a:t>
            </a:fld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niglet"/>
              <a:sym typeface="Sniglet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522333" y="374999"/>
            <a:ext cx="1051592" cy="1073591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5817670" y="635251"/>
            <a:ext cx="460908" cy="553107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CAFFB-3361-2F22-CBDA-985B96F18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8" y="471856"/>
            <a:ext cx="1254932" cy="590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C87E4C-7067-6BFB-F3AE-0B7EF5A7D89F}"/>
              </a:ext>
            </a:extLst>
          </p:cNvPr>
          <p:cNvSpPr txBox="1"/>
          <p:nvPr/>
        </p:nvSpPr>
        <p:spPr>
          <a:xfrm>
            <a:off x="980660" y="2136310"/>
            <a:ext cx="10230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rgbClr val="E0E0E0"/>
                </a:solidFill>
                <a:effectLst/>
                <a:latin typeface="Nunito" pitchFamily="2" charset="0"/>
              </a:rPr>
              <a:t>A PHP script that sets a cookie might send headers that look something like this −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A6403-BB8E-C26F-6E8D-C632C0A08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60" y="3184938"/>
            <a:ext cx="8921570" cy="30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435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1180009" y="1554939"/>
            <a:ext cx="9531927" cy="9140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What is a cookie ?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niglet"/>
                <a:sym typeface="Sniglet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</a:t>
            </a:fld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niglet"/>
              <a:sym typeface="Sniglet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522333" y="374999"/>
            <a:ext cx="1051592" cy="1073591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5817670" y="635251"/>
            <a:ext cx="460908" cy="553107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CAFFB-3361-2F22-CBDA-985B96F18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8" y="471856"/>
            <a:ext cx="1254932" cy="590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C87E4C-7067-6BFB-F3AE-0B7EF5A7D89F}"/>
              </a:ext>
            </a:extLst>
          </p:cNvPr>
          <p:cNvSpPr txBox="1"/>
          <p:nvPr/>
        </p:nvSpPr>
        <p:spPr>
          <a:xfrm>
            <a:off x="980660" y="2781628"/>
            <a:ext cx="10230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0" i="0" dirty="0">
                <a:solidFill>
                  <a:srgbClr val="DDDDDD"/>
                </a:solidFill>
                <a:effectLst/>
              </a:rPr>
              <a:t>A cookie is a small file that the server </a:t>
            </a:r>
            <a:r>
              <a:rPr lang="en-US" sz="3200" b="0" i="0" dirty="0">
                <a:solidFill>
                  <a:srgbClr val="DDDDDD"/>
                </a:solidFill>
                <a:effectLst/>
              </a:rPr>
              <a:t>embeds</a:t>
            </a:r>
            <a:r>
              <a:rPr lang="en-US" sz="3600" b="0" i="0" dirty="0">
                <a:solidFill>
                  <a:srgbClr val="DDDDDD"/>
                </a:solidFill>
                <a:effectLst/>
              </a:rPr>
              <a:t> on the user's computer.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478349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1180009" y="1554939"/>
            <a:ext cx="9531927" cy="9140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What is a cookie ?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niglet"/>
                <a:sym typeface="Sniglet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5</a:t>
            </a:fld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niglet"/>
              <a:sym typeface="Sniglet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522333" y="374999"/>
            <a:ext cx="1051592" cy="1073591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5817670" y="635251"/>
            <a:ext cx="460908" cy="553107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CAFFB-3361-2F22-CBDA-985B96F18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8" y="471856"/>
            <a:ext cx="1254932" cy="590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C87E4C-7067-6BFB-F3AE-0B7EF5A7D89F}"/>
              </a:ext>
            </a:extLst>
          </p:cNvPr>
          <p:cNvSpPr txBox="1"/>
          <p:nvPr/>
        </p:nvSpPr>
        <p:spPr>
          <a:xfrm>
            <a:off x="980660" y="2781628"/>
            <a:ext cx="102306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0" i="0" dirty="0">
                <a:solidFill>
                  <a:srgbClr val="DDDDDD"/>
                </a:solidFill>
                <a:effectLst/>
              </a:rPr>
              <a:t>Each time the same computer requests a page with a browser, it will send the cookie too. </a:t>
            </a:r>
          </a:p>
          <a:p>
            <a:pPr algn="just"/>
            <a:endParaRPr lang="en-US" sz="3200" dirty="0">
              <a:solidFill>
                <a:srgbClr val="DDDDDD"/>
              </a:solidFill>
            </a:endParaRPr>
          </a:p>
          <a:p>
            <a:pPr algn="just"/>
            <a:r>
              <a:rPr lang="en-US" sz="3200" b="0" i="0" dirty="0">
                <a:solidFill>
                  <a:srgbClr val="DDDDDD"/>
                </a:solidFill>
                <a:effectLst/>
              </a:rPr>
              <a:t>A cookie is often used to identify a user. </a:t>
            </a:r>
          </a:p>
          <a:p>
            <a:pPr algn="just"/>
            <a:endParaRPr lang="en-US" sz="3200" b="0" i="0" dirty="0">
              <a:solidFill>
                <a:srgbClr val="DDDDDD"/>
              </a:solidFill>
              <a:effectLst/>
            </a:endParaRPr>
          </a:p>
          <a:p>
            <a:pPr algn="just"/>
            <a:r>
              <a:rPr lang="en-US" sz="3200" b="0" i="0" dirty="0">
                <a:solidFill>
                  <a:srgbClr val="DDDDDD"/>
                </a:solidFill>
                <a:effectLst/>
              </a:rPr>
              <a:t>With PHP, you can both create and retrieve cookie values.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93911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1180009" y="1554939"/>
            <a:ext cx="9531927" cy="9140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Setting a cookie with php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3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niglet"/>
                <a:sym typeface="Sniglet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niglet"/>
              <a:sym typeface="Sniglet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522333" y="374999"/>
            <a:ext cx="1051592" cy="1073591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5817670" y="635251"/>
            <a:ext cx="460908" cy="553107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CAFFB-3361-2F22-CBDA-985B96F18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94" y="542054"/>
            <a:ext cx="1254932" cy="590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C87E4C-7067-6BFB-F3AE-0B7EF5A7D89F}"/>
              </a:ext>
            </a:extLst>
          </p:cNvPr>
          <p:cNvSpPr txBox="1"/>
          <p:nvPr/>
        </p:nvSpPr>
        <p:spPr>
          <a:xfrm>
            <a:off x="980660" y="2520368"/>
            <a:ext cx="1023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0" i="0" dirty="0">
                <a:solidFill>
                  <a:srgbClr val="DDDDDD"/>
                </a:solidFill>
                <a:effectLst/>
              </a:rPr>
              <a:t>A cookie is created with the setcookie() function. 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37CBB-2C01-77F6-4A2D-E44571450047}"/>
              </a:ext>
            </a:extLst>
          </p:cNvPr>
          <p:cNvSpPr txBox="1"/>
          <p:nvPr/>
        </p:nvSpPr>
        <p:spPr>
          <a:xfrm>
            <a:off x="4493323" y="3393577"/>
            <a:ext cx="2092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+mj-lt"/>
              </a:rPr>
              <a:t>SYNTAX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17E96-21F3-7742-EB50-CC23E45145B5}"/>
              </a:ext>
            </a:extLst>
          </p:cNvPr>
          <p:cNvSpPr txBox="1"/>
          <p:nvPr/>
        </p:nvSpPr>
        <p:spPr>
          <a:xfrm>
            <a:off x="1901266" y="4205231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Setcookie(name, value, expire, path, domain, secure, httponly);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3F9F42-ED37-074E-3B1C-89BA67D3D700}"/>
              </a:ext>
            </a:extLst>
          </p:cNvPr>
          <p:cNvSpPr/>
          <p:nvPr/>
        </p:nvSpPr>
        <p:spPr>
          <a:xfrm>
            <a:off x="1686690" y="4117854"/>
            <a:ext cx="756930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ED7CC-BC9A-4E5C-9B82-57F4F3EE3C3F}"/>
              </a:ext>
            </a:extLst>
          </p:cNvPr>
          <p:cNvSpPr txBox="1"/>
          <p:nvPr/>
        </p:nvSpPr>
        <p:spPr>
          <a:xfrm>
            <a:off x="1180009" y="5355771"/>
            <a:ext cx="9161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 1: </a:t>
            </a:r>
            <a:r>
              <a:rPr lang="en-US" dirty="0"/>
              <a:t>Only the name parameter is required . All other parameters are optional.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Note 2: </a:t>
            </a:r>
            <a:r>
              <a:rPr lang="en-US" dirty="0"/>
              <a:t>The setcookie() function must appear BEFORE the &lt;html&gt; tag.</a:t>
            </a:r>
          </a:p>
        </p:txBody>
      </p:sp>
    </p:spTree>
    <p:extLst>
      <p:ext uri="{BB962C8B-B14F-4D97-AF65-F5344CB8AC3E}">
        <p14:creationId xmlns:p14="http://schemas.microsoft.com/office/powerpoint/2010/main" val="11841508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3300A-1CF2-03FA-03C9-281CA3EF28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57196-3D35-B1A2-7377-B9C0F9C07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07" y="766033"/>
            <a:ext cx="8521785" cy="5839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4AA4CD-D287-444F-162E-39E91E46F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94" y="542054"/>
            <a:ext cx="1254932" cy="59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2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58DD-3DD4-625B-9667-635D93C6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467478"/>
            <a:ext cx="11590367" cy="1143200"/>
          </a:xfrm>
        </p:spPr>
        <p:txBody>
          <a:bodyPr/>
          <a:lstStyle/>
          <a:p>
            <a:r>
              <a:rPr lang="en-US" sz="4400" b="1" dirty="0">
                <a:solidFill>
                  <a:srgbClr val="FFFF00"/>
                </a:solidFill>
              </a:rPr>
              <a:t>Deleting a cookie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5F689-8FC9-D98E-5D9F-097449D76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F8F6F-BBE3-D601-90B7-E3D05F1F444A}"/>
              </a:ext>
            </a:extLst>
          </p:cNvPr>
          <p:cNvSpPr txBox="1"/>
          <p:nvPr/>
        </p:nvSpPr>
        <p:spPr>
          <a:xfrm>
            <a:off x="901149" y="2610678"/>
            <a:ext cx="10734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To delete a cookie, use the setcookie() function with an expiration date in the past: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40A32-4E22-E974-0463-A98D063BD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32" y="368955"/>
            <a:ext cx="1254932" cy="59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0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58DD-3DD4-625B-9667-635D93C6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959798"/>
            <a:ext cx="11590367" cy="1143200"/>
          </a:xfrm>
        </p:spPr>
        <p:txBody>
          <a:bodyPr/>
          <a:lstStyle/>
          <a:p>
            <a:r>
              <a:rPr lang="en-US" sz="4400" b="1" dirty="0">
                <a:solidFill>
                  <a:srgbClr val="FFFF00"/>
                </a:solidFill>
              </a:rPr>
              <a:t>Deleting a cookie (example)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5F689-8FC9-D98E-5D9F-097449D76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40A32-4E22-E974-0463-A98D063BD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32" y="368955"/>
            <a:ext cx="1254932" cy="590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0B60AF-5D51-DF24-BF07-64B446356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950125"/>
            <a:ext cx="5445565" cy="425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10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777</TotalTime>
  <Words>1051</Words>
  <Application>Microsoft Office PowerPoint</Application>
  <PresentationFormat>Widescreen</PresentationFormat>
  <Paragraphs>126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Century Gothic</vt:lpstr>
      <vt:lpstr>Consolas</vt:lpstr>
      <vt:lpstr>Nunito</vt:lpstr>
      <vt:lpstr>Sniglet</vt:lpstr>
      <vt:lpstr>sofia-pro</vt:lpstr>
      <vt:lpstr>Source Sans Pro</vt:lpstr>
      <vt:lpstr>Tw Cen MT Condensed Extra Bold</vt:lpstr>
      <vt:lpstr>Mesh</vt:lpstr>
      <vt:lpstr>State management in php cookies and session</vt:lpstr>
      <vt:lpstr>The anatomy of a cookie</vt:lpstr>
      <vt:lpstr>The anatomy of a cookie</vt:lpstr>
      <vt:lpstr>What is a cookie ?</vt:lpstr>
      <vt:lpstr>What is a cookie ?</vt:lpstr>
      <vt:lpstr>Setting a cookie with php</vt:lpstr>
      <vt:lpstr>PowerPoint Presentation</vt:lpstr>
      <vt:lpstr>Deleting a cookie</vt:lpstr>
      <vt:lpstr>Deleting a cookie (example)</vt:lpstr>
      <vt:lpstr>Creating session cookie</vt:lpstr>
      <vt:lpstr>Working with the query string</vt:lpstr>
      <vt:lpstr>Working with the query string</vt:lpstr>
      <vt:lpstr>Working with the query string</vt:lpstr>
      <vt:lpstr>Working with the query string</vt:lpstr>
      <vt:lpstr>Working with the query string</vt:lpstr>
      <vt:lpstr>Working with the query string</vt:lpstr>
      <vt:lpstr>Working with the query string</vt:lpstr>
      <vt:lpstr>Creating query string</vt:lpstr>
      <vt:lpstr>Creating query string</vt:lpstr>
      <vt:lpstr>Creating query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CLASS</dc:title>
  <dc:creator>FRONT DESK 4</dc:creator>
  <cp:lastModifiedBy>EDOZIE JOHNPAUL UZOMA</cp:lastModifiedBy>
  <cp:revision>179</cp:revision>
  <dcterms:created xsi:type="dcterms:W3CDTF">2022-05-22T19:00:31Z</dcterms:created>
  <dcterms:modified xsi:type="dcterms:W3CDTF">2022-08-13T11:38:06Z</dcterms:modified>
</cp:coreProperties>
</file>