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EE8"/>
    <a:srgbClr val="B8E7A1"/>
    <a:srgbClr val="7FE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478" autoAdjust="0"/>
  </p:normalViewPr>
  <p:slideViewPr>
    <p:cSldViewPr snapToGrid="0" showGuides="1">
      <p:cViewPr>
        <p:scale>
          <a:sx n="100" d="100"/>
          <a:sy n="100" d="100"/>
        </p:scale>
        <p:origin x="-23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C28C2-0557-47D9-A6E4-4341F266D6CA}" type="doc">
      <dgm:prSet loTypeId="urn:microsoft.com/office/officeart/2005/8/layout/bProcess3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15FCF2AF-D721-4484-8A03-4ACC119E663A}">
      <dgm:prSet phldrT="[텍스트]"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프로젝트 구상</a:t>
          </a:r>
        </a:p>
      </dgm:t>
    </dgm:pt>
    <dgm:pt modelId="{25042578-0E0C-4ACD-8611-4280E8280351}" type="parTrans" cxnId="{64E1E26E-FD73-4E4B-B893-4116AFFA7DD6}">
      <dgm:prSet/>
      <dgm:spPr/>
      <dgm:t>
        <a:bodyPr/>
        <a:lstStyle/>
        <a:p>
          <a:pPr latinLnBrk="1"/>
          <a:endParaRPr lang="ko-KR" altLang="en-US"/>
        </a:p>
      </dgm:t>
    </dgm:pt>
    <dgm:pt modelId="{1A32A6EF-AE97-4529-ADA5-08C7E1C197E9}" type="sibTrans" cxnId="{64E1E26E-FD73-4E4B-B893-4116AFFA7DD6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882A757-50EF-4698-A7BF-4BAAE59F6615}">
      <dgm:prSet phldrT="[텍스트]"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필수 기능 분류</a:t>
          </a:r>
        </a:p>
      </dgm:t>
    </dgm:pt>
    <dgm:pt modelId="{829BE1B4-0DAB-4971-A432-245D5CD1633D}" type="parTrans" cxnId="{034A5DB2-1D5F-4BC7-BFB0-A04B63134C29}">
      <dgm:prSet/>
      <dgm:spPr/>
      <dgm:t>
        <a:bodyPr/>
        <a:lstStyle/>
        <a:p>
          <a:pPr latinLnBrk="1"/>
          <a:endParaRPr lang="ko-KR" altLang="en-US"/>
        </a:p>
      </dgm:t>
    </dgm:pt>
    <dgm:pt modelId="{031E7528-E568-43E3-B9F0-EC31AD60C798}" type="sibTrans" cxnId="{034A5DB2-1D5F-4BC7-BFB0-A04B63134C29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2698519-BD5C-4290-83FF-944E1E828667}">
      <dgm:prSet phldrT="[텍스트]"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하위 기능 분류</a:t>
          </a:r>
        </a:p>
      </dgm:t>
    </dgm:pt>
    <dgm:pt modelId="{766B4F9C-19F3-4331-B8F9-A47BD25B24FF}" type="parTrans" cxnId="{B8D3860B-05E9-4F46-A31D-E3FC805093BC}">
      <dgm:prSet/>
      <dgm:spPr/>
      <dgm:t>
        <a:bodyPr/>
        <a:lstStyle/>
        <a:p>
          <a:pPr latinLnBrk="1"/>
          <a:endParaRPr lang="ko-KR" altLang="en-US"/>
        </a:p>
      </dgm:t>
    </dgm:pt>
    <dgm:pt modelId="{5BE1665E-AEE9-4275-94B7-0B04DB5D6893}" type="sibTrans" cxnId="{B8D3860B-05E9-4F46-A31D-E3FC805093BC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E75180F-1433-4881-BC8A-CB5F12FE826B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 dirty="0"/>
            <a:t>DB </a:t>
          </a:r>
          <a:r>
            <a:rPr lang="ko-KR" altLang="en-US" dirty="0"/>
            <a:t>설계</a:t>
          </a:r>
        </a:p>
      </dgm:t>
    </dgm:pt>
    <dgm:pt modelId="{0495759F-17F0-4C99-B5F2-186A6612DFA7}" type="parTrans" cxnId="{7273C287-24AD-4F7A-997D-A8A16B6821D7}">
      <dgm:prSet/>
      <dgm:spPr/>
      <dgm:t>
        <a:bodyPr/>
        <a:lstStyle/>
        <a:p>
          <a:pPr latinLnBrk="1"/>
          <a:endParaRPr lang="ko-KR" altLang="en-US"/>
        </a:p>
      </dgm:t>
    </dgm:pt>
    <dgm:pt modelId="{02D69E5F-EA56-4A19-85D3-83AB02785205}" type="sibTrans" cxnId="{7273C287-24AD-4F7A-997D-A8A16B6821D7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9F97EF8-BBD7-40B3-B578-E0692EDBFAAE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 dirty="0"/>
            <a:t> URL </a:t>
          </a:r>
          <a:r>
            <a:rPr lang="ko-KR" altLang="en-US" dirty="0"/>
            <a:t>설계</a:t>
          </a:r>
        </a:p>
      </dgm:t>
    </dgm:pt>
    <dgm:pt modelId="{616BC822-40AF-418F-80CC-AD18DD97CEB8}" type="parTrans" cxnId="{E1183036-7E46-49B8-A63F-80E6CDED491D}">
      <dgm:prSet/>
      <dgm:spPr/>
      <dgm:t>
        <a:bodyPr/>
        <a:lstStyle/>
        <a:p>
          <a:pPr latinLnBrk="1"/>
          <a:endParaRPr lang="ko-KR" altLang="en-US"/>
        </a:p>
      </dgm:t>
    </dgm:pt>
    <dgm:pt modelId="{A28BF211-EDEE-44D3-AB82-2397E1CB3917}" type="sibTrans" cxnId="{E1183036-7E46-49B8-A63F-80E6CDED491D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B982E4E-0398-4373-88D1-506B3F0A065B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개발 시작</a:t>
          </a:r>
        </a:p>
      </dgm:t>
    </dgm:pt>
    <dgm:pt modelId="{38183835-8292-41C5-BB68-4C4E48A850C8}" type="parTrans" cxnId="{529503DC-3D2F-4B01-8E2D-84616320A550}">
      <dgm:prSet/>
      <dgm:spPr/>
      <dgm:t>
        <a:bodyPr/>
        <a:lstStyle/>
        <a:p>
          <a:pPr latinLnBrk="1"/>
          <a:endParaRPr lang="ko-KR" altLang="en-US"/>
        </a:p>
      </dgm:t>
    </dgm:pt>
    <dgm:pt modelId="{2BEA38F8-AC02-48D2-8A84-E58BF00FA8D8}" type="sibTrans" cxnId="{529503DC-3D2F-4B01-8E2D-84616320A550}">
      <dgm:prSet/>
      <dgm:spPr/>
      <dgm:t>
        <a:bodyPr/>
        <a:lstStyle/>
        <a:p>
          <a:pPr latinLnBrk="1"/>
          <a:endParaRPr lang="ko-KR" altLang="en-US"/>
        </a:p>
      </dgm:t>
    </dgm:pt>
    <dgm:pt modelId="{2B64D0A2-8DAA-4D61-A2FA-498E23FAE13F}" type="pres">
      <dgm:prSet presAssocID="{778C28C2-0557-47D9-A6E4-4341F266D6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BCEE86-FFFA-4537-84F3-EE230015B93F}" type="pres">
      <dgm:prSet presAssocID="{15FCF2AF-D721-4484-8A03-4ACC119E663A}" presName="node" presStyleLbl="node1" presStyleIdx="0" presStyleCnt="6" custScaleX="11014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79AB8B-6A1C-48C7-86CB-699050FE3FB8}" type="pres">
      <dgm:prSet presAssocID="{1A32A6EF-AE97-4529-ADA5-08C7E1C197E9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3CED37D-4E95-4D45-BA1C-5DFAE10453DA}" type="pres">
      <dgm:prSet presAssocID="{1A32A6EF-AE97-4529-ADA5-08C7E1C197E9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1961DBE-34B9-428D-8FC4-32D60A05E367}" type="pres">
      <dgm:prSet presAssocID="{C882A757-50EF-4698-A7BF-4BAAE59F6615}" presName="node" presStyleLbl="node1" presStyleIdx="1" presStyleCnt="6" custScaleX="11014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25E4E0-1ADD-4A45-8ABF-9DA10E80EFFD}" type="pres">
      <dgm:prSet presAssocID="{031E7528-E568-43E3-B9F0-EC31AD60C798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A834094-308A-4670-A919-B0E8C70D5112}" type="pres">
      <dgm:prSet presAssocID="{031E7528-E568-43E3-B9F0-EC31AD60C798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0199D80-FC76-4B63-8539-1B0DEA81E82A}" type="pres">
      <dgm:prSet presAssocID="{12698519-BD5C-4290-83FF-944E1E828667}" presName="node" presStyleLbl="node1" presStyleIdx="2" presStyleCnt="6" custScaleX="11014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262E93-E2AA-4C54-B0BB-E3208DAECB4F}" type="pres">
      <dgm:prSet presAssocID="{5BE1665E-AEE9-4275-94B7-0B04DB5D6893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DA620D8-C19E-45FB-A052-51EB579DA5D3}" type="pres">
      <dgm:prSet presAssocID="{5BE1665E-AEE9-4275-94B7-0B04DB5D6893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77C0D065-F234-4C3B-A637-A7487F82B31E}" type="pres">
      <dgm:prSet presAssocID="{DE75180F-1433-4881-BC8A-CB5F12FE826B}" presName="node" presStyleLbl="node1" presStyleIdx="3" presStyleCnt="6" custScaleX="11014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CA626A-DE8F-43B4-8B19-353476409D2C}" type="pres">
      <dgm:prSet presAssocID="{02D69E5F-EA56-4A19-85D3-83AB02785205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CC8CE0E-9CF6-4A01-B10D-D7B580CF9410}" type="pres">
      <dgm:prSet presAssocID="{02D69E5F-EA56-4A19-85D3-83AB02785205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9736EFB6-FAD6-4301-A502-B523D455E410}" type="pres">
      <dgm:prSet presAssocID="{39F97EF8-BBD7-40B3-B578-E0692EDBFAAE}" presName="node" presStyleLbl="node1" presStyleIdx="4" presStyleCnt="6" custScaleX="11014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5EE388-22A5-4C66-B802-7B134995E3CD}" type="pres">
      <dgm:prSet presAssocID="{A28BF211-EDEE-44D3-AB82-2397E1CB3917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BBC7607-8F47-4CE2-9E43-32912FAEC2DC}" type="pres">
      <dgm:prSet presAssocID="{A28BF211-EDEE-44D3-AB82-2397E1CB3917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CACBB9B-B2F4-4FC6-A5EF-5880EAA36649}" type="pres">
      <dgm:prSet presAssocID="{4B982E4E-0398-4373-88D1-506B3F0A065B}" presName="node" presStyleLbl="node1" presStyleIdx="5" presStyleCnt="6" custScaleX="11014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3017C01-99B6-45C3-B9F7-9FD7A1387A5C}" type="presOf" srcId="{02D69E5F-EA56-4A19-85D3-83AB02785205}" destId="{ECC8CE0E-9CF6-4A01-B10D-D7B580CF9410}" srcOrd="1" destOrd="0" presId="urn:microsoft.com/office/officeart/2005/8/layout/bProcess3"/>
    <dgm:cxn modelId="{77AB071A-B89C-4AE2-8A83-12886D385C65}" type="presOf" srcId="{5BE1665E-AEE9-4275-94B7-0B04DB5D6893}" destId="{47262E93-E2AA-4C54-B0BB-E3208DAECB4F}" srcOrd="0" destOrd="0" presId="urn:microsoft.com/office/officeart/2005/8/layout/bProcess3"/>
    <dgm:cxn modelId="{1C19EF59-B0F0-4D54-9ED7-37E2A9104C93}" type="presOf" srcId="{02D69E5F-EA56-4A19-85D3-83AB02785205}" destId="{03CA626A-DE8F-43B4-8B19-353476409D2C}" srcOrd="0" destOrd="0" presId="urn:microsoft.com/office/officeart/2005/8/layout/bProcess3"/>
    <dgm:cxn modelId="{D41150C9-DD71-43FA-934E-77A0B887F661}" type="presOf" srcId="{778C28C2-0557-47D9-A6E4-4341F266D6CA}" destId="{2B64D0A2-8DAA-4D61-A2FA-498E23FAE13F}" srcOrd="0" destOrd="0" presId="urn:microsoft.com/office/officeart/2005/8/layout/bProcess3"/>
    <dgm:cxn modelId="{C05EA77C-0457-436D-9DDF-820470083252}" type="presOf" srcId="{1A32A6EF-AE97-4529-ADA5-08C7E1C197E9}" destId="{73CED37D-4E95-4D45-BA1C-5DFAE10453DA}" srcOrd="1" destOrd="0" presId="urn:microsoft.com/office/officeart/2005/8/layout/bProcess3"/>
    <dgm:cxn modelId="{034A5DB2-1D5F-4BC7-BFB0-A04B63134C29}" srcId="{778C28C2-0557-47D9-A6E4-4341F266D6CA}" destId="{C882A757-50EF-4698-A7BF-4BAAE59F6615}" srcOrd="1" destOrd="0" parTransId="{829BE1B4-0DAB-4971-A432-245D5CD1633D}" sibTransId="{031E7528-E568-43E3-B9F0-EC31AD60C798}"/>
    <dgm:cxn modelId="{AAE406FF-57EE-4873-A9BC-D67D2BF56B86}" type="presOf" srcId="{A28BF211-EDEE-44D3-AB82-2397E1CB3917}" destId="{B85EE388-22A5-4C66-B802-7B134995E3CD}" srcOrd="0" destOrd="0" presId="urn:microsoft.com/office/officeart/2005/8/layout/bProcess3"/>
    <dgm:cxn modelId="{87F5D66D-9E8D-4196-8FB1-03E92A0ADCFD}" type="presOf" srcId="{39F97EF8-BBD7-40B3-B578-E0692EDBFAAE}" destId="{9736EFB6-FAD6-4301-A502-B523D455E410}" srcOrd="0" destOrd="0" presId="urn:microsoft.com/office/officeart/2005/8/layout/bProcess3"/>
    <dgm:cxn modelId="{D9219413-DB80-4D3F-AB49-3D98FDC2F101}" type="presOf" srcId="{1A32A6EF-AE97-4529-ADA5-08C7E1C197E9}" destId="{2A79AB8B-6A1C-48C7-86CB-699050FE3FB8}" srcOrd="0" destOrd="0" presId="urn:microsoft.com/office/officeart/2005/8/layout/bProcess3"/>
    <dgm:cxn modelId="{0B2C3141-ED4C-45E5-B8BB-726D92022C0C}" type="presOf" srcId="{DE75180F-1433-4881-BC8A-CB5F12FE826B}" destId="{77C0D065-F234-4C3B-A637-A7487F82B31E}" srcOrd="0" destOrd="0" presId="urn:microsoft.com/office/officeart/2005/8/layout/bProcess3"/>
    <dgm:cxn modelId="{64E1E26E-FD73-4E4B-B893-4116AFFA7DD6}" srcId="{778C28C2-0557-47D9-A6E4-4341F266D6CA}" destId="{15FCF2AF-D721-4484-8A03-4ACC119E663A}" srcOrd="0" destOrd="0" parTransId="{25042578-0E0C-4ACD-8611-4280E8280351}" sibTransId="{1A32A6EF-AE97-4529-ADA5-08C7E1C197E9}"/>
    <dgm:cxn modelId="{99091327-8961-4DEA-AA50-9AF82115D3C4}" type="presOf" srcId="{031E7528-E568-43E3-B9F0-EC31AD60C798}" destId="{9325E4E0-1ADD-4A45-8ABF-9DA10E80EFFD}" srcOrd="0" destOrd="0" presId="urn:microsoft.com/office/officeart/2005/8/layout/bProcess3"/>
    <dgm:cxn modelId="{E1183036-7E46-49B8-A63F-80E6CDED491D}" srcId="{778C28C2-0557-47D9-A6E4-4341F266D6CA}" destId="{39F97EF8-BBD7-40B3-B578-E0692EDBFAAE}" srcOrd="4" destOrd="0" parTransId="{616BC822-40AF-418F-80CC-AD18DD97CEB8}" sibTransId="{A28BF211-EDEE-44D3-AB82-2397E1CB3917}"/>
    <dgm:cxn modelId="{B8D3860B-05E9-4F46-A31D-E3FC805093BC}" srcId="{778C28C2-0557-47D9-A6E4-4341F266D6CA}" destId="{12698519-BD5C-4290-83FF-944E1E828667}" srcOrd="2" destOrd="0" parTransId="{766B4F9C-19F3-4331-B8F9-A47BD25B24FF}" sibTransId="{5BE1665E-AEE9-4275-94B7-0B04DB5D6893}"/>
    <dgm:cxn modelId="{C3F0E2A8-F688-410C-BD03-E8D9E37881ED}" type="presOf" srcId="{12698519-BD5C-4290-83FF-944E1E828667}" destId="{20199D80-FC76-4B63-8539-1B0DEA81E82A}" srcOrd="0" destOrd="0" presId="urn:microsoft.com/office/officeart/2005/8/layout/bProcess3"/>
    <dgm:cxn modelId="{0D03A6B9-2AC1-445D-B3AD-FC282FF68B8C}" type="presOf" srcId="{A28BF211-EDEE-44D3-AB82-2397E1CB3917}" destId="{ABBC7607-8F47-4CE2-9E43-32912FAEC2DC}" srcOrd="1" destOrd="0" presId="urn:microsoft.com/office/officeart/2005/8/layout/bProcess3"/>
    <dgm:cxn modelId="{4A0A573A-791F-4BE2-B752-CD3098071ACD}" type="presOf" srcId="{031E7528-E568-43E3-B9F0-EC31AD60C798}" destId="{CA834094-308A-4670-A919-B0E8C70D5112}" srcOrd="1" destOrd="0" presId="urn:microsoft.com/office/officeart/2005/8/layout/bProcess3"/>
    <dgm:cxn modelId="{D92DE6BB-1524-49EE-B008-F3FCE1BABCC1}" type="presOf" srcId="{5BE1665E-AEE9-4275-94B7-0B04DB5D6893}" destId="{ADA620D8-C19E-45FB-A052-51EB579DA5D3}" srcOrd="1" destOrd="0" presId="urn:microsoft.com/office/officeart/2005/8/layout/bProcess3"/>
    <dgm:cxn modelId="{383C59EB-615F-407F-8FAC-7FD84547EAED}" type="presOf" srcId="{15FCF2AF-D721-4484-8A03-4ACC119E663A}" destId="{3DBCEE86-FFFA-4537-84F3-EE230015B93F}" srcOrd="0" destOrd="0" presId="urn:microsoft.com/office/officeart/2005/8/layout/bProcess3"/>
    <dgm:cxn modelId="{529503DC-3D2F-4B01-8E2D-84616320A550}" srcId="{778C28C2-0557-47D9-A6E4-4341F266D6CA}" destId="{4B982E4E-0398-4373-88D1-506B3F0A065B}" srcOrd="5" destOrd="0" parTransId="{38183835-8292-41C5-BB68-4C4E48A850C8}" sibTransId="{2BEA38F8-AC02-48D2-8A84-E58BF00FA8D8}"/>
    <dgm:cxn modelId="{7273C287-24AD-4F7A-997D-A8A16B6821D7}" srcId="{778C28C2-0557-47D9-A6E4-4341F266D6CA}" destId="{DE75180F-1433-4881-BC8A-CB5F12FE826B}" srcOrd="3" destOrd="0" parTransId="{0495759F-17F0-4C99-B5F2-186A6612DFA7}" sibTransId="{02D69E5F-EA56-4A19-85D3-83AB02785205}"/>
    <dgm:cxn modelId="{B2208804-10DC-48CA-AAED-D4AD20E23E8E}" type="presOf" srcId="{4B982E4E-0398-4373-88D1-506B3F0A065B}" destId="{1CACBB9B-B2F4-4FC6-A5EF-5880EAA36649}" srcOrd="0" destOrd="0" presId="urn:microsoft.com/office/officeart/2005/8/layout/bProcess3"/>
    <dgm:cxn modelId="{BAF4A491-ED0A-4B1C-9429-CD06BB5F00FE}" type="presOf" srcId="{C882A757-50EF-4698-A7BF-4BAAE59F6615}" destId="{81961DBE-34B9-428D-8FC4-32D60A05E367}" srcOrd="0" destOrd="0" presId="urn:microsoft.com/office/officeart/2005/8/layout/bProcess3"/>
    <dgm:cxn modelId="{A9854A9B-48F9-4718-999D-70DDEC58319A}" type="presParOf" srcId="{2B64D0A2-8DAA-4D61-A2FA-498E23FAE13F}" destId="{3DBCEE86-FFFA-4537-84F3-EE230015B93F}" srcOrd="0" destOrd="0" presId="urn:microsoft.com/office/officeart/2005/8/layout/bProcess3"/>
    <dgm:cxn modelId="{486C33F5-6254-4038-A354-31D3136F1B0D}" type="presParOf" srcId="{2B64D0A2-8DAA-4D61-A2FA-498E23FAE13F}" destId="{2A79AB8B-6A1C-48C7-86CB-699050FE3FB8}" srcOrd="1" destOrd="0" presId="urn:microsoft.com/office/officeart/2005/8/layout/bProcess3"/>
    <dgm:cxn modelId="{E0F210BE-506E-41A2-BB9F-56D863F9DB41}" type="presParOf" srcId="{2A79AB8B-6A1C-48C7-86CB-699050FE3FB8}" destId="{73CED37D-4E95-4D45-BA1C-5DFAE10453DA}" srcOrd="0" destOrd="0" presId="urn:microsoft.com/office/officeart/2005/8/layout/bProcess3"/>
    <dgm:cxn modelId="{09417AE4-6251-4A0E-BBA7-4ED31D61B57B}" type="presParOf" srcId="{2B64D0A2-8DAA-4D61-A2FA-498E23FAE13F}" destId="{81961DBE-34B9-428D-8FC4-32D60A05E367}" srcOrd="2" destOrd="0" presId="urn:microsoft.com/office/officeart/2005/8/layout/bProcess3"/>
    <dgm:cxn modelId="{F7461E7F-64A1-4460-AD6F-326C73C7E505}" type="presParOf" srcId="{2B64D0A2-8DAA-4D61-A2FA-498E23FAE13F}" destId="{9325E4E0-1ADD-4A45-8ABF-9DA10E80EFFD}" srcOrd="3" destOrd="0" presId="urn:microsoft.com/office/officeart/2005/8/layout/bProcess3"/>
    <dgm:cxn modelId="{2A8A6EE9-35D6-437F-9D01-3C4483FC8684}" type="presParOf" srcId="{9325E4E0-1ADD-4A45-8ABF-9DA10E80EFFD}" destId="{CA834094-308A-4670-A919-B0E8C70D5112}" srcOrd="0" destOrd="0" presId="urn:microsoft.com/office/officeart/2005/8/layout/bProcess3"/>
    <dgm:cxn modelId="{BFF7668E-B100-4A62-97EC-D91F69AD0A24}" type="presParOf" srcId="{2B64D0A2-8DAA-4D61-A2FA-498E23FAE13F}" destId="{20199D80-FC76-4B63-8539-1B0DEA81E82A}" srcOrd="4" destOrd="0" presId="urn:microsoft.com/office/officeart/2005/8/layout/bProcess3"/>
    <dgm:cxn modelId="{E4FB0718-B74B-451B-A59E-B5FBC8265FBA}" type="presParOf" srcId="{2B64D0A2-8DAA-4D61-A2FA-498E23FAE13F}" destId="{47262E93-E2AA-4C54-B0BB-E3208DAECB4F}" srcOrd="5" destOrd="0" presId="urn:microsoft.com/office/officeart/2005/8/layout/bProcess3"/>
    <dgm:cxn modelId="{552A3A2D-3769-4069-ADD7-48D12EAC805C}" type="presParOf" srcId="{47262E93-E2AA-4C54-B0BB-E3208DAECB4F}" destId="{ADA620D8-C19E-45FB-A052-51EB579DA5D3}" srcOrd="0" destOrd="0" presId="urn:microsoft.com/office/officeart/2005/8/layout/bProcess3"/>
    <dgm:cxn modelId="{AA16ED74-5171-417F-B548-D736F9CD6FBB}" type="presParOf" srcId="{2B64D0A2-8DAA-4D61-A2FA-498E23FAE13F}" destId="{77C0D065-F234-4C3B-A637-A7487F82B31E}" srcOrd="6" destOrd="0" presId="urn:microsoft.com/office/officeart/2005/8/layout/bProcess3"/>
    <dgm:cxn modelId="{E510B671-A978-408A-AC5B-A41CDD7592BA}" type="presParOf" srcId="{2B64D0A2-8DAA-4D61-A2FA-498E23FAE13F}" destId="{03CA626A-DE8F-43B4-8B19-353476409D2C}" srcOrd="7" destOrd="0" presId="urn:microsoft.com/office/officeart/2005/8/layout/bProcess3"/>
    <dgm:cxn modelId="{2AD5C3BD-3C44-4ECE-AE1B-F42D2206F1E8}" type="presParOf" srcId="{03CA626A-DE8F-43B4-8B19-353476409D2C}" destId="{ECC8CE0E-9CF6-4A01-B10D-D7B580CF9410}" srcOrd="0" destOrd="0" presId="urn:microsoft.com/office/officeart/2005/8/layout/bProcess3"/>
    <dgm:cxn modelId="{05004651-F0F8-4698-981D-1394589AD1AE}" type="presParOf" srcId="{2B64D0A2-8DAA-4D61-A2FA-498E23FAE13F}" destId="{9736EFB6-FAD6-4301-A502-B523D455E410}" srcOrd="8" destOrd="0" presId="urn:microsoft.com/office/officeart/2005/8/layout/bProcess3"/>
    <dgm:cxn modelId="{5070AD5A-DEBF-47BD-A189-589D1D8AE54E}" type="presParOf" srcId="{2B64D0A2-8DAA-4D61-A2FA-498E23FAE13F}" destId="{B85EE388-22A5-4C66-B802-7B134995E3CD}" srcOrd="9" destOrd="0" presId="urn:microsoft.com/office/officeart/2005/8/layout/bProcess3"/>
    <dgm:cxn modelId="{09D53640-1E2E-4ED0-85C3-25A7E51190EA}" type="presParOf" srcId="{B85EE388-22A5-4C66-B802-7B134995E3CD}" destId="{ABBC7607-8F47-4CE2-9E43-32912FAEC2DC}" srcOrd="0" destOrd="0" presId="urn:microsoft.com/office/officeart/2005/8/layout/bProcess3"/>
    <dgm:cxn modelId="{190ACCE7-5682-488E-8307-7B92CA8BCC3D}" type="presParOf" srcId="{2B64D0A2-8DAA-4D61-A2FA-498E23FAE13F}" destId="{1CACBB9B-B2F4-4FC6-A5EF-5880EAA36649}" srcOrd="10" destOrd="0" presId="urn:microsoft.com/office/officeart/2005/8/layout/bProcess3"/>
  </dgm:cxnLst>
  <dgm:bg/>
  <dgm:whole>
    <a:ln w="2857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9AB8B-6A1C-48C7-86CB-699050FE3FB8}">
      <dsp:nvSpPr>
        <dsp:cNvPr id="0" name=""/>
        <dsp:cNvSpPr/>
      </dsp:nvSpPr>
      <dsp:spPr>
        <a:xfrm>
          <a:off x="2734682" y="836324"/>
          <a:ext cx="5407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0725" y="45720"/>
              </a:lnTo>
            </a:path>
          </a:pathLst>
        </a:cu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990761" y="879188"/>
        <a:ext cx="28566" cy="5713"/>
      </dsp:txXfrm>
    </dsp:sp>
    <dsp:sp modelId="{3DBCEE86-FFFA-4537-84F3-EE230015B93F}">
      <dsp:nvSpPr>
        <dsp:cNvPr id="0" name=""/>
        <dsp:cNvSpPr/>
      </dsp:nvSpPr>
      <dsp:spPr>
        <a:xfrm>
          <a:off x="479" y="136837"/>
          <a:ext cx="2736002" cy="149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/>
            <a:t>프로젝트 구상</a:t>
          </a:r>
        </a:p>
      </dsp:txBody>
      <dsp:txXfrm>
        <a:off x="479" y="136837"/>
        <a:ext cx="2736002" cy="1490414"/>
      </dsp:txXfrm>
    </dsp:sp>
    <dsp:sp modelId="{9325E4E0-1ADD-4A45-8ABF-9DA10E80EFFD}">
      <dsp:nvSpPr>
        <dsp:cNvPr id="0" name=""/>
        <dsp:cNvSpPr/>
      </dsp:nvSpPr>
      <dsp:spPr>
        <a:xfrm>
          <a:off x="6042010" y="836324"/>
          <a:ext cx="5407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0725" y="45720"/>
              </a:lnTo>
            </a:path>
          </a:pathLst>
        </a:cu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298090" y="879188"/>
        <a:ext cx="28566" cy="5713"/>
      </dsp:txXfrm>
    </dsp:sp>
    <dsp:sp modelId="{81961DBE-34B9-428D-8FC4-32D60A05E367}">
      <dsp:nvSpPr>
        <dsp:cNvPr id="0" name=""/>
        <dsp:cNvSpPr/>
      </dsp:nvSpPr>
      <dsp:spPr>
        <a:xfrm>
          <a:off x="3307807" y="136837"/>
          <a:ext cx="2736002" cy="149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/>
            <a:t>필수 기능 분류</a:t>
          </a:r>
        </a:p>
      </dsp:txBody>
      <dsp:txXfrm>
        <a:off x="3307807" y="136837"/>
        <a:ext cx="2736002" cy="1490414"/>
      </dsp:txXfrm>
    </dsp:sp>
    <dsp:sp modelId="{47262E93-E2AA-4C54-B0BB-E3208DAECB4F}">
      <dsp:nvSpPr>
        <dsp:cNvPr id="0" name=""/>
        <dsp:cNvSpPr/>
      </dsp:nvSpPr>
      <dsp:spPr>
        <a:xfrm>
          <a:off x="1368480" y="1625451"/>
          <a:ext cx="6614656" cy="540725"/>
        </a:xfrm>
        <a:custGeom>
          <a:avLst/>
          <a:gdLst/>
          <a:ahLst/>
          <a:cxnLst/>
          <a:rect l="0" t="0" r="0" b="0"/>
          <a:pathLst>
            <a:path>
              <a:moveTo>
                <a:pt x="6614656" y="0"/>
              </a:moveTo>
              <a:lnTo>
                <a:pt x="6614656" y="287462"/>
              </a:lnTo>
              <a:lnTo>
                <a:pt x="0" y="287462"/>
              </a:lnTo>
              <a:lnTo>
                <a:pt x="0" y="540725"/>
              </a:lnTo>
            </a:path>
          </a:pathLst>
        </a:cu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509826" y="1892957"/>
        <a:ext cx="331964" cy="5713"/>
      </dsp:txXfrm>
    </dsp:sp>
    <dsp:sp modelId="{20199D80-FC76-4B63-8539-1B0DEA81E82A}">
      <dsp:nvSpPr>
        <dsp:cNvPr id="0" name=""/>
        <dsp:cNvSpPr/>
      </dsp:nvSpPr>
      <dsp:spPr>
        <a:xfrm>
          <a:off x="6615135" y="136837"/>
          <a:ext cx="2736002" cy="149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/>
            <a:t>하위 기능 분류</a:t>
          </a:r>
        </a:p>
      </dsp:txBody>
      <dsp:txXfrm>
        <a:off x="6615135" y="136837"/>
        <a:ext cx="2736002" cy="1490414"/>
      </dsp:txXfrm>
    </dsp:sp>
    <dsp:sp modelId="{03CA626A-DE8F-43B4-8B19-353476409D2C}">
      <dsp:nvSpPr>
        <dsp:cNvPr id="0" name=""/>
        <dsp:cNvSpPr/>
      </dsp:nvSpPr>
      <dsp:spPr>
        <a:xfrm>
          <a:off x="2734682" y="2898064"/>
          <a:ext cx="5407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0725" y="45720"/>
              </a:lnTo>
            </a:path>
          </a:pathLst>
        </a:cu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990761" y="2940927"/>
        <a:ext cx="28566" cy="5713"/>
      </dsp:txXfrm>
    </dsp:sp>
    <dsp:sp modelId="{77C0D065-F234-4C3B-A637-A7487F82B31E}">
      <dsp:nvSpPr>
        <dsp:cNvPr id="0" name=""/>
        <dsp:cNvSpPr/>
      </dsp:nvSpPr>
      <dsp:spPr>
        <a:xfrm>
          <a:off x="479" y="2198577"/>
          <a:ext cx="2736002" cy="149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/>
            <a:t>DB </a:t>
          </a:r>
          <a:r>
            <a:rPr lang="ko-KR" altLang="en-US" sz="2700" kern="1200" dirty="0"/>
            <a:t>설계</a:t>
          </a:r>
        </a:p>
      </dsp:txBody>
      <dsp:txXfrm>
        <a:off x="479" y="2198577"/>
        <a:ext cx="2736002" cy="1490414"/>
      </dsp:txXfrm>
    </dsp:sp>
    <dsp:sp modelId="{B85EE388-22A5-4C66-B802-7B134995E3CD}">
      <dsp:nvSpPr>
        <dsp:cNvPr id="0" name=""/>
        <dsp:cNvSpPr/>
      </dsp:nvSpPr>
      <dsp:spPr>
        <a:xfrm>
          <a:off x="6042010" y="2898064"/>
          <a:ext cx="5407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0725" y="45720"/>
              </a:lnTo>
            </a:path>
          </a:pathLst>
        </a:cu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298090" y="2940927"/>
        <a:ext cx="28566" cy="5713"/>
      </dsp:txXfrm>
    </dsp:sp>
    <dsp:sp modelId="{9736EFB6-FAD6-4301-A502-B523D455E410}">
      <dsp:nvSpPr>
        <dsp:cNvPr id="0" name=""/>
        <dsp:cNvSpPr/>
      </dsp:nvSpPr>
      <dsp:spPr>
        <a:xfrm>
          <a:off x="3307807" y="2198577"/>
          <a:ext cx="2736002" cy="149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/>
            <a:t> URL </a:t>
          </a:r>
          <a:r>
            <a:rPr lang="ko-KR" altLang="en-US" sz="2700" kern="1200" dirty="0"/>
            <a:t>설계</a:t>
          </a:r>
        </a:p>
      </dsp:txBody>
      <dsp:txXfrm>
        <a:off x="3307807" y="2198577"/>
        <a:ext cx="2736002" cy="1490414"/>
      </dsp:txXfrm>
    </dsp:sp>
    <dsp:sp modelId="{1CACBB9B-B2F4-4FC6-A5EF-5880EAA36649}">
      <dsp:nvSpPr>
        <dsp:cNvPr id="0" name=""/>
        <dsp:cNvSpPr/>
      </dsp:nvSpPr>
      <dsp:spPr>
        <a:xfrm>
          <a:off x="6615135" y="2198577"/>
          <a:ext cx="2736002" cy="149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/>
            <a:t>개발 시작</a:t>
          </a:r>
        </a:p>
      </dsp:txBody>
      <dsp:txXfrm>
        <a:off x="6615135" y="2198577"/>
        <a:ext cx="2736002" cy="1490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58D3-2081-4533-8BA6-20E5AB7AAED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C144D-4CD1-4E2B-AF48-D688568ED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2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C144D-4CD1-4E2B-AF48-D688568ED4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33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BF842-1575-C997-6C45-F9C2D954E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9330F3-4AD3-C89E-A324-F7A289F5FF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81B9E6-515F-17DF-1BD3-BFE42C7C9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5FFD5-711B-9D10-06CD-3DA6A03A0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C144D-4CD1-4E2B-AF48-D688568ED4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1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50795-6C1A-ED9E-B75B-03EB83B1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F1B75E-96B6-8E14-B3A2-975560AB4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D34A5F-5242-C674-374F-4F46EB162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DB69B2-1039-D01F-F610-FE41CFFF7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C144D-4CD1-4E2B-AF48-D688568ED4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1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38083-66CB-992B-E5CA-8368ABB74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C4A140-68B1-68D2-4A01-BD10F52D6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09AD1-662F-6BB7-441F-597E5DFC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B8C-A5CC-4015-BC07-A5AC0BBB447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D2A52-0656-61BE-95CF-BE0B028F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F04ED-335B-4DB0-05D2-F80FF978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7465-7A4D-48A6-9DF9-56F3D2807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5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85ED6-996E-5D26-057A-9EA4C11A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FA886-4EE6-DEB4-4472-99110DE3D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DB0FB-0228-DA09-C1BD-2AF73C3C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B8C-A5CC-4015-BC07-A5AC0BBB447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020A6-59A7-34DA-84DB-8369A425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7E169-7E55-F6DF-D625-25DBDFF4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7465-7A4D-48A6-9DF9-56F3D2807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8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805259-020B-FE52-7EDC-80B77D61C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42DC8C-6FE0-9AE9-2C40-6B4E95557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CBB33-4F3A-68F8-1215-B33167A0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B8C-A5CC-4015-BC07-A5AC0BBB447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912E5-C2C3-1D69-F54E-10B0E822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47B08-165E-7902-E99A-2E6EE787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7465-7A4D-48A6-9DF9-56F3D2807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98065-2F95-5677-99E9-C1846E98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5A1A2-E5DC-77EA-4500-607D2BA9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6A74A-FDCE-B58B-422A-8F779300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B8C-A5CC-4015-BC07-A5AC0BBB447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4B7DB-3E10-3C3E-7830-480B0E11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5BCB1-DCBC-C470-938B-D588EE47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7465-7A4D-48A6-9DF9-56F3D2807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6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86D4A-8CD6-E769-B3AB-1BC21C76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5DF9B-E6F5-24F2-8702-CA8BB83F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E091B-DD8B-AED8-614C-2CA783DF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B8C-A5CC-4015-BC07-A5AC0BBB447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6600A-AC7A-EA6B-36FE-AFA493F6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B4728-8B55-2AB8-9D53-2388A702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7465-7A4D-48A6-9DF9-56F3D2807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969A6-8765-3CD7-ECE6-CFF8CD35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57B3C-CFBC-BDA0-D760-02AB44630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FFE237-1562-EF24-C9D2-FCF59D1CC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A0343-A4D3-4BFE-BE65-76F44FFC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B8C-A5CC-4015-BC07-A5AC0BBB447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5E027E-A49B-29FC-6463-E575301C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76286-8B94-DDC3-A992-9DAC598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7465-7A4D-48A6-9DF9-56F3D2807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8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BA442-2E18-65AE-352E-5D4A4D86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190D7-4B2B-63D6-7C20-AA53CF0C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6302B-AC2B-EE6F-AD17-9FE2AD289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82C104-2016-CDD7-318B-9CCA29050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2B5D8E-13C3-3497-915A-A31101B76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D09A22-31A5-3FA8-9CFC-8271E8D8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B8C-A5CC-4015-BC07-A5AC0BBB447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4C03D8-52CF-C876-4DBE-6C816037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4DD8A2-B7EF-D4A4-759C-71F49670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7465-7A4D-48A6-9DF9-56F3D2807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8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56DB8-B3F3-7942-F883-D2D553E1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58136-1E8A-C3A5-18DC-6990EE74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B8C-A5CC-4015-BC07-A5AC0BBB447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393E9D-801A-517C-6C9B-4AD7879D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12C443-6F07-9F61-519E-3AED4DED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7465-7A4D-48A6-9DF9-56F3D2807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8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06F39B-0CA9-8CDB-8C56-FA6AA3A9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B8C-A5CC-4015-BC07-A5AC0BBB447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5E3C30-323C-EAFD-BA8D-4FC3541D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BDB503-53C7-6260-12DC-262BF1FA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7465-7A4D-48A6-9DF9-56F3D2807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D75BA-D613-E327-9796-3A948729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5EB1F-9D61-7A86-C31A-8E31A78F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B2A67E-A5C4-FE2A-5581-6A2D6E205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1C12E-7F14-2BA5-6EFC-D462A06D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B8C-A5CC-4015-BC07-A5AC0BBB447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3E19D-E201-77F5-60A2-4088569C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22102-267A-3B01-BF48-A9821584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7465-7A4D-48A6-9DF9-56F3D2807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9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30FE0-F955-655C-48B0-82E3D703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EBC6E-7A31-6A1F-2C32-50DECCABC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FF3F4-F9BE-F581-614F-1BC166504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282859-3179-B791-1C84-A779FA7F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7B8C-A5CC-4015-BC07-A5AC0BBB447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5AFC6-C880-DCDE-0685-D4D33DC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DFD63-F4D9-C572-D296-EFFEC486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7465-7A4D-48A6-9DF9-56F3D2807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73B20F-5090-6A5C-D7CA-EF2B8DBA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44113-CA7B-3C5C-07B1-947C91BF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31241-5C39-2BA7-5692-206B12A2B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7B8C-A5CC-4015-BC07-A5AC0BBB447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75D68-3A39-FAD4-E9CF-87A3E1A0A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1A473-B9D3-81AD-25A4-6EB0C308D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27465-7A4D-48A6-9DF9-56F3D2807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3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enZBF7vr-Q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google.com/spreadsheets/d/19xqumKnU3gRoVOes02PfWuhhYu60AlAJ_LE5nx8YYKc/edit?usp=sharing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docs.google.com/spreadsheets/d/19xqumKnU3gRoVOes02PfWuhhYu60AlAJ_LE5nx8YYKc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hyperlink" Target="https://www.figma.com/design/E5H1iQ83FU3gu1Hy2cG1Ov/BOOKSTORE?node-id=4-964&amp;t=zh8DX3HMbINgpOhs-0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1A791A-7A1A-1344-AF68-354B3BD289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9" y="66261"/>
            <a:ext cx="3362739" cy="3362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7C2E9B-CDFA-FA7A-65DD-4671A12CDF61}"/>
              </a:ext>
            </a:extLst>
          </p:cNvPr>
          <p:cNvSpPr txBox="1"/>
          <p:nvPr/>
        </p:nvSpPr>
        <p:spPr>
          <a:xfrm>
            <a:off x="6096000" y="423732"/>
            <a:ext cx="4052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j-lt"/>
              </a:rPr>
              <a:t>『</a:t>
            </a:r>
            <a:r>
              <a:rPr lang="ko-KR" altLang="en-US" sz="4000" b="1" dirty="0" err="1">
                <a:latin typeface="+mj-lt"/>
              </a:rPr>
              <a:t>켠김에</a:t>
            </a:r>
            <a:r>
              <a:rPr lang="ko-KR" altLang="en-US" sz="4000" b="1" dirty="0">
                <a:latin typeface="+mj-lt"/>
              </a:rPr>
              <a:t> 왕까지</a:t>
            </a:r>
            <a:r>
              <a:rPr lang="en-US" altLang="ko-KR" sz="4000" b="1" dirty="0"/>
              <a:t>!』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DE218-2EFF-6066-6D60-E75763CE2D7D}"/>
              </a:ext>
            </a:extLst>
          </p:cNvPr>
          <p:cNvSpPr txBox="1"/>
          <p:nvPr/>
        </p:nvSpPr>
        <p:spPr>
          <a:xfrm>
            <a:off x="6096000" y="1264959"/>
            <a:ext cx="574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/>
              </a:rPr>
              <a:t>근성과 끈기로 승부하는 </a:t>
            </a:r>
            <a:r>
              <a:rPr lang="ko-KR" altLang="en-US" b="1" dirty="0" err="1">
                <a:effectLst/>
              </a:rPr>
              <a:t>백엔드</a:t>
            </a:r>
            <a:r>
              <a:rPr lang="ko-KR" altLang="en-US" b="1" dirty="0">
                <a:effectLst/>
              </a:rPr>
              <a:t> 개발자 </a:t>
            </a:r>
            <a:r>
              <a:rPr lang="ko-KR" altLang="en-US" sz="2000" b="1" dirty="0">
                <a:effectLst/>
              </a:rPr>
              <a:t>배지현</a:t>
            </a:r>
            <a:r>
              <a:rPr lang="ko-KR" altLang="en-US" b="1" dirty="0">
                <a:effectLst/>
              </a:rPr>
              <a:t>입니다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7AEB0C-024C-BE3E-821C-768CE7656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632411"/>
              </p:ext>
            </p:extLst>
          </p:nvPr>
        </p:nvGraphicFramePr>
        <p:xfrm>
          <a:off x="6096000" y="2032555"/>
          <a:ext cx="5515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369">
                  <a:extLst>
                    <a:ext uri="{9D8B030D-6E8A-4147-A177-3AD203B41FA5}">
                      <a16:colId xmlns:a16="http://schemas.microsoft.com/office/drawing/2014/main" val="168192666"/>
                    </a:ext>
                  </a:extLst>
                </a:gridCol>
                <a:gridCol w="3466867">
                  <a:extLst>
                    <a:ext uri="{9D8B030D-6E8A-4147-A177-3AD203B41FA5}">
                      <a16:colId xmlns:a16="http://schemas.microsoft.com/office/drawing/2014/main" val="206002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배지현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5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effectLst/>
                        </a:rPr>
                        <a:t>github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https://github.com/jhb0430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6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effectLst/>
                        </a:rPr>
                        <a:t>Email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leky2224@gmail.com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1559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BB7F43-9596-179B-11E8-C40EC7C0C98A}"/>
              </a:ext>
            </a:extLst>
          </p:cNvPr>
          <p:cNvSpPr txBox="1"/>
          <p:nvPr/>
        </p:nvSpPr>
        <p:spPr>
          <a:xfrm>
            <a:off x="256025" y="3193009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왜 개발자가 되었나</a:t>
            </a:r>
            <a:r>
              <a:rPr lang="en-US" altLang="ko-KR" b="1" dirty="0"/>
              <a:t>? 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97EDE-B94C-5905-D19A-3452B545EC91}"/>
              </a:ext>
            </a:extLst>
          </p:cNvPr>
          <p:cNvSpPr txBox="1"/>
          <p:nvPr/>
        </p:nvSpPr>
        <p:spPr>
          <a:xfrm>
            <a:off x="256025" y="3618099"/>
            <a:ext cx="10867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지인들 중 개발 직종에 종사하는 사람들이 많았고</a:t>
            </a:r>
            <a:r>
              <a:rPr lang="en-US" altLang="ko-KR" sz="1600" dirty="0"/>
              <a:t>, </a:t>
            </a:r>
            <a:r>
              <a:rPr lang="ko-KR" altLang="en-US" sz="1600" dirty="0"/>
              <a:t>개발이 제 적성에 잘 맞을 것 같다는 이야기를 자주 들어왔습니다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새로운 분야에 도전할거라면 내 적성에 잘 맞는 걸 </a:t>
            </a:r>
            <a:r>
              <a:rPr lang="ko-KR" altLang="en-US" sz="1600" dirty="0" err="1"/>
              <a:t>해보는게</a:t>
            </a:r>
            <a:r>
              <a:rPr lang="ko-KR" altLang="en-US" sz="1600" dirty="0"/>
              <a:t> 좋다고 판단했습니다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3B6DE2-C6F3-B2DB-5F3D-7A9475F32BF3}"/>
              </a:ext>
            </a:extLst>
          </p:cNvPr>
          <p:cNvSpPr txBox="1"/>
          <p:nvPr/>
        </p:nvSpPr>
        <p:spPr>
          <a:xfrm>
            <a:off x="268410" y="4258632"/>
            <a:ext cx="493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좋아하는 게임은 </a:t>
            </a:r>
            <a:r>
              <a:rPr lang="ko-KR" altLang="en-US" b="1" dirty="0" err="1"/>
              <a:t>테트리스</a:t>
            </a:r>
            <a:r>
              <a:rPr lang="en-US" altLang="ko-KR" b="1" dirty="0"/>
              <a:t>, MMORPG, </a:t>
            </a:r>
            <a:r>
              <a:rPr lang="ko-KR" altLang="en-US" b="1" dirty="0" err="1"/>
              <a:t>타이쿤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65476-3244-42EC-E00E-9D7FB91891FE}"/>
              </a:ext>
            </a:extLst>
          </p:cNvPr>
          <p:cNvSpPr txBox="1"/>
          <p:nvPr/>
        </p:nvSpPr>
        <p:spPr>
          <a:xfrm>
            <a:off x="256025" y="4683722"/>
            <a:ext cx="11703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여러 번 실패하더라도 도전을 반복해 주어진 목표를 해결하는 과정에서 얻는 성취감을 즐깁니다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한번 시작한 일은 끝까지 완수해야 직성이 풀리는 성향을 가지고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이런 성향에서 알 수 있듯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한번 </a:t>
            </a:r>
            <a:r>
              <a:rPr lang="ko-KR" altLang="en-US" sz="1600" dirty="0" err="1"/>
              <a:t>해야겠다고</a:t>
            </a:r>
            <a:r>
              <a:rPr lang="ko-KR" altLang="en-US" sz="1600" dirty="0"/>
              <a:t> 마음먹으면 착수하고 보는 실행력을 가지고 있고</a:t>
            </a:r>
            <a:r>
              <a:rPr lang="en-US" altLang="ko-KR" sz="1600" dirty="0"/>
              <a:t>, </a:t>
            </a:r>
            <a:r>
              <a:rPr lang="ko-KR" altLang="en-US" sz="1600" dirty="0"/>
              <a:t>현실적인 문제를 파악하고 해결하는 능력이 좋은 편입니다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2FD2E-FD3E-D541-AAB3-9C8AE972E92A}"/>
              </a:ext>
            </a:extLst>
          </p:cNvPr>
          <p:cNvSpPr txBox="1"/>
          <p:nvPr/>
        </p:nvSpPr>
        <p:spPr>
          <a:xfrm>
            <a:off x="256025" y="5856592"/>
            <a:ext cx="11394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끊임없이 도전해서 </a:t>
            </a:r>
            <a:r>
              <a:rPr lang="en-US" altLang="ko-KR" b="1" dirty="0"/>
              <a:t>“</a:t>
            </a:r>
            <a:r>
              <a:rPr lang="ko-KR" altLang="en-US" b="1" dirty="0"/>
              <a:t>완료</a:t>
            </a:r>
            <a:r>
              <a:rPr lang="en-US" altLang="ko-KR" b="1" dirty="0"/>
              <a:t>＂</a:t>
            </a:r>
            <a:r>
              <a:rPr lang="ko-KR" altLang="en-US" b="1" dirty="0"/>
              <a:t>라는 결과를 얻어내는 게 특기인 만큼</a:t>
            </a:r>
            <a:r>
              <a:rPr lang="en-US" altLang="ko-KR" b="1" dirty="0"/>
              <a:t>, </a:t>
            </a:r>
            <a:r>
              <a:rPr lang="ko-KR" altLang="en-US" b="1" dirty="0"/>
              <a:t>어제는 미숙했지만 오늘은 성공할 수 있는 </a:t>
            </a:r>
            <a:endParaRPr lang="en-US" altLang="ko-KR" b="1" dirty="0"/>
          </a:p>
          <a:p>
            <a:r>
              <a:rPr lang="ko-KR" altLang="en-US" b="1" dirty="0"/>
              <a:t>개발자가 되겠습니다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424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E0B91-B223-8D7D-2995-6BF63EC4B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4FA4F-DAA1-E32E-E20D-C5E1114C509E}"/>
              </a:ext>
            </a:extLst>
          </p:cNvPr>
          <p:cNvSpPr txBox="1"/>
          <p:nvPr/>
        </p:nvSpPr>
        <p:spPr>
          <a:xfrm>
            <a:off x="8761855" y="186139"/>
            <a:ext cx="3297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>
                <a:solidFill>
                  <a:schemeClr val="bg1">
                    <a:lumMod val="85000"/>
                  </a:schemeClr>
                </a:solidFill>
              </a:rPr>
              <a:t>Specification</a:t>
            </a:r>
            <a:endParaRPr lang="ko-KR" altLang="en-US" sz="40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33655-87E6-8869-F788-C785B7DEA07D}"/>
              </a:ext>
            </a:extLst>
          </p:cNvPr>
          <p:cNvSpPr txBox="1"/>
          <p:nvPr/>
        </p:nvSpPr>
        <p:spPr>
          <a:xfrm>
            <a:off x="370279" y="89402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도서 검색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FA4B5-F41E-D763-96EA-1BA0E5816BCA}"/>
              </a:ext>
            </a:extLst>
          </p:cNvPr>
          <p:cNvSpPr txBox="1"/>
          <p:nvPr/>
        </p:nvSpPr>
        <p:spPr>
          <a:xfrm>
            <a:off x="6282520" y="1503214"/>
            <a:ext cx="592341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알라딘 </a:t>
            </a:r>
            <a:r>
              <a:rPr lang="en-US" altLang="ko-KR" sz="1400" b="1" dirty="0"/>
              <a:t>Open API</a:t>
            </a:r>
            <a:r>
              <a:rPr lang="ko-KR" altLang="en-US" sz="1400" dirty="0"/>
              <a:t>를 활용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알라딘이 제공하는 </a:t>
            </a:r>
            <a:r>
              <a:rPr lang="ko-KR" altLang="en-US" sz="1400" dirty="0" err="1"/>
              <a:t>엔드포인트에</a:t>
            </a:r>
            <a:r>
              <a:rPr lang="ko-KR" altLang="en-US" sz="1400" dirty="0"/>
              <a:t> 요청을 보내 도서 데이터 조회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API </a:t>
            </a:r>
            <a:r>
              <a:rPr lang="ko-KR" altLang="en-US" sz="1400" dirty="0" err="1"/>
              <a:t>호출시</a:t>
            </a:r>
            <a:r>
              <a:rPr lang="ko-KR" altLang="en-US" sz="1400" dirty="0"/>
              <a:t> 필요한 파라미터를 </a:t>
            </a:r>
            <a:r>
              <a:rPr lang="en-US" altLang="ko-KR" sz="1400" dirty="0"/>
              <a:t>select</a:t>
            </a:r>
            <a:r>
              <a:rPr lang="ko-KR" altLang="en-US" sz="1400" dirty="0"/>
              <a:t>를 이용해 변경해서 조회 가능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err="1"/>
              <a:t>WebClient</a:t>
            </a:r>
            <a:r>
              <a:rPr lang="ko-KR" altLang="en-US" sz="1400" dirty="0"/>
              <a:t> 사용하여</a:t>
            </a:r>
            <a:r>
              <a:rPr lang="en-US" altLang="ko-KR" sz="1400" dirty="0"/>
              <a:t> </a:t>
            </a:r>
            <a:r>
              <a:rPr lang="ko-KR" altLang="en-US" sz="1400" b="1" dirty="0"/>
              <a:t>비동기 방식</a:t>
            </a:r>
            <a:r>
              <a:rPr lang="ko-KR" altLang="en-US" sz="1400" dirty="0"/>
              <a:t>으로</a:t>
            </a:r>
            <a:r>
              <a:rPr lang="ko-KR" altLang="en-US" sz="1400" b="1" dirty="0"/>
              <a:t> </a:t>
            </a:r>
            <a:r>
              <a:rPr lang="en-US" altLang="ko-KR" sz="1400" dirty="0"/>
              <a:t>API </a:t>
            </a:r>
            <a:r>
              <a:rPr lang="ko-KR" altLang="en-US" sz="1400" dirty="0"/>
              <a:t>요청을 처리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한 화면에 출력되는 도서의 수</a:t>
            </a:r>
            <a:r>
              <a:rPr lang="en-US" altLang="ko-KR" sz="1400" dirty="0"/>
              <a:t>, </a:t>
            </a:r>
            <a:r>
              <a:rPr lang="ko-KR" altLang="en-US" sz="1400" dirty="0"/>
              <a:t>전체 결과 기반의 자동 </a:t>
            </a:r>
            <a:r>
              <a:rPr lang="ko-KR" altLang="en-US" sz="1400" dirty="0" err="1"/>
              <a:t>페이지네이션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품절</a:t>
            </a:r>
            <a:r>
              <a:rPr lang="en-US" altLang="ko-KR" sz="1400" dirty="0"/>
              <a:t>/</a:t>
            </a:r>
            <a:r>
              <a:rPr lang="ko-KR" altLang="en-US" sz="1400" dirty="0"/>
              <a:t>절판 제외 </a:t>
            </a:r>
            <a:r>
              <a:rPr lang="en-US" altLang="ko-KR" sz="1400" dirty="0" smtClean="0"/>
              <a:t>select </a:t>
            </a:r>
            <a:r>
              <a:rPr lang="ko-KR" altLang="en-US" sz="1400" dirty="0" err="1" smtClean="0"/>
              <a:t>선택시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전체 검색 결과도 자동으로 변경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F1EC67-5ABA-13FD-E53D-18C225B8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00" b="658"/>
          <a:stretch/>
        </p:blipFill>
        <p:spPr>
          <a:xfrm>
            <a:off x="266050" y="1503214"/>
            <a:ext cx="5643432" cy="30141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CCA1D2-4942-5E25-6123-32E73F3F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50" y="5663597"/>
            <a:ext cx="3562350" cy="9048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492F25-FCB0-0CA0-E028-9A295CAD3E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74" t="30124" r="3144" b="13782"/>
          <a:stretch/>
        </p:blipFill>
        <p:spPr>
          <a:xfrm>
            <a:off x="266050" y="4751194"/>
            <a:ext cx="2634018" cy="6637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4DAFA87-C4F2-4FDC-93EA-6342106B9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638" y="4751194"/>
            <a:ext cx="1136293" cy="6786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405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8E5845-D331-62D0-BECC-EF5DE70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84" y="4073543"/>
            <a:ext cx="4076938" cy="24031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8E503-D3C4-1D01-3627-DB50340346FD}"/>
              </a:ext>
            </a:extLst>
          </p:cNvPr>
          <p:cNvSpPr txBox="1"/>
          <p:nvPr/>
        </p:nvSpPr>
        <p:spPr>
          <a:xfrm>
            <a:off x="370279" y="894025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알라딘 </a:t>
            </a:r>
            <a:r>
              <a:rPr lang="en-US" altLang="ko-KR" sz="2000" b="1" dirty="0"/>
              <a:t>Open API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90B690-720B-7731-B8FC-BCABEBF8D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8" y="3895973"/>
            <a:ext cx="3675248" cy="25806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9B627D-632B-A3F5-6EE6-B83EBBF39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8" y="1537640"/>
            <a:ext cx="4451103" cy="21148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563819" y="1389385"/>
            <a:ext cx="615745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알라딘이 제공하는 데이터를 통합하여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도서 데이터를 실시간으로 제공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타입으로 데이트를 제공 받아 사용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사용자는 </a:t>
            </a:r>
            <a:r>
              <a:rPr lang="ko-KR" altLang="en-US" sz="1400" dirty="0" err="1" smtClean="0"/>
              <a:t>최신도서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베스트셀러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상세 도서 정보 등을 쉽게 사용 가능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알라딘이 요청하는 변수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ItemId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기반으로 상세 정보 조회 가능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주간 베스트 셀러 리스트를 과거 기록까지 조회 가능하도록 구현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067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6BE22-3AC5-65FF-87C8-126136FEC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EDB9A3-BAF3-23AE-7D98-2444AF1ED063}"/>
              </a:ext>
            </a:extLst>
          </p:cNvPr>
          <p:cNvSpPr txBox="1"/>
          <p:nvPr/>
        </p:nvSpPr>
        <p:spPr>
          <a:xfrm>
            <a:off x="8761855" y="186139"/>
            <a:ext cx="3297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>
                <a:solidFill>
                  <a:schemeClr val="bg1">
                    <a:lumMod val="85000"/>
                  </a:schemeClr>
                </a:solidFill>
              </a:rPr>
              <a:t>Specification</a:t>
            </a:r>
            <a:endParaRPr lang="ko-KR" altLang="en-US" sz="40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050FB-5EB0-1896-8156-C11FD3277BA1}"/>
              </a:ext>
            </a:extLst>
          </p:cNvPr>
          <p:cNvSpPr txBox="1"/>
          <p:nvPr/>
        </p:nvSpPr>
        <p:spPr>
          <a:xfrm>
            <a:off x="370279" y="8940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장바구니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6C299-CF71-E9E6-332E-7CC71D60BDDF}"/>
              </a:ext>
            </a:extLst>
          </p:cNvPr>
          <p:cNvSpPr txBox="1"/>
          <p:nvPr/>
        </p:nvSpPr>
        <p:spPr>
          <a:xfrm>
            <a:off x="6268584" y="1567922"/>
            <a:ext cx="592341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장바구니 버튼을 누르면 장바구니에 상품 추가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로그인 된 </a:t>
            </a:r>
            <a:r>
              <a:rPr lang="ko-KR" altLang="en-US" sz="1400" dirty="0"/>
              <a:t>사용자의 장바구니</a:t>
            </a:r>
            <a:r>
              <a:rPr lang="en-US" altLang="ko-KR" sz="1400" dirty="0"/>
              <a:t> </a:t>
            </a:r>
            <a:r>
              <a:rPr lang="ko-KR" altLang="en-US" sz="1400" dirty="0"/>
              <a:t>목록을 조회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수량 변경 버튼을 누르면 장바구니에 담긴 상품의 구매 수량 변경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WebClient</a:t>
            </a:r>
            <a:r>
              <a:rPr lang="ko-KR" altLang="en-US" sz="1400" dirty="0"/>
              <a:t> 사용하여 알라딘 </a:t>
            </a:r>
            <a:r>
              <a:rPr lang="en-US" altLang="ko-KR" sz="1400" dirty="0"/>
              <a:t>API</a:t>
            </a:r>
            <a:r>
              <a:rPr lang="ko-KR" altLang="en-US" sz="1400" dirty="0"/>
              <a:t>를 통해 상품 정보 업데이트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DTO</a:t>
            </a:r>
            <a:r>
              <a:rPr lang="ko-KR" altLang="en-US" sz="1400" dirty="0"/>
              <a:t>를 통해 여러 </a:t>
            </a:r>
            <a:r>
              <a:rPr lang="en-US" altLang="ko-KR" sz="1400" dirty="0"/>
              <a:t>Entity</a:t>
            </a:r>
            <a:r>
              <a:rPr lang="ko-KR" altLang="en-US" sz="1400" dirty="0"/>
              <a:t>에 나눠진 정보를 한번에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장바구니에 담긴 상품의 총 금액과 최종 가격을 실시간으로 계산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배송비가 </a:t>
            </a:r>
            <a:r>
              <a:rPr lang="en-US" altLang="ko-KR" sz="1400" dirty="0"/>
              <a:t>15000</a:t>
            </a:r>
            <a:r>
              <a:rPr lang="ko-KR" altLang="en-US" sz="1400" dirty="0"/>
              <a:t>원 이상일 경우 무료 배송 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X </a:t>
            </a:r>
            <a:r>
              <a:rPr lang="ko-KR" altLang="en-US" sz="1400" dirty="0"/>
              <a:t>버튼을 누르면 </a:t>
            </a:r>
            <a:r>
              <a:rPr lang="ko-KR" altLang="en-US" sz="1400" dirty="0" smtClean="0"/>
              <a:t>장바구니에 </a:t>
            </a:r>
            <a:r>
              <a:rPr lang="ko-KR" altLang="en-US" sz="1400" dirty="0"/>
              <a:t>담긴 상품 삭제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4CC90E-B873-5677-AE03-1D47A6F3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471" r="4167" b="26844"/>
          <a:stretch/>
        </p:blipFill>
        <p:spPr>
          <a:xfrm>
            <a:off x="2657941" y="6162675"/>
            <a:ext cx="1971676" cy="5433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853307-DB91-0E0C-0307-759A0E0A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00" t="6985" r="1706" b="7703"/>
          <a:stretch/>
        </p:blipFill>
        <p:spPr>
          <a:xfrm>
            <a:off x="2586625" y="4101246"/>
            <a:ext cx="3475065" cy="18818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1C83EB-6884-7D32-CA94-A9CBADC25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" y="1546353"/>
            <a:ext cx="5725721" cy="2356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E96E94F-09B0-A57F-659A-A35566951DC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9253"/>
          <a:stretch/>
        </p:blipFill>
        <p:spPr>
          <a:xfrm>
            <a:off x="335969" y="6047526"/>
            <a:ext cx="1971676" cy="7210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5D777AB-70E2-BF0C-58A8-D5285F77C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69" y="4113128"/>
            <a:ext cx="1971676" cy="17541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638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87029-F5A8-2F58-3921-FFDEAEE5C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74FA3-9CC7-9AC2-16E0-60A8DBBC874C}"/>
              </a:ext>
            </a:extLst>
          </p:cNvPr>
          <p:cNvSpPr txBox="1"/>
          <p:nvPr/>
        </p:nvSpPr>
        <p:spPr>
          <a:xfrm>
            <a:off x="8761855" y="186139"/>
            <a:ext cx="3297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>
                <a:solidFill>
                  <a:schemeClr val="bg1">
                    <a:lumMod val="85000"/>
                  </a:schemeClr>
                </a:solidFill>
              </a:rPr>
              <a:t>Specification</a:t>
            </a:r>
            <a:endParaRPr lang="ko-KR" altLang="en-US" sz="40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FBD77-6C7B-EB67-DD4B-F3CEEB7A25EE}"/>
              </a:ext>
            </a:extLst>
          </p:cNvPr>
          <p:cNvSpPr txBox="1"/>
          <p:nvPr/>
        </p:nvSpPr>
        <p:spPr>
          <a:xfrm>
            <a:off x="370279" y="894025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주문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결제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FE1FE-369E-61AF-E2D9-0076D0F73A3F}"/>
              </a:ext>
            </a:extLst>
          </p:cNvPr>
          <p:cNvSpPr txBox="1"/>
          <p:nvPr/>
        </p:nvSpPr>
        <p:spPr>
          <a:xfrm>
            <a:off x="6268584" y="1567922"/>
            <a:ext cx="59234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장바구니에서 저장된 상품을 주문하는 로직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사용자가 가입시 기입한 주소지 이외에 배송지 기입해서 저장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보유한 포인트를 사용하여 추가 할인되고 포인트 차감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주문 예정 상품의 목록 실시간으로 확인 가능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결제는 </a:t>
            </a:r>
            <a:r>
              <a:rPr lang="ko-KR" altLang="en-US" sz="1400" dirty="0" err="1" smtClean="0"/>
              <a:t>포트원</a:t>
            </a:r>
            <a:r>
              <a:rPr lang="ko-KR" altLang="en-US" sz="1400" dirty="0" err="1"/>
              <a:t>을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통해 </a:t>
            </a:r>
            <a:r>
              <a:rPr lang="en-US" altLang="ko-KR" sz="1400" dirty="0"/>
              <a:t>KG</a:t>
            </a:r>
            <a:r>
              <a:rPr lang="ko-KR" altLang="en-US" sz="1400" dirty="0" err="1"/>
              <a:t>이니시스</a:t>
            </a:r>
            <a:r>
              <a:rPr lang="ko-KR" altLang="en-US" sz="1400" dirty="0"/>
              <a:t> </a:t>
            </a:r>
            <a:r>
              <a:rPr lang="en-US" altLang="ko-KR" sz="1400" dirty="0"/>
              <a:t>API </a:t>
            </a:r>
            <a:r>
              <a:rPr lang="ko-KR" altLang="en-US" sz="1400" dirty="0" smtClean="0"/>
              <a:t>이용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C52C0F-2188-692B-7FB0-9010DD72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" t="13574"/>
          <a:stretch/>
        </p:blipFill>
        <p:spPr>
          <a:xfrm>
            <a:off x="371364" y="1567922"/>
            <a:ext cx="4258253" cy="17541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03A9B2-C45B-95A5-99B3-4E3EF5A7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0" y="3570562"/>
            <a:ext cx="3446652" cy="15195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A3E465-4109-DE38-8D96-7AEE8E357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9" y="5455275"/>
            <a:ext cx="4642288" cy="12604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4F7233-1ED5-D7B2-149C-8FEE13E281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623" b="3916"/>
          <a:stretch/>
        </p:blipFill>
        <p:spPr>
          <a:xfrm>
            <a:off x="3966854" y="3570562"/>
            <a:ext cx="2091426" cy="12604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5970" y="3472499"/>
            <a:ext cx="3919755" cy="20609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268584" y="6193813"/>
            <a:ext cx="5532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사용자가 입력한 </a:t>
            </a:r>
            <a:r>
              <a:rPr lang="ko-KR" altLang="en-US" sz="1400" dirty="0" err="1" smtClean="0"/>
              <a:t>배송지</a:t>
            </a:r>
            <a:r>
              <a:rPr lang="ko-KR" altLang="en-US" sz="1400" dirty="0" smtClean="0"/>
              <a:t> 정보와 결제 정보가 주문 테이블에 저장됨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rcRect r="596" b="24648"/>
          <a:stretch/>
        </p:blipFill>
        <p:spPr>
          <a:xfrm>
            <a:off x="6058280" y="5608813"/>
            <a:ext cx="5557838" cy="5095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502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6E53D-8498-D767-1DD3-6675FC329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156AFC-3AAA-4493-C47A-80F3BE132549}"/>
              </a:ext>
            </a:extLst>
          </p:cNvPr>
          <p:cNvSpPr txBox="1"/>
          <p:nvPr/>
        </p:nvSpPr>
        <p:spPr>
          <a:xfrm>
            <a:off x="8761855" y="186139"/>
            <a:ext cx="3297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>
                <a:solidFill>
                  <a:schemeClr val="bg1">
                    <a:lumMod val="85000"/>
                  </a:schemeClr>
                </a:solidFill>
              </a:rPr>
              <a:t>Specification</a:t>
            </a:r>
            <a:endParaRPr lang="ko-KR" altLang="en-US" sz="40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05F54-28DB-C9E1-D505-4F7109DDD9FD}"/>
              </a:ext>
            </a:extLst>
          </p:cNvPr>
          <p:cNvSpPr txBox="1"/>
          <p:nvPr/>
        </p:nvSpPr>
        <p:spPr>
          <a:xfrm>
            <a:off x="370279" y="894025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주문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결제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003DE-F777-820F-4ABF-8FE7660F9106}"/>
              </a:ext>
            </a:extLst>
          </p:cNvPr>
          <p:cNvSpPr txBox="1"/>
          <p:nvPr/>
        </p:nvSpPr>
        <p:spPr>
          <a:xfrm>
            <a:off x="5895834" y="1567922"/>
            <a:ext cx="629616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결제 </a:t>
            </a:r>
            <a:r>
              <a:rPr lang="ko-KR" altLang="en-US" sz="1400" dirty="0" err="1"/>
              <a:t>완료시</a:t>
            </a:r>
            <a:r>
              <a:rPr lang="ko-KR" altLang="en-US" sz="1400" dirty="0"/>
              <a:t> 주문 번호 생성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주문 내역에서 주문 번호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상세 주문 내역 확인 가능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결제 </a:t>
            </a:r>
            <a:r>
              <a:rPr lang="ko-KR" altLang="en-US" sz="1400" dirty="0" err="1"/>
              <a:t>완료시</a:t>
            </a:r>
            <a:r>
              <a:rPr lang="ko-KR" altLang="en-US" sz="1400" dirty="0"/>
              <a:t> 장바구니 목록이 주문 내역에 반영되고 장바구니는 </a:t>
            </a:r>
            <a:r>
              <a:rPr lang="ko-KR" altLang="en-US" sz="1400" dirty="0" err="1"/>
              <a:t>비워짐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삭제버튼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en-US" altLang="ko-KR" sz="1400" dirty="0" err="1"/>
              <a:t>orderId</a:t>
            </a:r>
            <a:r>
              <a:rPr lang="ko-KR" altLang="en-US" sz="1400" dirty="0"/>
              <a:t> 기반으로 주문 내역 삭제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주문 </a:t>
            </a:r>
            <a:r>
              <a:rPr lang="ko-KR" altLang="en-US" sz="1400" dirty="0"/>
              <a:t>상품 정보도 함께 삭제되도록 설계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7629C8-9D59-7E95-31F7-7FAF6210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87" t="14027" r="5120" b="15385"/>
          <a:stretch/>
        </p:blipFill>
        <p:spPr>
          <a:xfrm>
            <a:off x="370279" y="1567922"/>
            <a:ext cx="2028215" cy="9369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353824-61CD-BD38-95C2-A1BE636D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9" y="2644064"/>
            <a:ext cx="4048838" cy="11494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9AB6B7-DDED-8F52-9E59-4A5D00BEA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9" y="3932663"/>
            <a:ext cx="3754198" cy="27148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834" y="5032902"/>
            <a:ext cx="3733800" cy="1009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834" y="3588556"/>
            <a:ext cx="3767137" cy="12882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95834" y="6198654"/>
            <a:ext cx="5176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주문된 상품 리스트가 주문 번호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고유</a:t>
            </a:r>
            <a:r>
              <a:rPr lang="en-US" altLang="ko-KR" sz="1400" dirty="0" err="1" smtClean="0"/>
              <a:t>pk</a:t>
            </a:r>
            <a:r>
              <a:rPr lang="ko-KR" altLang="en-US" sz="1400" dirty="0"/>
              <a:t>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기준으로 저장됨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4762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D38DC-6C2D-F638-407D-D4D15A2B6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525C7-666F-AC9C-15A4-C1BA0BACAB0E}"/>
              </a:ext>
            </a:extLst>
          </p:cNvPr>
          <p:cNvSpPr txBox="1"/>
          <p:nvPr/>
        </p:nvSpPr>
        <p:spPr>
          <a:xfrm>
            <a:off x="8761855" y="186139"/>
            <a:ext cx="3297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>
                <a:solidFill>
                  <a:schemeClr val="bg1">
                    <a:lumMod val="85000"/>
                  </a:schemeClr>
                </a:solidFill>
              </a:rPr>
              <a:t>Specification</a:t>
            </a:r>
            <a:endParaRPr lang="ko-KR" altLang="en-US" sz="40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6D52B-AC74-2167-5B2A-FEB9F71628CF}"/>
              </a:ext>
            </a:extLst>
          </p:cNvPr>
          <p:cNvSpPr txBox="1"/>
          <p:nvPr/>
        </p:nvSpPr>
        <p:spPr>
          <a:xfrm>
            <a:off x="370279" y="89402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한눈에 보기 </a:t>
            </a:r>
          </a:p>
        </p:txBody>
      </p:sp>
      <p:pic>
        <p:nvPicPr>
          <p:cNvPr id="3" name="온라인 미디어 2" title="nunubooks">
            <a:hlinkClick r:id="" action="ppaction://media"/>
            <a:extLst>
              <a:ext uri="{FF2B5EF4-FFF2-40B4-BE49-F238E27FC236}">
                <a16:creationId xmlns:a16="http://schemas.microsoft.com/office/drawing/2014/main" id="{6DFE85D4-68F4-8876-6AA8-1E717C57021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lum contrast="-1000"/>
          </a:blip>
          <a:stretch>
            <a:fillRect/>
          </a:stretch>
        </p:blipFill>
        <p:spPr>
          <a:xfrm>
            <a:off x="1484243" y="1622063"/>
            <a:ext cx="8586927" cy="48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4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0D438-295F-B6E1-7040-14447CA2D620}"/>
              </a:ext>
            </a:extLst>
          </p:cNvPr>
          <p:cNvSpPr txBox="1"/>
          <p:nvPr/>
        </p:nvSpPr>
        <p:spPr>
          <a:xfrm>
            <a:off x="9912823" y="132743"/>
            <a:ext cx="1888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>
                <a:solidFill>
                  <a:schemeClr val="bg1">
                    <a:lumMod val="85000"/>
                  </a:schemeClr>
                </a:solidFill>
              </a:rPr>
              <a:t>Project</a:t>
            </a:r>
            <a:endParaRPr lang="ko-KR" altLang="en-US" sz="40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140C4-16BE-77A8-EE5B-B51CE4C952D2}"/>
              </a:ext>
            </a:extLst>
          </p:cNvPr>
          <p:cNvSpPr txBox="1"/>
          <p:nvPr/>
        </p:nvSpPr>
        <p:spPr>
          <a:xfrm>
            <a:off x="6666085" y="967106"/>
            <a:ext cx="6093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누구나 누릴 수 있는 편안한 공간</a:t>
            </a:r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나만의 서점 </a:t>
            </a:r>
            <a:r>
              <a:rPr lang="ko-KR" alt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누누북스</a:t>
            </a:r>
            <a:endParaRPr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69B093-54ED-1A58-8D9B-BC5DFAA2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87068"/>
              </p:ext>
            </p:extLst>
          </p:nvPr>
        </p:nvGraphicFramePr>
        <p:xfrm>
          <a:off x="-29479" y="1882470"/>
          <a:ext cx="54285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448">
                  <a:extLst>
                    <a:ext uri="{9D8B030D-6E8A-4147-A177-3AD203B41FA5}">
                      <a16:colId xmlns:a16="http://schemas.microsoft.com/office/drawing/2014/main" val="3198099729"/>
                    </a:ext>
                  </a:extLst>
                </a:gridCol>
                <a:gridCol w="3545055">
                  <a:extLst>
                    <a:ext uri="{9D8B030D-6E8A-4147-A177-3AD203B41FA5}">
                      <a16:colId xmlns:a16="http://schemas.microsoft.com/office/drawing/2014/main" val="4086011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기획기간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2024-12-17 ~ 2025-01-27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751103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C178683-34CB-BA79-FC26-EB6D91DD2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0" y="683030"/>
            <a:ext cx="3095625" cy="819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966DEE-778E-3D69-FC07-224A40D7CD48}"/>
              </a:ext>
            </a:extLst>
          </p:cNvPr>
          <p:cNvSpPr txBox="1"/>
          <p:nvPr/>
        </p:nvSpPr>
        <p:spPr>
          <a:xfrm>
            <a:off x="278932" y="368031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제작 이유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198F5-1D95-96EA-B294-CCFCD97F99B9}"/>
              </a:ext>
            </a:extLst>
          </p:cNvPr>
          <p:cNvSpPr txBox="1"/>
          <p:nvPr/>
        </p:nvSpPr>
        <p:spPr>
          <a:xfrm>
            <a:off x="278932" y="4268460"/>
            <a:ext cx="806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내가 관심 있는 </a:t>
            </a:r>
            <a:r>
              <a:rPr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분야면서 </a:t>
            </a:r>
            <a:r>
              <a:rPr lang="ko-KR" alt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대중들이</a:t>
            </a:r>
            <a:r>
              <a:rPr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쉽게 접하고 </a:t>
            </a:r>
            <a:r>
              <a:rPr lang="ko-KR" alt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간단히 사용할 수 있는 </a:t>
            </a:r>
            <a:r>
              <a:rPr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사이트가 </a:t>
            </a:r>
            <a:r>
              <a:rPr lang="ko-KR" alt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뭘까</a:t>
            </a:r>
            <a:r>
              <a:rPr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?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22691E-3431-57C3-4DF6-AF873BE5E5D0}"/>
              </a:ext>
            </a:extLst>
          </p:cNvPr>
          <p:cNvSpPr txBox="1"/>
          <p:nvPr/>
        </p:nvSpPr>
        <p:spPr>
          <a:xfrm>
            <a:off x="278932" y="4733491"/>
            <a:ext cx="1191306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제가 관심 있는 분야를 선택하고 싶었고</a:t>
            </a:r>
            <a:r>
              <a:rPr lang="en-US" altLang="ko-KR" sz="1600" dirty="0"/>
              <a:t>, </a:t>
            </a:r>
            <a:r>
              <a:rPr lang="ko-KR" altLang="en-US" sz="1600" dirty="0"/>
              <a:t>실제로 사람들이 방문하고 싶어 하는 사이트를 만들고 싶었습니다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평소 서점에서 책 구경하는 것을 즐기는 저에게는 이 프로젝트가 더욱 재미있게 느껴질 것이라 생각했습니다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도서 사이트는 이미 안정적으로 대중화가 </a:t>
            </a:r>
            <a:r>
              <a:rPr lang="ko-KR" altLang="en-US" sz="1600" dirty="0" err="1"/>
              <a:t>되어있이며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연령층의 접근을 용이하게 하기위해 꾸준히 업데이트 되고 있어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개발 참고 자료로도 적합하다고 판단했습니다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AF3CA-E80C-BD0B-6AE9-3C6A5DC01909}"/>
              </a:ext>
            </a:extLst>
          </p:cNvPr>
          <p:cNvSpPr txBox="1"/>
          <p:nvPr/>
        </p:nvSpPr>
        <p:spPr>
          <a:xfrm>
            <a:off x="185531" y="2451041"/>
            <a:ext cx="499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알라딘 </a:t>
            </a:r>
            <a:r>
              <a:rPr lang="en-US" altLang="ko-KR" b="1" dirty="0"/>
              <a:t>Open API</a:t>
            </a:r>
            <a:r>
              <a:rPr lang="ko-KR" altLang="en-US" b="1" dirty="0"/>
              <a:t>를 기반으로 한 서점 사이트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737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6436-9E4B-85E7-6A98-6D303F5E7CF9}"/>
              </a:ext>
            </a:extLst>
          </p:cNvPr>
          <p:cNvSpPr txBox="1"/>
          <p:nvPr/>
        </p:nvSpPr>
        <p:spPr>
          <a:xfrm>
            <a:off x="10480095" y="198782"/>
            <a:ext cx="1420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>
                <a:solidFill>
                  <a:schemeClr val="bg1">
                    <a:lumMod val="85000"/>
                  </a:schemeClr>
                </a:solidFill>
              </a:rPr>
              <a:t>Skills</a:t>
            </a:r>
            <a:endParaRPr lang="ko-KR" altLang="en-US" sz="40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그래픽 5" descr="모니터 윤곽선">
            <a:extLst>
              <a:ext uri="{FF2B5EF4-FFF2-40B4-BE49-F238E27FC236}">
                <a16:creationId xmlns:a16="http://schemas.microsoft.com/office/drawing/2014/main" id="{630B4A61-6DA5-18B7-DBA6-EF9AFAE32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1323" y="906668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D173F-1FDD-5BD1-91B1-1AE12371D347}"/>
              </a:ext>
            </a:extLst>
          </p:cNvPr>
          <p:cNvSpPr txBox="1"/>
          <p:nvPr/>
        </p:nvSpPr>
        <p:spPr>
          <a:xfrm>
            <a:off x="1205723" y="1163813"/>
            <a:ext cx="143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12529"/>
                </a:solidFill>
                <a:effectLst/>
                <a:latin typeface="__Noto_Sans_KR_a2fa62"/>
              </a:rPr>
              <a:t>Backend</a:t>
            </a:r>
            <a:endParaRPr lang="ko-KR" altLang="en-US" sz="2000" dirty="0"/>
          </a:p>
        </p:txBody>
      </p:sp>
      <p:pic>
        <p:nvPicPr>
          <p:cNvPr id="8" name="그래픽 7" descr="웹 디자인 단색으로 채워진">
            <a:extLst>
              <a:ext uri="{FF2B5EF4-FFF2-40B4-BE49-F238E27FC236}">
                <a16:creationId xmlns:a16="http://schemas.microsoft.com/office/drawing/2014/main" id="{9C773945-46D8-BCFC-632E-F698C1A67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291323" y="237103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BB66A-D9E3-9183-AC86-794BDB77087A}"/>
              </a:ext>
            </a:extLst>
          </p:cNvPr>
          <p:cNvSpPr txBox="1"/>
          <p:nvPr/>
        </p:nvSpPr>
        <p:spPr>
          <a:xfrm>
            <a:off x="1205722" y="2628179"/>
            <a:ext cx="1584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12529"/>
                </a:solidFill>
                <a:effectLst/>
                <a:latin typeface="__Noto_Sans_KR_a2fa62"/>
              </a:rPr>
              <a:t>Frontend</a:t>
            </a:r>
            <a:endParaRPr lang="ko-KR" altLang="en-US" sz="2000" dirty="0"/>
          </a:p>
        </p:txBody>
      </p:sp>
      <p:pic>
        <p:nvPicPr>
          <p:cNvPr id="10" name="그래픽 9" descr="서버 단색으로 채워진">
            <a:extLst>
              <a:ext uri="{FF2B5EF4-FFF2-40B4-BE49-F238E27FC236}">
                <a16:creationId xmlns:a16="http://schemas.microsoft.com/office/drawing/2014/main" id="{7C2DE37C-BD1A-3CBD-70A2-34AD38BFD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291323" y="379674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65EBEA-C442-872F-F6DC-A064D64CC8E6}"/>
              </a:ext>
            </a:extLst>
          </p:cNvPr>
          <p:cNvSpPr txBox="1"/>
          <p:nvPr/>
        </p:nvSpPr>
        <p:spPr>
          <a:xfrm>
            <a:off x="1205723" y="4053894"/>
            <a:ext cx="143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2529"/>
                </a:solidFill>
                <a:latin typeface="__Noto_Sans_KR_a2fa62"/>
              </a:rPr>
              <a:t>Server</a:t>
            </a:r>
            <a:endParaRPr lang="ko-KR" altLang="en-US" sz="2000" dirty="0"/>
          </a:p>
        </p:txBody>
      </p:sp>
      <p:pic>
        <p:nvPicPr>
          <p:cNvPr id="16" name="그래픽 15" descr="톱니바퀴 단색으로 채워진">
            <a:extLst>
              <a:ext uri="{FF2B5EF4-FFF2-40B4-BE49-F238E27FC236}">
                <a16:creationId xmlns:a16="http://schemas.microsoft.com/office/drawing/2014/main" id="{9C5B07CD-507B-3BF6-FBC3-8199E4AABC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291323" y="5279554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2F0625-B25D-B905-E3EE-5F294760F476}"/>
              </a:ext>
            </a:extLst>
          </p:cNvPr>
          <p:cNvSpPr txBox="1"/>
          <p:nvPr/>
        </p:nvSpPr>
        <p:spPr>
          <a:xfrm>
            <a:off x="1205722" y="5536699"/>
            <a:ext cx="143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12529"/>
                </a:solidFill>
                <a:effectLst/>
                <a:latin typeface="__Noto_Sans_KR_a2fa62"/>
              </a:rPr>
              <a:t>Tool</a:t>
            </a:r>
            <a:endParaRPr lang="ko-KR" altLang="en-US" sz="2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E3876A3-7915-F605-802B-6BFC48F54A58}"/>
              </a:ext>
            </a:extLst>
          </p:cNvPr>
          <p:cNvSpPr/>
          <p:nvPr/>
        </p:nvSpPr>
        <p:spPr>
          <a:xfrm>
            <a:off x="3218212" y="4037932"/>
            <a:ext cx="1736035" cy="400110"/>
          </a:xfrm>
          <a:prstGeom prst="round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Amazon EC2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8AD24A-FDD0-032E-F111-D6DE25A7239D}"/>
              </a:ext>
            </a:extLst>
          </p:cNvPr>
          <p:cNvSpPr/>
          <p:nvPr/>
        </p:nvSpPr>
        <p:spPr>
          <a:xfrm>
            <a:off x="5230700" y="1163813"/>
            <a:ext cx="1736035" cy="400110"/>
          </a:xfrm>
          <a:prstGeom prst="roundRect">
            <a:avLst/>
          </a:prstGeom>
          <a:solidFill>
            <a:srgbClr val="7FE7D3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MyBatis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B4A7D8A-817B-5953-D44A-381DCCA7706A}"/>
              </a:ext>
            </a:extLst>
          </p:cNvPr>
          <p:cNvSpPr/>
          <p:nvPr/>
        </p:nvSpPr>
        <p:spPr>
          <a:xfrm>
            <a:off x="3218212" y="1163813"/>
            <a:ext cx="1736035" cy="400110"/>
          </a:xfrm>
          <a:prstGeom prst="roundRect">
            <a:avLst/>
          </a:prstGeom>
          <a:solidFill>
            <a:srgbClr val="7FE7D3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Java 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6C8D3A6-40D3-8424-0C45-AECB5968C2C8}"/>
              </a:ext>
            </a:extLst>
          </p:cNvPr>
          <p:cNvSpPr/>
          <p:nvPr/>
        </p:nvSpPr>
        <p:spPr>
          <a:xfrm>
            <a:off x="3218212" y="5536699"/>
            <a:ext cx="1736035" cy="400110"/>
          </a:xfrm>
          <a:prstGeom prst="roundRect">
            <a:avLst/>
          </a:prstGeom>
          <a:solidFill>
            <a:srgbClr val="B8E7A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Eclipse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0154753-3C9D-ADBB-991F-2AE12F8340A9}"/>
              </a:ext>
            </a:extLst>
          </p:cNvPr>
          <p:cNvSpPr/>
          <p:nvPr/>
        </p:nvSpPr>
        <p:spPr>
          <a:xfrm>
            <a:off x="5230699" y="5536699"/>
            <a:ext cx="1736035" cy="400110"/>
          </a:xfrm>
          <a:prstGeom prst="roundRect">
            <a:avLst/>
          </a:prstGeom>
          <a:solidFill>
            <a:srgbClr val="B8E7A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STS</a:t>
            </a:r>
            <a:r>
              <a:rPr lang="en-US" altLang="ko-KR" sz="1000" b="1" dirty="0">
                <a:solidFill>
                  <a:schemeClr val="tx1"/>
                </a:solidFill>
              </a:rPr>
              <a:t>(Spring Tool Suite)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2590A7E-878F-E442-7CDE-EA24D8072F34}"/>
              </a:ext>
            </a:extLst>
          </p:cNvPr>
          <p:cNvSpPr/>
          <p:nvPr/>
        </p:nvSpPr>
        <p:spPr>
          <a:xfrm>
            <a:off x="7237756" y="5536699"/>
            <a:ext cx="1736035" cy="400110"/>
          </a:xfrm>
          <a:prstGeom prst="roundRect">
            <a:avLst/>
          </a:prstGeom>
          <a:solidFill>
            <a:srgbClr val="B8E7A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7A2C8BB-74AF-C55C-1FA2-F3153DCCD213}"/>
              </a:ext>
            </a:extLst>
          </p:cNvPr>
          <p:cNvSpPr/>
          <p:nvPr/>
        </p:nvSpPr>
        <p:spPr>
          <a:xfrm>
            <a:off x="3218211" y="2628179"/>
            <a:ext cx="1736035" cy="400110"/>
          </a:xfrm>
          <a:prstGeom prst="roundRect">
            <a:avLst/>
          </a:prstGeom>
          <a:solidFill>
            <a:srgbClr val="CFBEE8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JavaScript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CDC6528-047F-E087-C7AD-7D8DA48026D2}"/>
              </a:ext>
            </a:extLst>
          </p:cNvPr>
          <p:cNvSpPr/>
          <p:nvPr/>
        </p:nvSpPr>
        <p:spPr>
          <a:xfrm>
            <a:off x="3218210" y="3177507"/>
            <a:ext cx="1736035" cy="400110"/>
          </a:xfrm>
          <a:prstGeom prst="roundRect">
            <a:avLst/>
          </a:prstGeom>
          <a:solidFill>
            <a:srgbClr val="CFBEE8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HTML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47F9B5A-AC97-3542-77E1-C09F5552A3D0}"/>
              </a:ext>
            </a:extLst>
          </p:cNvPr>
          <p:cNvSpPr/>
          <p:nvPr/>
        </p:nvSpPr>
        <p:spPr>
          <a:xfrm>
            <a:off x="5244402" y="2628179"/>
            <a:ext cx="1736035" cy="400110"/>
          </a:xfrm>
          <a:prstGeom prst="roundRect">
            <a:avLst/>
          </a:prstGeom>
          <a:solidFill>
            <a:srgbClr val="CFBEE8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CSS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1A31DF3-77D0-0905-9FAE-AAF172C24AEC}"/>
              </a:ext>
            </a:extLst>
          </p:cNvPr>
          <p:cNvSpPr/>
          <p:nvPr/>
        </p:nvSpPr>
        <p:spPr>
          <a:xfrm>
            <a:off x="7270593" y="2628179"/>
            <a:ext cx="1736035" cy="400110"/>
          </a:xfrm>
          <a:prstGeom prst="roundRect">
            <a:avLst/>
          </a:prstGeom>
          <a:solidFill>
            <a:srgbClr val="CFBEE8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Bootstrap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5CF8FD-C0F6-EEA0-FA8A-62C68CAA7B02}"/>
              </a:ext>
            </a:extLst>
          </p:cNvPr>
          <p:cNvSpPr/>
          <p:nvPr/>
        </p:nvSpPr>
        <p:spPr>
          <a:xfrm>
            <a:off x="9296784" y="2639689"/>
            <a:ext cx="1736035" cy="400110"/>
          </a:xfrm>
          <a:prstGeom prst="roundRect">
            <a:avLst/>
          </a:prstGeom>
          <a:solidFill>
            <a:srgbClr val="CFBEE8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Figma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5A98BA7-151A-EA30-E236-1F46B47521F3}"/>
              </a:ext>
            </a:extLst>
          </p:cNvPr>
          <p:cNvSpPr/>
          <p:nvPr/>
        </p:nvSpPr>
        <p:spPr>
          <a:xfrm>
            <a:off x="7237756" y="1163813"/>
            <a:ext cx="1736035" cy="400110"/>
          </a:xfrm>
          <a:prstGeom prst="roundRect">
            <a:avLst/>
          </a:prstGeom>
          <a:solidFill>
            <a:srgbClr val="7FE7D3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Spring Boot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F2A4F6-F302-8EAD-9D36-30FC7B1F933C}"/>
              </a:ext>
            </a:extLst>
          </p:cNvPr>
          <p:cNvSpPr/>
          <p:nvPr/>
        </p:nvSpPr>
        <p:spPr>
          <a:xfrm>
            <a:off x="9244812" y="1163813"/>
            <a:ext cx="1736035" cy="400110"/>
          </a:xfrm>
          <a:prstGeom prst="roundRect">
            <a:avLst/>
          </a:prstGeom>
          <a:solidFill>
            <a:srgbClr val="7FE7D3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WebClient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D164EDA-22F7-2482-7C6A-9020335D2166}"/>
              </a:ext>
            </a:extLst>
          </p:cNvPr>
          <p:cNvSpPr/>
          <p:nvPr/>
        </p:nvSpPr>
        <p:spPr>
          <a:xfrm>
            <a:off x="5244402" y="3177507"/>
            <a:ext cx="1736035" cy="400110"/>
          </a:xfrm>
          <a:prstGeom prst="roundRect">
            <a:avLst/>
          </a:prstGeom>
          <a:solidFill>
            <a:srgbClr val="CFBEE8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Thymeleaf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2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FE1427CA-17FB-D748-EF8F-ECF90B1D6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814259"/>
              </p:ext>
            </p:extLst>
          </p:nvPr>
        </p:nvGraphicFramePr>
        <p:xfrm>
          <a:off x="1541669" y="1516085"/>
          <a:ext cx="9351618" cy="382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7B194B-7790-CDED-0E49-3DB6BF0CA176}"/>
              </a:ext>
            </a:extLst>
          </p:cNvPr>
          <p:cNvSpPr txBox="1"/>
          <p:nvPr/>
        </p:nvSpPr>
        <p:spPr>
          <a:xfrm>
            <a:off x="9260895" y="155239"/>
            <a:ext cx="2798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ko-KR" altLang="en-US" sz="40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1BF7158-CBEB-7E2D-8B12-43C4016D8F89}"/>
              </a:ext>
            </a:extLst>
          </p:cNvPr>
          <p:cNvSpPr txBox="1"/>
          <p:nvPr/>
        </p:nvSpPr>
        <p:spPr>
          <a:xfrm>
            <a:off x="9962858" y="213434"/>
            <a:ext cx="1861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>
                <a:solidFill>
                  <a:schemeClr val="bg1">
                    <a:lumMod val="85000"/>
                  </a:schemeClr>
                </a:solidFill>
              </a:rPr>
              <a:t>Design</a:t>
            </a:r>
            <a:endParaRPr lang="ko-KR" altLang="en-US" sz="40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248CA-A367-643C-1879-F0CC56C70E63}"/>
              </a:ext>
            </a:extLst>
          </p:cNvPr>
          <p:cNvSpPr txBox="1"/>
          <p:nvPr/>
        </p:nvSpPr>
        <p:spPr>
          <a:xfrm>
            <a:off x="313364" y="1163782"/>
            <a:ext cx="471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Google </a:t>
            </a:r>
            <a:r>
              <a:rPr lang="en-US" altLang="ko-KR" b="1" dirty="0" err="1"/>
              <a:t>SpreadSheets</a:t>
            </a:r>
            <a:r>
              <a:rPr lang="ko-KR" altLang="en-US" b="1" dirty="0"/>
              <a:t>를 사용하여 </a:t>
            </a:r>
            <a:r>
              <a:rPr lang="en-US" altLang="ko-KR" b="1" dirty="0"/>
              <a:t>DB </a:t>
            </a:r>
            <a:r>
              <a:rPr lang="ko-KR" altLang="en-US" b="1" dirty="0"/>
              <a:t>설계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46631F1-23C7-0BFA-E9E7-292467767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64" y="2835444"/>
            <a:ext cx="3764756" cy="33932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E16F36-A05B-2150-11EE-25A2CDED9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360" y="2592556"/>
            <a:ext cx="3750469" cy="36361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BDCED52-95FC-ABAD-2A62-7039385B6C3E}"/>
              </a:ext>
            </a:extLst>
          </p:cNvPr>
          <p:cNvSpPr txBox="1"/>
          <p:nvPr/>
        </p:nvSpPr>
        <p:spPr>
          <a:xfrm>
            <a:off x="6237085" y="1719152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외래키는 배경을 같은 색으로 넣어 구분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여러 개의 값을 받아서 </a:t>
            </a:r>
            <a:r>
              <a:rPr lang="ko-KR" altLang="en-US" sz="1400" b="1" dirty="0" smtClean="0"/>
              <a:t>저장해야 하는 </a:t>
            </a:r>
            <a:r>
              <a:rPr lang="ko-KR" altLang="en-US" sz="1400" b="1" dirty="0"/>
              <a:t>테이블은 분리하여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F7A6AA-B272-380E-D518-62F941D6212B}"/>
              </a:ext>
            </a:extLst>
          </p:cNvPr>
          <p:cNvSpPr txBox="1"/>
          <p:nvPr/>
        </p:nvSpPr>
        <p:spPr>
          <a:xfrm>
            <a:off x="10145469" y="986118"/>
            <a:ext cx="1733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설계 문서 링크</a:t>
            </a:r>
            <a:endParaRPr lang="ko-KR" alt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1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0E98C-3A94-B3CB-76F4-02F707702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8369B43-1501-89AB-1D1F-9DEB29D6CD3A}"/>
              </a:ext>
            </a:extLst>
          </p:cNvPr>
          <p:cNvSpPr txBox="1"/>
          <p:nvPr/>
        </p:nvSpPr>
        <p:spPr>
          <a:xfrm>
            <a:off x="9962858" y="213434"/>
            <a:ext cx="1861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>
                <a:solidFill>
                  <a:schemeClr val="bg1">
                    <a:lumMod val="85000"/>
                  </a:schemeClr>
                </a:solidFill>
              </a:rPr>
              <a:t>Design</a:t>
            </a:r>
            <a:endParaRPr lang="ko-KR" altLang="en-US" sz="40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40A6F-2149-7AF1-AB7C-085E2FD0887B}"/>
              </a:ext>
            </a:extLst>
          </p:cNvPr>
          <p:cNvSpPr txBox="1"/>
          <p:nvPr/>
        </p:nvSpPr>
        <p:spPr>
          <a:xfrm>
            <a:off x="313364" y="1163782"/>
            <a:ext cx="483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Google </a:t>
            </a:r>
            <a:r>
              <a:rPr lang="en-US" altLang="ko-KR" b="1" dirty="0" err="1"/>
              <a:t>SpreadSheets</a:t>
            </a:r>
            <a:r>
              <a:rPr lang="ko-KR" altLang="en-US" b="1" dirty="0"/>
              <a:t>를 사용하여 </a:t>
            </a:r>
            <a:r>
              <a:rPr lang="en-US" altLang="ko-KR" b="1" dirty="0"/>
              <a:t>URL </a:t>
            </a:r>
            <a:r>
              <a:rPr lang="ko-KR" altLang="en-US" b="1" dirty="0"/>
              <a:t>설계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2CE323C-96DF-98A2-931C-E8F066A3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22" y="1999828"/>
            <a:ext cx="3551015" cy="15496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82CD297-04FA-48E9-5180-F5AA040BC7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2609"/>
          <a:stretch/>
        </p:blipFill>
        <p:spPr>
          <a:xfrm>
            <a:off x="365579" y="3857991"/>
            <a:ext cx="3546158" cy="26053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0193EC3-3915-5267-8CB2-DFC5028FA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492" y="3728390"/>
            <a:ext cx="3551015" cy="27349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78DBA1F-BF87-237C-7EDA-38930B00A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492" y="4036078"/>
            <a:ext cx="3560731" cy="22491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1C69749-D75A-0C1A-22CF-E2739568BC8F}"/>
              </a:ext>
            </a:extLst>
          </p:cNvPr>
          <p:cNvSpPr txBox="1"/>
          <p:nvPr/>
        </p:nvSpPr>
        <p:spPr>
          <a:xfrm>
            <a:off x="6876025" y="1630496"/>
            <a:ext cx="47874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화면을 </a:t>
            </a:r>
            <a:r>
              <a:rPr lang="ko-KR" altLang="en-US" sz="1400" b="1" dirty="0" smtClean="0"/>
              <a:t>보여줘야 하는 </a:t>
            </a:r>
            <a:r>
              <a:rPr lang="en-US" altLang="ko-KR" sz="1400" b="1" dirty="0"/>
              <a:t>View URL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데이터의 이동 역할을 하는 </a:t>
            </a:r>
            <a:r>
              <a:rPr lang="en-US" altLang="ko-KR" sz="1400" b="1" dirty="0"/>
              <a:t>API URL</a:t>
            </a:r>
            <a:r>
              <a:rPr lang="ko-KR" altLang="en-US" sz="1400" b="1" dirty="0"/>
              <a:t>을 분리하여 설계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Response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Parameter</a:t>
            </a:r>
            <a:r>
              <a:rPr lang="ko-KR" altLang="en-US" sz="1400" b="1" dirty="0"/>
              <a:t>를 정리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EF403-1CDE-A3EC-0650-8A2E1560D885}"/>
              </a:ext>
            </a:extLst>
          </p:cNvPr>
          <p:cNvSpPr txBox="1"/>
          <p:nvPr/>
        </p:nvSpPr>
        <p:spPr>
          <a:xfrm>
            <a:off x="10145469" y="986118"/>
            <a:ext cx="1733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설계 문서 링크</a:t>
            </a:r>
            <a:endParaRPr lang="ko-KR" alt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3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0B557-13FF-5C6C-8790-614EC4AB7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A26E0C-907D-C0F3-6AE6-9AACE21D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513" y="2091051"/>
            <a:ext cx="2743200" cy="1950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D86FD9-6591-CC90-8670-0755B4FA6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10" y="2091051"/>
            <a:ext cx="2743200" cy="1950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8C38C9-C92C-C029-F6A5-8FE41136E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711" y="2091051"/>
            <a:ext cx="2743200" cy="1950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C469EA-ADE3-DADB-940C-28E98FAF8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112" y="2091051"/>
            <a:ext cx="2743200" cy="1950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D4430D-5CBD-7A2F-0C45-958E8BCCE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112" y="4339903"/>
            <a:ext cx="2743200" cy="1950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25E8F4-5EC5-A101-C604-0DDF9F3704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310" y="4339903"/>
            <a:ext cx="2743200" cy="1950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4F633AD-48BB-F55F-B42D-8FE1355488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8711" y="4339903"/>
            <a:ext cx="2743200" cy="1950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FE8D25F-F866-CC96-B238-2354E81EF6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5513" y="4339903"/>
            <a:ext cx="2743200" cy="1950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4129D5F-D095-81F7-83C1-CC3821D1EDEA}"/>
              </a:ext>
            </a:extLst>
          </p:cNvPr>
          <p:cNvSpPr txBox="1"/>
          <p:nvPr/>
        </p:nvSpPr>
        <p:spPr>
          <a:xfrm>
            <a:off x="9962858" y="213434"/>
            <a:ext cx="1861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>
                <a:solidFill>
                  <a:schemeClr val="bg1">
                    <a:lumMod val="85000"/>
                  </a:schemeClr>
                </a:solidFill>
              </a:rPr>
              <a:t>Design</a:t>
            </a:r>
            <a:endParaRPr lang="ko-KR" altLang="en-US" sz="40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26CBC2-124C-DF31-6364-EA5CABC95F58}"/>
              </a:ext>
            </a:extLst>
          </p:cNvPr>
          <p:cNvSpPr txBox="1"/>
          <p:nvPr/>
        </p:nvSpPr>
        <p:spPr>
          <a:xfrm>
            <a:off x="350310" y="1234604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Figma</a:t>
            </a:r>
            <a:r>
              <a:rPr lang="ko-KR" altLang="en-US" b="1" dirty="0"/>
              <a:t>를 사용하여 사이트의 디자인 구상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BDA30-1655-51E1-6491-D9A9DFE68AA8}"/>
              </a:ext>
            </a:extLst>
          </p:cNvPr>
          <p:cNvSpPr txBox="1"/>
          <p:nvPr/>
        </p:nvSpPr>
        <p:spPr>
          <a:xfrm>
            <a:off x="9848416" y="926827"/>
            <a:ext cx="2060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Figma </a:t>
            </a:r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설계 문서 링크</a:t>
            </a:r>
            <a:endParaRPr lang="ko-KR" alt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E2835-CF22-1530-34F7-B74590C6D75F}"/>
              </a:ext>
            </a:extLst>
          </p:cNvPr>
          <p:cNvSpPr txBox="1"/>
          <p:nvPr/>
        </p:nvSpPr>
        <p:spPr>
          <a:xfrm>
            <a:off x="8761855" y="186139"/>
            <a:ext cx="3297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>
                <a:solidFill>
                  <a:schemeClr val="bg1">
                    <a:lumMod val="85000"/>
                  </a:schemeClr>
                </a:solidFill>
              </a:rPr>
              <a:t>Specification</a:t>
            </a:r>
            <a:endParaRPr lang="ko-KR" altLang="en-US" sz="40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69EEB-45D4-26E1-AAB3-11F12F53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9" y="1563756"/>
            <a:ext cx="6026809" cy="44002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476C98-A473-C549-ED34-7303FB42CF95}"/>
              </a:ext>
            </a:extLst>
          </p:cNvPr>
          <p:cNvSpPr txBox="1"/>
          <p:nvPr/>
        </p:nvSpPr>
        <p:spPr>
          <a:xfrm>
            <a:off x="370279" y="8940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회원가입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D322CD-3DF3-9C5B-D15E-418E4364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892" y="4139356"/>
            <a:ext cx="4723817" cy="18246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878C09-F820-DE84-F5FB-019C013F4B9F}"/>
              </a:ext>
            </a:extLst>
          </p:cNvPr>
          <p:cNvSpPr txBox="1"/>
          <p:nvPr/>
        </p:nvSpPr>
        <p:spPr>
          <a:xfrm>
            <a:off x="6910723" y="1464395"/>
            <a:ext cx="5148829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기존회원정보를 기준으로 중복된 아이디의 가입 방지</a:t>
            </a:r>
            <a:endParaRPr lang="en-US" altLang="ko-KR" sz="1400" dirty="0"/>
          </a:p>
          <a:p>
            <a:pPr marL="216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유효한 이메일로 가입하도록 </a:t>
            </a:r>
            <a:r>
              <a:rPr lang="en-US" altLang="ko-KR" sz="1400" dirty="0"/>
              <a:t>select </a:t>
            </a:r>
            <a:r>
              <a:rPr lang="ko-KR" altLang="en-US" sz="1400" dirty="0"/>
              <a:t>형식의 이메일 기입</a:t>
            </a:r>
            <a:endParaRPr lang="en-US" altLang="ko-KR" sz="1400" dirty="0"/>
          </a:p>
          <a:p>
            <a:pPr marL="216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사용자의 정보 유출을 방지하고</a:t>
            </a:r>
            <a:r>
              <a:rPr lang="en-US" altLang="ko-KR" sz="1400" dirty="0"/>
              <a:t>,</a:t>
            </a:r>
            <a:r>
              <a:rPr lang="ko-KR" altLang="en-US" sz="1400" dirty="0"/>
              <a:t> 원래 데이터로 전환 할 수 없도록 </a:t>
            </a:r>
            <a:r>
              <a:rPr lang="en-US" altLang="ko-KR" sz="1400" b="1" dirty="0"/>
              <a:t>SHA256 Hashing</a:t>
            </a:r>
            <a:r>
              <a:rPr lang="ko-KR" altLang="en-US" sz="1400" b="1" dirty="0"/>
              <a:t> </a:t>
            </a:r>
            <a:r>
              <a:rPr lang="ko-KR" altLang="en-US" sz="1400" dirty="0"/>
              <a:t>방식을 통해 암호화</a:t>
            </a:r>
            <a:endParaRPr lang="en-US" altLang="ko-KR" sz="1400" dirty="0"/>
          </a:p>
          <a:p>
            <a:pPr marL="216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Daum Postcode Service API </a:t>
            </a:r>
            <a:r>
              <a:rPr lang="ko-KR" altLang="en-US" sz="1400" dirty="0"/>
              <a:t>를 통한 간편한 주소기입</a:t>
            </a:r>
          </a:p>
        </p:txBody>
      </p:sp>
    </p:spTree>
    <p:extLst>
      <p:ext uri="{BB962C8B-B14F-4D97-AF65-F5344CB8AC3E}">
        <p14:creationId xmlns:p14="http://schemas.microsoft.com/office/powerpoint/2010/main" val="388856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4AD00-13C7-1077-9EC8-ECF7AE79D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680EE9-73E4-0A2B-6788-E2B3E34661F2}"/>
              </a:ext>
            </a:extLst>
          </p:cNvPr>
          <p:cNvSpPr txBox="1"/>
          <p:nvPr/>
        </p:nvSpPr>
        <p:spPr>
          <a:xfrm>
            <a:off x="8761855" y="186139"/>
            <a:ext cx="3297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>
                <a:solidFill>
                  <a:schemeClr val="bg1">
                    <a:lumMod val="85000"/>
                  </a:schemeClr>
                </a:solidFill>
              </a:rPr>
              <a:t>Specification</a:t>
            </a:r>
            <a:endParaRPr lang="ko-KR" altLang="en-US" sz="40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D1863-5EE8-0107-3C42-C6CD994D13BC}"/>
              </a:ext>
            </a:extLst>
          </p:cNvPr>
          <p:cNvSpPr txBox="1"/>
          <p:nvPr/>
        </p:nvSpPr>
        <p:spPr>
          <a:xfrm>
            <a:off x="370279" y="89402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424B3-4D41-5086-E1AF-7578B2F6C983}"/>
              </a:ext>
            </a:extLst>
          </p:cNvPr>
          <p:cNvSpPr txBox="1"/>
          <p:nvPr/>
        </p:nvSpPr>
        <p:spPr>
          <a:xfrm>
            <a:off x="6074621" y="1729068"/>
            <a:ext cx="61173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사용자가 입력한 정보와 데이터가 일치하면 로그인</a:t>
            </a:r>
            <a:endParaRPr lang="en-US" altLang="ko-KR" sz="1400" dirty="0"/>
          </a:p>
          <a:p>
            <a:pPr marL="216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로그인과 동시에 </a:t>
            </a:r>
            <a:r>
              <a:rPr lang="en-US" altLang="ko-KR" sz="1400" b="1" dirty="0"/>
              <a:t>HTTP</a:t>
            </a:r>
            <a:r>
              <a:rPr lang="ko-KR" altLang="en-US" sz="1400" b="1" dirty="0"/>
              <a:t>의 비상태성을 극복하기 위해 </a:t>
            </a:r>
            <a:r>
              <a:rPr lang="en-US" altLang="ko-KR" sz="1400" b="1" dirty="0"/>
              <a:t>Session </a:t>
            </a:r>
            <a:r>
              <a:rPr lang="ko-KR" altLang="en-US" sz="1400" b="1" dirty="0" smtClean="0"/>
              <a:t>처리</a:t>
            </a:r>
            <a:r>
              <a:rPr lang="ko-KR" altLang="en-US" sz="1400" dirty="0" smtClean="0"/>
              <a:t>하여 사용자의 </a:t>
            </a:r>
            <a:r>
              <a:rPr lang="ko-KR" altLang="en-US" sz="1400" dirty="0"/>
              <a:t>로그인 상태를 유지시키고 사이트 이용을 간편하게 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회원 로그인 화면에서도 회원가입 페이지로의 이동이 용이하도록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E7EA4E-0A0C-020D-D039-D8920451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79" y="1676576"/>
            <a:ext cx="3805936" cy="25168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FC471A-A44B-A297-EDF2-4C98B532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9" y="4303690"/>
            <a:ext cx="3805936" cy="24107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40FDED-12A8-6191-335A-FD033596B4D1}"/>
              </a:ext>
            </a:extLst>
          </p:cNvPr>
          <p:cNvSpPr txBox="1"/>
          <p:nvPr/>
        </p:nvSpPr>
        <p:spPr>
          <a:xfrm>
            <a:off x="6074620" y="4195808"/>
            <a:ext cx="5742278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아이디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분실시</a:t>
            </a:r>
            <a:r>
              <a:rPr lang="ko-KR" altLang="en-US" sz="1400" dirty="0"/>
              <a:t> 사용자의 정보를 기반으로 아이디를 찾을 수 있음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비밀번호는 보안상의 문제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암호화되어있어</a:t>
            </a:r>
            <a:r>
              <a:rPr lang="ko-KR" altLang="en-US" sz="1400" dirty="0"/>
              <a:t> 새로 설정하도록 설계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로그인 정보를 수정했으면 바로 로그인 할 수 있도록 설계</a:t>
            </a:r>
          </a:p>
        </p:txBody>
      </p:sp>
    </p:spTree>
    <p:extLst>
      <p:ext uri="{BB962C8B-B14F-4D97-AF65-F5344CB8AC3E}">
        <p14:creationId xmlns:p14="http://schemas.microsoft.com/office/powerpoint/2010/main" val="401242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710</Words>
  <Application>Microsoft Office PowerPoint</Application>
  <PresentationFormat>와이드스크린</PresentationFormat>
  <Paragraphs>126</Paragraphs>
  <Slides>15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__Noto_Sans_KR_a2fa62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 배</dc:creator>
  <cp:lastModifiedBy>A1-20</cp:lastModifiedBy>
  <cp:revision>17</cp:revision>
  <dcterms:created xsi:type="dcterms:W3CDTF">2025-02-03T15:18:22Z</dcterms:created>
  <dcterms:modified xsi:type="dcterms:W3CDTF">2025-02-04T07:25:27Z</dcterms:modified>
</cp:coreProperties>
</file>