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0DF7A-2EF2-4D63-87A3-021D0218447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110C-16B3-449E-843C-20366FBE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" y="212711"/>
            <a:ext cx="80987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102980"/>
            <a:ext cx="8001000" cy="263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3508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18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Decisions and Uncertainty	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266" y="2240540"/>
            <a:ext cx="3781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8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334842"/>
            <a:ext cx="7759065" cy="2339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20979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Large(-ish) Statistics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class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divided into 12 discussion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sections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Graduate Student Instructors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(GSIs)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lead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sections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After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midterm, students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Section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3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notice that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their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lower than in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1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GSI’s</a:t>
            </a:r>
            <a:r>
              <a:rPr spc="-70" dirty="0"/>
              <a:t> </a:t>
            </a:r>
            <a:r>
              <a:rPr spc="-5" dirty="0"/>
              <a:t>Defense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5120" cy="34105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25" dirty="0">
                <a:solidFill>
                  <a:srgbClr val="3B3B3B"/>
                </a:solidFill>
                <a:latin typeface="Arial"/>
                <a:cs typeface="Arial"/>
              </a:rPr>
              <a:t>GSI’s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position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(Null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Hypothesis):</a:t>
            </a:r>
            <a:endParaRPr sz="2400" dirty="0">
              <a:latin typeface="Arial"/>
              <a:cs typeface="Arial"/>
            </a:endParaRPr>
          </a:p>
          <a:p>
            <a:pPr marL="469900" marR="19113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we had picked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my section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whole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class,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got an average like this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Alternative:</a:t>
            </a:r>
            <a:endParaRPr sz="2400" dirty="0">
              <a:latin typeface="Arial"/>
              <a:cs typeface="Arial"/>
            </a:endParaRPr>
          </a:p>
          <a:p>
            <a:pPr marL="469900" marR="3600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No, the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too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low.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Randomness is not  the only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low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sz="2400" dirty="0">
              <a:latin typeface="Arial"/>
              <a:cs typeface="Arial"/>
            </a:endParaRPr>
          </a:p>
          <a:p>
            <a:pPr marL="6915784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256" y="2240540"/>
            <a:ext cx="498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Statistical</a:t>
            </a:r>
            <a:r>
              <a:rPr spc="-95" dirty="0"/>
              <a:t> </a:t>
            </a:r>
            <a:r>
              <a:rPr spc="-5" dirty="0"/>
              <a:t>Significance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5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Tail</a:t>
            </a:r>
            <a:r>
              <a:rPr spc="-229" dirty="0"/>
              <a:t> </a:t>
            </a:r>
            <a:r>
              <a:rPr spc="-5" dirty="0"/>
              <a:t>Areas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024875"/>
            <a:ext cx="2697475" cy="18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031493" y="2000550"/>
            <a:ext cx="2643505" cy="2122805"/>
            <a:chOff x="6031493" y="2000550"/>
            <a:chExt cx="2643505" cy="2122805"/>
          </a:xfrm>
        </p:grpSpPr>
        <p:sp>
          <p:nvSpPr>
            <p:cNvPr id="5" name="object 5"/>
            <p:cNvSpPr/>
            <p:nvPr/>
          </p:nvSpPr>
          <p:spPr>
            <a:xfrm>
              <a:off x="6031493" y="2000550"/>
              <a:ext cx="2643081" cy="1792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7949" y="3756474"/>
              <a:ext cx="0" cy="367030"/>
            </a:xfrm>
            <a:custGeom>
              <a:avLst/>
              <a:gdLst/>
              <a:ahLst/>
              <a:cxnLst/>
              <a:rect l="l" t="t" r="r" b="b"/>
              <a:pathLst>
                <a:path h="367029">
                  <a:moveTo>
                    <a:pt x="0" y="0"/>
                  </a:moveTo>
                  <a:lnTo>
                    <a:pt x="0" y="3664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6463" y="3612511"/>
              <a:ext cx="122971" cy="158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41350" y="2000549"/>
            <a:ext cx="2697480" cy="2098675"/>
            <a:chOff x="3241350" y="2000549"/>
            <a:chExt cx="2697480" cy="2098675"/>
          </a:xfrm>
        </p:grpSpPr>
        <p:sp>
          <p:nvSpPr>
            <p:cNvPr id="9" name="object 9"/>
            <p:cNvSpPr/>
            <p:nvPr/>
          </p:nvSpPr>
          <p:spPr>
            <a:xfrm>
              <a:off x="3241350" y="2000549"/>
              <a:ext cx="2697474" cy="18596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7049" y="3732625"/>
              <a:ext cx="0" cy="367030"/>
            </a:xfrm>
            <a:custGeom>
              <a:avLst/>
              <a:gdLst/>
              <a:ahLst/>
              <a:cxnLst/>
              <a:rect l="l" t="t" r="r" b="b"/>
              <a:pathLst>
                <a:path h="367029">
                  <a:moveTo>
                    <a:pt x="0" y="0"/>
                  </a:moveTo>
                  <a:lnTo>
                    <a:pt x="0" y="3664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5563" y="3588661"/>
              <a:ext cx="122971" cy="158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0225" y="4196338"/>
            <a:ext cx="1741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Observed Number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(8)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9064" y="3688711"/>
            <a:ext cx="123189" cy="510540"/>
            <a:chOff x="859064" y="3688711"/>
            <a:chExt cx="123189" cy="510540"/>
          </a:xfrm>
        </p:grpSpPr>
        <p:sp>
          <p:nvSpPr>
            <p:cNvPr id="14" name="object 14"/>
            <p:cNvSpPr/>
            <p:nvPr/>
          </p:nvSpPr>
          <p:spPr>
            <a:xfrm>
              <a:off x="920549" y="3832675"/>
              <a:ext cx="0" cy="367030"/>
            </a:xfrm>
            <a:custGeom>
              <a:avLst/>
              <a:gdLst/>
              <a:ahLst/>
              <a:cxnLst/>
              <a:rect l="l" t="t" r="r" b="b"/>
              <a:pathLst>
                <a:path h="367029">
                  <a:moveTo>
                    <a:pt x="0" y="0"/>
                  </a:moveTo>
                  <a:lnTo>
                    <a:pt x="0" y="3664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9064" y="3688711"/>
              <a:ext cx="122971" cy="158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82759" y="4188838"/>
            <a:ext cx="1708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Observed TVD</a:t>
            </a:r>
            <a:r>
              <a:rPr sz="1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(0.14)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525" y="4188838"/>
            <a:ext cx="2048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Observed Distance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(1.32)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486" y="1297907"/>
            <a:ext cx="188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Alabama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5636" y="1297907"/>
            <a:ext cx="188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Alameda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8428" y="1297907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Pea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74724" y="1102980"/>
            <a:ext cx="8001000" cy="40119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“Inconsistent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null”: </a:t>
            </a:r>
            <a:r>
              <a:rPr spc="-5" dirty="0"/>
              <a:t>The test </a:t>
            </a:r>
            <a:r>
              <a:rPr dirty="0"/>
              <a:t>statistic </a:t>
            </a:r>
            <a:r>
              <a:rPr spc="-5" dirty="0"/>
              <a:t>is in the  tail of the empirical distribution under the null</a:t>
            </a:r>
            <a:r>
              <a:rPr spc="-80" dirty="0"/>
              <a:t> </a:t>
            </a:r>
            <a:r>
              <a:rPr spc="-5" dirty="0"/>
              <a:t>hypothesis</a:t>
            </a:r>
          </a:p>
          <a:p>
            <a:pPr marL="42481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 the tail,” first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convention: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D89F38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The area in the tail is less than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5%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D89F38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“statistically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significant”</a:t>
            </a:r>
          </a:p>
          <a:p>
            <a:pPr marL="42481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 the tail,”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convention:</a:t>
            </a:r>
            <a:endParaRPr lang="en-US" b="1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00"/>
              </a:spcBef>
              <a:buClr>
                <a:srgbClr val="D89F38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</a:rPr>
              <a:t>The area in the tail is less than</a:t>
            </a:r>
            <a:r>
              <a:rPr lang="en-US" sz="2400" spc="-50" dirty="0">
                <a:solidFill>
                  <a:srgbClr val="3B3B3B"/>
                </a:solidFill>
              </a:rPr>
              <a:t> </a:t>
            </a:r>
            <a:r>
              <a:rPr lang="en-US" sz="2400" spc="-5" dirty="0">
                <a:solidFill>
                  <a:srgbClr val="3B3B3B"/>
                </a:solidFill>
              </a:rPr>
              <a:t>1%</a:t>
            </a:r>
            <a:endParaRPr lang="en-US" sz="2400" dirty="0"/>
          </a:p>
          <a:p>
            <a:pPr marL="882015" lvl="1" indent="-412750">
              <a:lnSpc>
                <a:spcPts val="2865"/>
              </a:lnSpc>
              <a:buClr>
                <a:srgbClr val="D89F38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</a:rPr>
              <a:t>The </a:t>
            </a:r>
            <a:r>
              <a:rPr lang="en-US" sz="2400" dirty="0">
                <a:solidFill>
                  <a:srgbClr val="3B3B3B"/>
                </a:solidFill>
              </a:rPr>
              <a:t>result </a:t>
            </a:r>
            <a:r>
              <a:rPr lang="en-US" sz="2400" spc="-5" dirty="0">
                <a:solidFill>
                  <a:srgbClr val="3B3B3B"/>
                </a:solidFill>
              </a:rPr>
              <a:t>is </a:t>
            </a:r>
            <a:r>
              <a:rPr lang="en-US" sz="2400" dirty="0">
                <a:solidFill>
                  <a:srgbClr val="3B3B3B"/>
                </a:solidFill>
              </a:rPr>
              <a:t>“highly statistically</a:t>
            </a:r>
            <a:r>
              <a:rPr lang="en-US" sz="2400" spc="-110" dirty="0">
                <a:solidFill>
                  <a:srgbClr val="3B3B3B"/>
                </a:solidFill>
              </a:rPr>
              <a:t> </a:t>
            </a:r>
            <a:r>
              <a:rPr lang="en-US" sz="2400" dirty="0">
                <a:solidFill>
                  <a:srgbClr val="3B3B3B"/>
                </a:solidFill>
              </a:rPr>
              <a:t>significant”</a:t>
            </a:r>
            <a:endParaRPr lang="en-US" sz="2400" dirty="0"/>
          </a:p>
          <a:p>
            <a:pPr marL="42481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b="1" spc="-5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9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Conventions About</a:t>
            </a:r>
            <a:r>
              <a:rPr spc="-225" dirty="0"/>
              <a:t> </a:t>
            </a:r>
            <a:r>
              <a:rPr spc="-5" dirty="0"/>
              <a:t>Inconsistency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5375" y="41413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3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P-Value </a:t>
            </a:r>
            <a:r>
              <a:rPr spc="-5" dirty="0"/>
              <a:t>as an</a:t>
            </a:r>
            <a:r>
              <a:rPr spc="-175" dirty="0"/>
              <a:t> </a:t>
            </a:r>
            <a:r>
              <a:rPr spc="-5" dirty="0"/>
              <a:t>Area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2216" y="1080737"/>
            <a:ext cx="5468620" cy="3496945"/>
            <a:chOff x="3232216" y="1080737"/>
            <a:chExt cx="5468620" cy="3496945"/>
          </a:xfrm>
        </p:grpSpPr>
        <p:sp>
          <p:nvSpPr>
            <p:cNvPr id="4" name="object 4"/>
            <p:cNvSpPr/>
            <p:nvPr/>
          </p:nvSpPr>
          <p:spPr>
            <a:xfrm>
              <a:off x="3232216" y="1080737"/>
              <a:ext cx="5468427" cy="3496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64525" y="3236074"/>
              <a:ext cx="144780" cy="618490"/>
            </a:xfrm>
            <a:custGeom>
              <a:avLst/>
              <a:gdLst/>
              <a:ahLst/>
              <a:cxnLst/>
              <a:rect l="l" t="t" r="r" b="b"/>
              <a:pathLst>
                <a:path w="144779" h="618489">
                  <a:moveTo>
                    <a:pt x="144599" y="617999"/>
                  </a:moveTo>
                  <a:lnTo>
                    <a:pt x="0" y="617999"/>
                  </a:lnTo>
                  <a:lnTo>
                    <a:pt x="0" y="0"/>
                  </a:lnTo>
                  <a:lnTo>
                    <a:pt x="144599" y="0"/>
                  </a:lnTo>
                  <a:lnTo>
                    <a:pt x="144599" y="6179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4525" y="3236074"/>
              <a:ext cx="144780" cy="618490"/>
            </a:xfrm>
            <a:custGeom>
              <a:avLst/>
              <a:gdLst/>
              <a:ahLst/>
              <a:cxnLst/>
              <a:rect l="l" t="t" r="r" b="b"/>
              <a:pathLst>
                <a:path w="144779" h="618489">
                  <a:moveTo>
                    <a:pt x="0" y="0"/>
                  </a:moveTo>
                  <a:lnTo>
                    <a:pt x="144599" y="0"/>
                  </a:lnTo>
                  <a:lnTo>
                    <a:pt x="144599" y="617999"/>
                  </a:lnTo>
                  <a:lnTo>
                    <a:pt x="0" y="61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7125" y="3564925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5" h="289560">
                  <a:moveTo>
                    <a:pt x="197399" y="289199"/>
                  </a:moveTo>
                  <a:lnTo>
                    <a:pt x="0" y="2891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2891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7125" y="3564925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5" h="289560">
                  <a:moveTo>
                    <a:pt x="0" y="0"/>
                  </a:moveTo>
                  <a:lnTo>
                    <a:pt x="197399" y="0"/>
                  </a:lnTo>
                  <a:lnTo>
                    <a:pt x="197399" y="289199"/>
                  </a:lnTo>
                  <a:lnTo>
                    <a:pt x="0" y="28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9799" y="3722800"/>
              <a:ext cx="197485" cy="131445"/>
            </a:xfrm>
            <a:custGeom>
              <a:avLst/>
              <a:gdLst/>
              <a:ahLst/>
              <a:cxnLst/>
              <a:rect l="l" t="t" r="r" b="b"/>
              <a:pathLst>
                <a:path w="197485" h="131445">
                  <a:moveTo>
                    <a:pt x="197399" y="131399"/>
                  </a:moveTo>
                  <a:lnTo>
                    <a:pt x="0" y="1313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313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9799" y="3722800"/>
              <a:ext cx="197485" cy="131445"/>
            </a:xfrm>
            <a:custGeom>
              <a:avLst/>
              <a:gdLst/>
              <a:ahLst/>
              <a:cxnLst/>
              <a:rect l="l" t="t" r="r" b="b"/>
              <a:pathLst>
                <a:path w="197485" h="131445">
                  <a:moveTo>
                    <a:pt x="0" y="0"/>
                  </a:moveTo>
                  <a:lnTo>
                    <a:pt x="197399" y="0"/>
                  </a:lnTo>
                  <a:lnTo>
                    <a:pt x="197399" y="131399"/>
                  </a:lnTo>
                  <a:lnTo>
                    <a:pt x="0" y="131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2399" y="3788574"/>
              <a:ext cx="197485" cy="66040"/>
            </a:xfrm>
            <a:custGeom>
              <a:avLst/>
              <a:gdLst/>
              <a:ahLst/>
              <a:cxnLst/>
              <a:rect l="l" t="t" r="r" b="b"/>
              <a:pathLst>
                <a:path w="197485" h="66039">
                  <a:moveTo>
                    <a:pt x="197399" y="65699"/>
                  </a:moveTo>
                  <a:lnTo>
                    <a:pt x="0" y="656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656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2399" y="3788574"/>
              <a:ext cx="197485" cy="66040"/>
            </a:xfrm>
            <a:custGeom>
              <a:avLst/>
              <a:gdLst/>
              <a:ahLst/>
              <a:cxnLst/>
              <a:rect l="l" t="t" r="r" b="b"/>
              <a:pathLst>
                <a:path w="197485" h="66039">
                  <a:moveTo>
                    <a:pt x="0" y="0"/>
                  </a:moveTo>
                  <a:lnTo>
                    <a:pt x="197399" y="0"/>
                  </a:lnTo>
                  <a:lnTo>
                    <a:pt x="197399" y="65699"/>
                  </a:lnTo>
                  <a:lnTo>
                    <a:pt x="0" y="6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2399" y="3821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600" y="1036315"/>
            <a:ext cx="23634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Empirical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distribution  of the test </a:t>
            </a:r>
            <a:r>
              <a:rPr sz="2000" dirty="0">
                <a:latin typeface="Arial"/>
                <a:cs typeface="Arial"/>
              </a:rPr>
              <a:t>statistic  </a:t>
            </a:r>
            <a:r>
              <a:rPr sz="2000" spc="-5" dirty="0">
                <a:latin typeface="Arial"/>
                <a:cs typeface="Arial"/>
              </a:rPr>
              <a:t>under the null  hypothesis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000" y="3456790"/>
            <a:ext cx="205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red </a:t>
            </a:r>
            <a:r>
              <a:rPr sz="2000" spc="-5" dirty="0">
                <a:latin typeface="Arial"/>
                <a:cs typeface="Arial"/>
              </a:rPr>
              <a:t>dot is the  observed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statistic.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50" y="1070493"/>
            <a:ext cx="77069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Formal name: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observed significance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-value </a:t>
            </a:r>
            <a:r>
              <a:rPr sz="2400" spc="-5" dirty="0">
                <a:latin typeface="Arial"/>
                <a:cs typeface="Arial"/>
              </a:rPr>
              <a:t>is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chance,</a:t>
            </a:r>
          </a:p>
          <a:p>
            <a:pPr marL="9271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under the null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hypothesis,</a:t>
            </a:r>
            <a:endParaRPr sz="2400" dirty="0">
              <a:latin typeface="Arial"/>
              <a:cs typeface="Arial"/>
            </a:endParaRPr>
          </a:p>
          <a:p>
            <a:pPr marL="9271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that the 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statistic</a:t>
            </a:r>
          </a:p>
          <a:p>
            <a:pPr marL="9271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is equal to the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that was observed in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9271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or is even further in the direction of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alternative.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525" y="2240540"/>
            <a:ext cx="6047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20" dirty="0"/>
              <a:t>We’ve </a:t>
            </a:r>
            <a:r>
              <a:rPr spc="-50" dirty="0"/>
              <a:t>Tested </a:t>
            </a:r>
            <a:r>
              <a:rPr spc="-10" dirty="0"/>
              <a:t>Thus </a:t>
            </a:r>
            <a:r>
              <a:rPr spc="-5" dirty="0"/>
              <a:t>Far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0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 </a:t>
            </a:r>
            <a:r>
              <a:rPr spc="-45" dirty="0"/>
              <a:t>Testing</a:t>
            </a:r>
            <a:r>
              <a:rPr spc="-75" dirty="0"/>
              <a:t> </a:t>
            </a:r>
            <a:r>
              <a:rPr spc="-5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934818"/>
            <a:ext cx="8670925" cy="381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13384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51484" algn="l"/>
                <a:tab pos="452120" algn="l"/>
              </a:tabLst>
            </a:pPr>
            <a:r>
              <a:rPr sz="2000" b="1" spc="-5" dirty="0">
                <a:solidFill>
                  <a:srgbClr val="3B3B3B"/>
                </a:solidFill>
                <a:latin typeface="Arial"/>
                <a:cs typeface="Arial"/>
              </a:rPr>
              <a:t>One Category </a:t>
            </a:r>
            <a:r>
              <a:rPr sz="1600" i="1" dirty="0">
                <a:solidFill>
                  <a:srgbClr val="3B3B3B"/>
                </a:solidFill>
                <a:latin typeface="Arial"/>
                <a:cs typeface="Arial"/>
              </a:rPr>
              <a:t>(ex: </a:t>
            </a:r>
            <a:r>
              <a:rPr sz="1600" i="1" spc="-5" dirty="0">
                <a:solidFill>
                  <a:srgbClr val="3B3B3B"/>
                </a:solidFill>
                <a:latin typeface="Arial"/>
                <a:cs typeface="Arial"/>
              </a:rPr>
              <a:t>percent of flowers that are</a:t>
            </a:r>
            <a:r>
              <a:rPr sz="1600" i="1" spc="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B3B3B"/>
                </a:solidFill>
                <a:latin typeface="Arial"/>
                <a:cs typeface="Arial"/>
              </a:rPr>
              <a:t>purple)</a:t>
            </a:r>
            <a:endParaRPr sz="1600" dirty="0">
              <a:latin typeface="Arial"/>
              <a:cs typeface="Arial"/>
            </a:endParaRPr>
          </a:p>
          <a:p>
            <a:pPr marL="680085" lvl="1" indent="-413384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SzPct val="120000"/>
              <a:buChar char="○"/>
              <a:tabLst>
                <a:tab pos="680085" algn="l"/>
                <a:tab pos="680720" algn="l"/>
              </a:tabLst>
            </a:pPr>
            <a:r>
              <a:rPr sz="2000" spc="-60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(1):</a:t>
            </a:r>
            <a:r>
              <a:rPr sz="2000" spc="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empirical_percentage</a:t>
            </a:r>
            <a:endParaRPr sz="1800" dirty="0">
              <a:latin typeface="Courier New"/>
              <a:cs typeface="Courier New"/>
            </a:endParaRPr>
          </a:p>
          <a:p>
            <a:pPr marL="680085" lvl="1" indent="-413384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SzPct val="120000"/>
              <a:buChar char="○"/>
              <a:tabLst>
                <a:tab pos="680085" algn="l"/>
                <a:tab pos="680720" algn="l"/>
              </a:tabLst>
            </a:pPr>
            <a:r>
              <a:rPr sz="2000" spc="-60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(1):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abs(empirical_percentage </a:t>
            </a:r>
            <a:r>
              <a:rPr sz="1800" dirty="0">
                <a:solidFill>
                  <a:srgbClr val="3B3B3B"/>
                </a:solidFill>
                <a:latin typeface="Courier New"/>
                <a:cs typeface="Courier New"/>
              </a:rPr>
              <a:t>-</a:t>
            </a:r>
            <a:r>
              <a:rPr sz="1800" spc="1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null_percentage)</a:t>
            </a:r>
            <a:endParaRPr sz="1800" dirty="0">
              <a:latin typeface="Courier New"/>
              <a:cs typeface="Courier New"/>
            </a:endParaRPr>
          </a:p>
          <a:p>
            <a:pPr marL="680085" lvl="1" indent="-413384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SzPct val="120000"/>
              <a:buChar char="○"/>
              <a:tabLst>
                <a:tab pos="680085" algn="l"/>
                <a:tab pos="68072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How to Simulate: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sample_proportions(n,</a:t>
            </a:r>
            <a:r>
              <a:rPr sz="1800" spc="11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null_dist)</a:t>
            </a:r>
            <a:endParaRPr sz="1800" dirty="0">
              <a:latin typeface="Courier New"/>
              <a:cs typeface="Courier New"/>
            </a:endParaRPr>
          </a:p>
          <a:p>
            <a:pPr marL="451484" indent="-413384">
              <a:lnSpc>
                <a:spcPct val="100000"/>
              </a:lnSpc>
              <a:spcBef>
                <a:spcPts val="150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51484" algn="l"/>
                <a:tab pos="452120" algn="l"/>
              </a:tabLst>
            </a:pPr>
            <a:r>
              <a:rPr sz="2000" b="1" dirty="0">
                <a:solidFill>
                  <a:srgbClr val="3B3B3B"/>
                </a:solidFill>
                <a:latin typeface="Arial"/>
                <a:cs typeface="Arial"/>
              </a:rPr>
              <a:t>Multiple </a:t>
            </a:r>
            <a:r>
              <a:rPr sz="2000" b="1" spc="-5" dirty="0">
                <a:solidFill>
                  <a:srgbClr val="3B3B3B"/>
                </a:solidFill>
                <a:latin typeface="Arial"/>
                <a:cs typeface="Arial"/>
              </a:rPr>
              <a:t>Categories </a:t>
            </a:r>
            <a:r>
              <a:rPr sz="1600" i="1" dirty="0">
                <a:solidFill>
                  <a:srgbClr val="3B3B3B"/>
                </a:solidFill>
                <a:latin typeface="Arial"/>
                <a:cs typeface="Arial"/>
              </a:rPr>
              <a:t>(ex: </a:t>
            </a:r>
            <a:r>
              <a:rPr sz="1600" i="1" spc="-5" dirty="0">
                <a:solidFill>
                  <a:srgbClr val="3B3B3B"/>
                </a:solidFill>
                <a:latin typeface="Arial"/>
                <a:cs typeface="Arial"/>
              </a:rPr>
              <a:t>ethnicity distribution of jury</a:t>
            </a:r>
            <a:r>
              <a:rPr sz="1600" i="1" spc="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B3B3B"/>
                </a:solidFill>
                <a:latin typeface="Arial"/>
                <a:cs typeface="Arial"/>
              </a:rPr>
              <a:t>panel)</a:t>
            </a:r>
            <a:endParaRPr sz="1600" dirty="0">
              <a:latin typeface="Arial"/>
              <a:cs typeface="Arial"/>
            </a:endParaRPr>
          </a:p>
          <a:p>
            <a:pPr marL="680085" lvl="1" indent="-413384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SzPct val="120000"/>
              <a:buChar char="○"/>
              <a:tabLst>
                <a:tab pos="680085" algn="l"/>
                <a:tab pos="680720" algn="l"/>
              </a:tabLst>
            </a:pPr>
            <a:r>
              <a:rPr sz="2000" spc="-60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tvd(empirical_dist,</a:t>
            </a:r>
            <a:r>
              <a:rPr sz="1800" spc="17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null_dist)</a:t>
            </a:r>
            <a:endParaRPr sz="1800" dirty="0">
              <a:latin typeface="Courier New"/>
              <a:cs typeface="Courier New"/>
            </a:endParaRPr>
          </a:p>
          <a:p>
            <a:pPr marL="680085" lvl="1" indent="-413384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SzPct val="120000"/>
              <a:buChar char="○"/>
              <a:tabLst>
                <a:tab pos="680085" algn="l"/>
                <a:tab pos="680720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How to Simulate: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sample_proportions(n,</a:t>
            </a:r>
            <a:r>
              <a:rPr sz="1800" spc="11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null_dist)</a:t>
            </a:r>
            <a:endParaRPr sz="1800" dirty="0">
              <a:latin typeface="Courier New"/>
              <a:cs typeface="Courier New"/>
            </a:endParaRPr>
          </a:p>
          <a:p>
            <a:pPr marL="451484" indent="-382270">
              <a:lnSpc>
                <a:spcPct val="100000"/>
              </a:lnSpc>
              <a:spcBef>
                <a:spcPts val="1115"/>
              </a:spcBef>
              <a:buClr>
                <a:srgbClr val="C4820D"/>
              </a:buClr>
              <a:buChar char="●"/>
              <a:tabLst>
                <a:tab pos="451484" algn="l"/>
                <a:tab pos="452120" algn="l"/>
              </a:tabLst>
            </a:pPr>
            <a:r>
              <a:rPr sz="2000" b="1" spc="-5" dirty="0">
                <a:solidFill>
                  <a:srgbClr val="3B3B3B"/>
                </a:solidFill>
                <a:latin typeface="Arial"/>
                <a:cs typeface="Arial"/>
              </a:rPr>
              <a:t>Numerical Data </a:t>
            </a:r>
            <a:r>
              <a:rPr sz="1600" i="1" dirty="0">
                <a:solidFill>
                  <a:srgbClr val="3B3B3B"/>
                </a:solidFill>
                <a:latin typeface="Arial"/>
                <a:cs typeface="Arial"/>
              </a:rPr>
              <a:t>(ex: scores </a:t>
            </a:r>
            <a:r>
              <a:rPr sz="1600" i="1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16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1600" i="1" spc="-5" dirty="0">
                <a:solidFill>
                  <a:srgbClr val="3B3B3B"/>
                </a:solidFill>
                <a:latin typeface="Arial"/>
                <a:cs typeface="Arial"/>
              </a:rPr>
              <a:t>lab</a:t>
            </a:r>
            <a:r>
              <a:rPr sz="1600" i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3B3B3B"/>
                </a:solidFill>
                <a:latin typeface="Arial"/>
                <a:cs typeface="Arial"/>
              </a:rPr>
              <a:t>section)</a:t>
            </a:r>
            <a:endParaRPr sz="1600" dirty="0">
              <a:latin typeface="Arial"/>
              <a:cs typeface="Arial"/>
            </a:endParaRPr>
          </a:p>
          <a:p>
            <a:pPr marL="680085" lvl="1" indent="-413384">
              <a:lnSpc>
                <a:spcPct val="100000"/>
              </a:lnSpc>
              <a:spcBef>
                <a:spcPts val="384"/>
              </a:spcBef>
              <a:buClr>
                <a:srgbClr val="C4820D"/>
              </a:buClr>
              <a:buSzPct val="120000"/>
              <a:buChar char="○"/>
              <a:tabLst>
                <a:tab pos="680085" algn="l"/>
                <a:tab pos="680720" algn="l"/>
              </a:tabLst>
            </a:pPr>
            <a:r>
              <a:rPr sz="2000" spc="-60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Statistic:</a:t>
            </a:r>
            <a:r>
              <a:rPr sz="2000" spc="1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Courier New"/>
                <a:cs typeface="Courier New"/>
              </a:rPr>
              <a:t>empirical_mean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67335" algn="l"/>
                <a:tab pos="680085" algn="l"/>
              </a:tabLst>
            </a:pPr>
            <a:r>
              <a:rPr sz="2400" u="sng" dirty="0">
                <a:solidFill>
                  <a:srgbClr val="C4820D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dirty="0">
                <a:solidFill>
                  <a:srgbClr val="C4820D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○	</a:t>
            </a:r>
            <a:r>
              <a:rPr sz="2000" u="sng" spc="-5" dirty="0">
                <a:solidFill>
                  <a:srgbClr val="3B3B3B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How to Simulate: </a:t>
            </a:r>
            <a:r>
              <a:rPr sz="1600" u="sng" spc="-5" dirty="0">
                <a:solidFill>
                  <a:srgbClr val="3B3B3B"/>
                </a:solidFill>
                <a:uFill>
                  <a:solidFill>
                    <a:srgbClr val="CCCCCC"/>
                  </a:solidFill>
                </a:uFill>
                <a:latin typeface="Courier New"/>
                <a:cs typeface="Courier New"/>
              </a:rPr>
              <a:t>population_data.sample(n,</a:t>
            </a:r>
            <a:r>
              <a:rPr sz="1600" u="sng" spc="55" dirty="0">
                <a:solidFill>
                  <a:srgbClr val="3B3B3B"/>
                </a:solidFill>
                <a:uFill>
                  <a:solidFill>
                    <a:srgbClr val="CCCCC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solidFill>
                  <a:srgbClr val="3B3B3B"/>
                </a:solidFill>
                <a:uFill>
                  <a:solidFill>
                    <a:srgbClr val="CCCCCC"/>
                  </a:solidFill>
                </a:uFill>
                <a:latin typeface="Courier New"/>
                <a:cs typeface="Courier New"/>
              </a:rPr>
              <a:t>with_replacement=Fal</a:t>
            </a:r>
            <a:r>
              <a:rPr sz="1600" spc="-5" dirty="0">
                <a:solidFill>
                  <a:srgbClr val="3B3B3B"/>
                </a:solidFill>
                <a:latin typeface="Courier New"/>
                <a:cs typeface="Courier New"/>
              </a:rPr>
              <a:t>se)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8035876" cy="18806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6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 11/5 – 9 PM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13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9/21 – Covers Chapter 11.1-11.3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293" y="2240540"/>
            <a:ext cx="576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Decisions and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6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Incomplete</a:t>
            </a:r>
            <a:r>
              <a:rPr spc="-90" dirty="0"/>
              <a:t> </a:t>
            </a:r>
            <a:r>
              <a:rPr spc="-5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513320" cy="319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38671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trying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 world, based on data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is not always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clear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whether the data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consistent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other.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44577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turn out quite extreme. It is 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unlikely,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possible.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324" y="1017142"/>
            <a:ext cx="8472805" cy="2873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01600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how data</a:t>
            </a:r>
            <a:r>
              <a:rPr sz="2400" spc="-2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  generated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34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hypotheses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6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test picks the hypothesis that is better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supported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 observed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3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Testing</a:t>
            </a:r>
            <a:r>
              <a:rPr spc="-75" dirty="0"/>
              <a:t> </a:t>
            </a:r>
            <a:r>
              <a:rPr spc="-5" dirty="0"/>
              <a:t>Hypotheses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9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 and</a:t>
            </a:r>
            <a:r>
              <a:rPr spc="-225" dirty="0"/>
              <a:t> </a:t>
            </a:r>
            <a:r>
              <a:rPr spc="-5" dirty="0"/>
              <a:t>Alternative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923530" cy="3359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1557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only works if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under one  of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hypotheses.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endParaRPr sz="2400" dirty="0">
              <a:latin typeface="Arial"/>
              <a:cs typeface="Arial"/>
            </a:endParaRPr>
          </a:p>
          <a:p>
            <a:pPr marL="927100" marR="45339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well defined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model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how the</a:t>
            </a:r>
            <a:r>
              <a:rPr sz="2400" spc="-2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 were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generated</a:t>
            </a:r>
            <a:endParaRPr sz="2400" dirty="0">
              <a:latin typeface="Arial"/>
              <a:cs typeface="Arial"/>
            </a:endParaRPr>
          </a:p>
          <a:p>
            <a:pPr marL="927100" marR="508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simulate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under the assumptions of this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model – “under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null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hypothesis”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Alternative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view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the origin of the</a:t>
            </a:r>
            <a:r>
              <a:rPr sz="2400" spc="-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75905" cy="35496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68008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decide  between the two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Questions before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statistic:</a:t>
            </a:r>
            <a:endParaRPr sz="2400" dirty="0">
              <a:latin typeface="Arial"/>
              <a:cs typeface="Arial"/>
            </a:endParaRPr>
          </a:p>
          <a:p>
            <a:pPr marL="469900" marR="22542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 lean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towards  the null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hypothesis?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 lean towards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alternative?</a:t>
            </a:r>
            <a:endParaRPr sz="2400" dirty="0">
              <a:latin typeface="Arial"/>
              <a:cs typeface="Arial"/>
            </a:endParaRPr>
          </a:p>
          <a:p>
            <a:pPr marL="927100" marR="17780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Preferably,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just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“high”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just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“low”. 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Try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avoid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 and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low”.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Prediction </a:t>
            </a:r>
            <a:r>
              <a:rPr spc="-5" dirty="0"/>
              <a:t>Under the Null</a:t>
            </a:r>
            <a:r>
              <a:rPr spc="-85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96" y="1094359"/>
            <a:ext cx="7909559" cy="33667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9575" marR="5080" indent="-397510">
              <a:lnSpc>
                <a:spcPct val="101099"/>
              </a:lnSpc>
              <a:spcBef>
                <a:spcPts val="7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Simulate the test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under the null hypothesis; draw the  histogram of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simulated</a:t>
            </a:r>
            <a:r>
              <a:rPr sz="22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200" dirty="0">
              <a:latin typeface="Arial"/>
              <a:cs typeface="Arial"/>
            </a:endParaRPr>
          </a:p>
          <a:p>
            <a:pPr marL="409575" marR="52959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"/>
                <a:cs typeface="Arial"/>
              </a:rPr>
              <a:t>This displays the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empirical distribution of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statistic  under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ts val="2525"/>
              </a:lnSpc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It is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prediction about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statistic, made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by the</a:t>
            </a:r>
            <a:r>
              <a:rPr sz="22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200" dirty="0">
              <a:latin typeface="Arial"/>
              <a:cs typeface="Arial"/>
            </a:endParaRPr>
          </a:p>
          <a:p>
            <a:pPr marL="409575">
              <a:lnSpc>
                <a:spcPts val="2625"/>
              </a:lnSpc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hypothesis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shows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all the likely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2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statistic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Also how likely they are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(if the </a:t>
            </a:r>
            <a:r>
              <a:rPr sz="2200" b="1" spc="-5" dirty="0">
                <a:solidFill>
                  <a:srgbClr val="3B3B3B"/>
                </a:solidFill>
                <a:latin typeface="Arial"/>
                <a:cs typeface="Arial"/>
              </a:rPr>
              <a:t>null hypothesis is</a:t>
            </a:r>
            <a:r>
              <a:rPr sz="2200" b="1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true)</a:t>
            </a:r>
            <a:endParaRPr sz="2200" dirty="0">
              <a:latin typeface="Arial"/>
              <a:cs typeface="Arial"/>
            </a:endParaRPr>
          </a:p>
          <a:p>
            <a:pPr marL="409575" marR="1036319" indent="-397510">
              <a:lnSpc>
                <a:spcPts val="263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probabilities are approximate, because we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can’t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generate all the possible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2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1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 of the</a:t>
            </a:r>
            <a:r>
              <a:rPr spc="-85" dirty="0"/>
              <a:t> </a:t>
            </a:r>
            <a:r>
              <a:rPr spc="-7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89240" cy="35553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Resolve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choice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null and alternative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hypotheses</a:t>
            </a:r>
            <a:endParaRPr sz="2400" dirty="0">
              <a:latin typeface="Arial"/>
              <a:cs typeface="Arial"/>
            </a:endParaRPr>
          </a:p>
          <a:p>
            <a:pPr marL="469900" marR="60960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Compare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observed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its empirical  distribution under the null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observed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not consistent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 distribution, then the test favors the alternative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(“data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consistent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alternative”)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Whether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visualization 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</a:t>
            </a:r>
            <a:r>
              <a:rPr sz="2400" spc="-1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sufficient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not, there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conventions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“consistency”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816</Words>
  <Application>Microsoft Office PowerPoint</Application>
  <PresentationFormat>On-screen Show (16:9)</PresentationFormat>
  <Paragraphs>103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Lecture 18</vt:lpstr>
      <vt:lpstr>Class Checklist</vt:lpstr>
      <vt:lpstr>Decisions and Uncertainty</vt:lpstr>
      <vt:lpstr>Incomplete Information</vt:lpstr>
      <vt:lpstr>Testing Hypotheses</vt:lpstr>
      <vt:lpstr>Null and Alternative</vt:lpstr>
      <vt:lpstr>Test Statistic</vt:lpstr>
      <vt:lpstr>Prediction Under the Null Hypothesis</vt:lpstr>
      <vt:lpstr>Conclusion of the Test</vt:lpstr>
      <vt:lpstr>Another Example</vt:lpstr>
      <vt:lpstr>The Problem</vt:lpstr>
      <vt:lpstr>The GSI’s Defense</vt:lpstr>
      <vt:lpstr>Statistical Significance</vt:lpstr>
      <vt:lpstr>Tail Areas</vt:lpstr>
      <vt:lpstr>Conventions About Inconsistency</vt:lpstr>
      <vt:lpstr>The P-Value as an Area</vt:lpstr>
      <vt:lpstr>Definition of the P-value</vt:lpstr>
      <vt:lpstr>How We’ve Tested Thus Far</vt:lpstr>
      <vt:lpstr>Hypothesis Testing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 and Uncertainty</dc:title>
  <dc:creator>Abra</dc:creator>
  <cp:lastModifiedBy>John Bergschneider</cp:lastModifiedBy>
  <cp:revision>2</cp:revision>
  <dcterms:created xsi:type="dcterms:W3CDTF">2021-01-18T16:19:21Z</dcterms:created>
  <dcterms:modified xsi:type="dcterms:W3CDTF">2021-11-02T03:43:18Z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