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113E-3C79-4ABB-81B7-F69D1EE571F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679B9-F3EF-4156-88F1-B0818B31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365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275" y="1102980"/>
            <a:ext cx="8007449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3508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19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A/B Testing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61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9540" cy="329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Null:</a:t>
            </a:r>
            <a:endParaRPr sz="2400" dirty="0">
              <a:latin typeface="Arial"/>
              <a:cs typeface="Arial"/>
            </a:endParaRPr>
          </a:p>
          <a:p>
            <a:pPr marL="882015" marR="8001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distributions of the birth  weights of the babies in the two groups are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same. (They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just due 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chance.)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babies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 of 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Test</a:t>
            </a:r>
            <a:r>
              <a:rPr spc="-95" dirty="0"/>
              <a:t> </a:t>
            </a:r>
            <a:r>
              <a:rPr spc="-5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11770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A:</a:t>
            </a:r>
            <a:r>
              <a:rPr sz="2400" spc="-1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B: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>
              <a:latin typeface="Arial"/>
              <a:cs typeface="Arial"/>
            </a:endParaRPr>
          </a:p>
          <a:p>
            <a:pPr marL="424815" marR="1229360" indent="-424815">
              <a:lnSpc>
                <a:spcPct val="1172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Statistic: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average weights  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3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favor the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</a:t>
            </a:r>
            <a:endParaRPr sz="2400">
              <a:latin typeface="Arial"/>
              <a:cs typeface="Arial"/>
            </a:endParaRPr>
          </a:p>
          <a:p>
            <a:pPr marL="6782434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61599" y="1445024"/>
            <a:ext cx="4457787" cy="127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5762" y="1489812"/>
            <a:ext cx="1461160" cy="11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5080" y="1577052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407" y="2870655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332" y="2870643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0" dirty="0">
                <a:latin typeface="Arial"/>
                <a:cs typeface="Arial"/>
              </a:rPr>
              <a:t>113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9913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128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9182" y="2761426"/>
            <a:ext cx="127000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522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  </a:t>
            </a:r>
            <a:r>
              <a:rPr sz="1800" spc="-50" dirty="0">
                <a:latin typeface="Arial"/>
                <a:cs typeface="Arial"/>
              </a:rPr>
              <a:t>117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6157" y="1489825"/>
            <a:ext cx="1461160" cy="11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55838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108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7155" y="2973240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7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Shuffling Labels </a:t>
            </a:r>
            <a:r>
              <a:rPr spc="-5" dirty="0"/>
              <a:t>Under the</a:t>
            </a:r>
            <a:r>
              <a:rPr spc="-80" dirty="0"/>
              <a:t> </a:t>
            </a:r>
            <a:r>
              <a:rPr spc="-5" dirty="0"/>
              <a:t>Null</a:t>
            </a:r>
          </a:p>
        </p:txBody>
      </p:sp>
      <p:sp>
        <p:nvSpPr>
          <p:cNvPr id="3" name="object 3"/>
          <p:cNvSpPr/>
          <p:nvPr/>
        </p:nvSpPr>
        <p:spPr>
          <a:xfrm>
            <a:off x="261599" y="1445024"/>
            <a:ext cx="4457787" cy="127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5662" y="1501600"/>
            <a:ext cx="1461159" cy="11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9855" y="1537102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307" y="2870655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0" dirty="0">
                <a:latin typeface="Arial"/>
                <a:cs typeface="Arial"/>
              </a:rPr>
              <a:t>113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1282" y="2870643"/>
            <a:ext cx="127000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Non-smoker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50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120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5763" y="2870655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Arial"/>
                <a:cs typeface="Arial"/>
              </a:rPr>
              <a:t>108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4100" y="2870643"/>
            <a:ext cx="81216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Smoker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1395"/>
              </a:spcBef>
            </a:pPr>
            <a:r>
              <a:rPr sz="1800" spc="-50" dirty="0">
                <a:latin typeface="Arial"/>
                <a:cs typeface="Arial"/>
              </a:rPr>
              <a:t>117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oz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5194" y="1489825"/>
            <a:ext cx="1461160" cy="11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9855" y="2768652"/>
            <a:ext cx="40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811" y="2240540"/>
            <a:ext cx="3343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Shuffling</a:t>
            </a:r>
            <a:r>
              <a:rPr spc="-95" dirty="0"/>
              <a:t> </a:t>
            </a:r>
            <a:r>
              <a:rPr spc="-5" dirty="0"/>
              <a:t>Rows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4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90" dirty="0"/>
              <a:t> </a:t>
            </a:r>
            <a:r>
              <a:rPr spc="-5" dirty="0"/>
              <a:t>Permutation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8058150" cy="357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55FA"/>
                </a:solidFill>
                <a:latin typeface="Courier New"/>
                <a:cs typeface="Courier New"/>
              </a:rPr>
              <a:t>tbl.sample(n)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 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picked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55FA"/>
                </a:solidFill>
                <a:latin typeface="Courier New"/>
                <a:cs typeface="Courier New"/>
              </a:rPr>
              <a:t>tbl.sample()</a:t>
            </a:r>
            <a:endParaRPr sz="2400" dirty="0">
              <a:latin typeface="Courier New"/>
              <a:cs typeface="Courier New"/>
            </a:endParaRPr>
          </a:p>
          <a:p>
            <a:pPr marL="882015" marR="60452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original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tbl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picked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55FA"/>
                </a:solidFill>
                <a:latin typeface="Courier New"/>
                <a:cs typeface="Courier New"/>
              </a:rPr>
              <a:t>tbl.sample(n, with_replacement </a:t>
            </a:r>
            <a:r>
              <a:rPr sz="2400" b="1" dirty="0">
                <a:solidFill>
                  <a:srgbClr val="0055FA"/>
                </a:solidFill>
                <a:latin typeface="Courier New"/>
                <a:cs typeface="Courier New"/>
              </a:rPr>
              <a:t>=</a:t>
            </a:r>
            <a:r>
              <a:rPr sz="2400" b="1" spc="-55" dirty="0">
                <a:solidFill>
                  <a:srgbClr val="0055F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55FA"/>
                </a:solidFill>
                <a:latin typeface="Courier New"/>
                <a:cs typeface="Courier New"/>
              </a:rPr>
              <a:t>False)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 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picked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without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55FA"/>
                </a:solidFill>
                <a:latin typeface="Courier New"/>
                <a:cs typeface="Courier New"/>
              </a:rPr>
              <a:t>tbl.sample(with_replacement </a:t>
            </a:r>
            <a:r>
              <a:rPr sz="2400" b="1" dirty="0">
                <a:solidFill>
                  <a:srgbClr val="0055FA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0055F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55FA"/>
                </a:solidFill>
                <a:latin typeface="Courier New"/>
                <a:cs typeface="Courier New"/>
              </a:rPr>
              <a:t>False)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77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tbl,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</a:t>
            </a:r>
            <a:endParaRPr sz="2400" dirty="0">
              <a:latin typeface="Arial"/>
              <a:cs typeface="Arial"/>
            </a:endParaRPr>
          </a:p>
          <a:p>
            <a:pPr marR="345440" algn="r">
              <a:lnSpc>
                <a:spcPts val="2310"/>
              </a:lnSpc>
            </a:pPr>
            <a:r>
              <a:rPr sz="1400" spc="-5" dirty="0">
                <a:solidFill>
                  <a:srgbClr val="3B7EA1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3B7EA1"/>
                </a:solidFill>
                <a:latin typeface="Arial"/>
                <a:cs typeface="Arial"/>
              </a:rPr>
              <a:t>Demo)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60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Simulating </a:t>
            </a:r>
            <a:r>
              <a:rPr spc="-5" dirty="0"/>
              <a:t>Under the</a:t>
            </a:r>
            <a:r>
              <a:rPr spc="-90" dirty="0"/>
              <a:t> </a:t>
            </a:r>
            <a:r>
              <a:rPr spc="-5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89875" cy="33553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85788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null is true,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rearrangements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labels are  equally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likely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3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Plan: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group labels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Assign each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birth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weight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the averages of the two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groups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Repeat</a:t>
            </a:r>
            <a:endParaRPr sz="2400" dirty="0">
              <a:latin typeface="Arial"/>
              <a:cs typeface="Arial"/>
            </a:endParaRPr>
          </a:p>
          <a:p>
            <a:pPr marL="6782434">
              <a:lnSpc>
                <a:spcPct val="100000"/>
              </a:lnSpc>
              <a:spcBef>
                <a:spcPts val="464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8035876" cy="18806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6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 11/5 – 9 PM</a:t>
            </a:r>
          </a:p>
          <a:p>
            <a:pPr marL="469265" marR="0" lvl="1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424815" algn="l"/>
                <a:tab pos="425450" algn="l"/>
              </a:tabLst>
              <a:defRPr/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171" y="2240537"/>
            <a:ext cx="684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10" dirty="0"/>
              <a:t>Statistical</a:t>
            </a:r>
            <a:r>
              <a:rPr spc="-95" dirty="0"/>
              <a:t> </a:t>
            </a:r>
            <a:r>
              <a:rPr spc="-5" dirty="0"/>
              <a:t>Significance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16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“Inconsistent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null”: </a:t>
            </a:r>
            <a:r>
              <a:rPr spc="-5" dirty="0"/>
              <a:t>The test </a:t>
            </a:r>
            <a:r>
              <a:rPr dirty="0"/>
              <a:t>statistic </a:t>
            </a:r>
            <a:r>
              <a:rPr spc="-5" dirty="0"/>
              <a:t>is in the  tail of the empirical distribution under the null</a:t>
            </a:r>
            <a:r>
              <a:rPr spc="-80" dirty="0"/>
              <a:t> </a:t>
            </a:r>
            <a:r>
              <a:rPr spc="-5" dirty="0"/>
              <a:t>hypothesis</a:t>
            </a:r>
          </a:p>
          <a:p>
            <a:pPr marL="43116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 the tail,” first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convention:</a:t>
            </a:r>
          </a:p>
          <a:p>
            <a:pPr marL="888365" lvl="1" indent="-412750">
              <a:lnSpc>
                <a:spcPts val="2865"/>
              </a:lnSpc>
              <a:spcBef>
                <a:spcPts val="15"/>
              </a:spcBef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The area in the tail is less than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5%</a:t>
            </a:r>
            <a:endParaRPr sz="2400" dirty="0">
              <a:latin typeface="Arial"/>
              <a:cs typeface="Arial"/>
            </a:endParaRPr>
          </a:p>
          <a:p>
            <a:pPr marL="888365" lvl="1" indent="-412750">
              <a:lnSpc>
                <a:spcPts val="2865"/>
              </a:lnSpc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“statistically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significant”</a:t>
            </a:r>
          </a:p>
          <a:p>
            <a:pPr marL="431165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31165" algn="l"/>
                <a:tab pos="431800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“In the tail,”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convention:</a:t>
            </a:r>
          </a:p>
          <a:p>
            <a:pPr marL="888365" lvl="1" indent="-412750">
              <a:lnSpc>
                <a:spcPts val="2865"/>
              </a:lnSpc>
              <a:spcBef>
                <a:spcPts val="15"/>
              </a:spcBef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area in the tail is less than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1%</a:t>
            </a:r>
            <a:endParaRPr sz="2400" dirty="0">
              <a:latin typeface="Arial"/>
              <a:cs typeface="Arial"/>
            </a:endParaRPr>
          </a:p>
          <a:p>
            <a:pPr marL="888365" lvl="1" indent="-412750">
              <a:lnSpc>
                <a:spcPts val="2865"/>
              </a:lnSpc>
              <a:buClr>
                <a:srgbClr val="D89F38"/>
              </a:buClr>
              <a:buChar char="○"/>
              <a:tabLst>
                <a:tab pos="888365" algn="l"/>
                <a:tab pos="8890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“highly statistically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significant”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39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Conventions About</a:t>
            </a:r>
            <a:r>
              <a:rPr spc="-225" dirty="0"/>
              <a:t> </a:t>
            </a:r>
            <a:r>
              <a:rPr spc="-5" dirty="0"/>
              <a:t>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3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35" dirty="0"/>
              <a:t>P-Value </a:t>
            </a:r>
            <a:r>
              <a:rPr spc="-5" dirty="0"/>
              <a:t>as an</a:t>
            </a:r>
            <a:r>
              <a:rPr spc="-175" dirty="0"/>
              <a:t> </a:t>
            </a:r>
            <a:r>
              <a:rPr spc="-5" dirty="0"/>
              <a:t>Area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2216" y="1080737"/>
            <a:ext cx="5468620" cy="3496945"/>
            <a:chOff x="3232216" y="1080737"/>
            <a:chExt cx="5468620" cy="3496945"/>
          </a:xfrm>
        </p:grpSpPr>
        <p:sp>
          <p:nvSpPr>
            <p:cNvPr id="4" name="object 4"/>
            <p:cNvSpPr/>
            <p:nvPr/>
          </p:nvSpPr>
          <p:spPr>
            <a:xfrm>
              <a:off x="3232216" y="1080737"/>
              <a:ext cx="5468427" cy="3496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64525" y="3236074"/>
              <a:ext cx="144780" cy="618490"/>
            </a:xfrm>
            <a:custGeom>
              <a:avLst/>
              <a:gdLst/>
              <a:ahLst/>
              <a:cxnLst/>
              <a:rect l="l" t="t" r="r" b="b"/>
              <a:pathLst>
                <a:path w="144779" h="618489">
                  <a:moveTo>
                    <a:pt x="144599" y="617999"/>
                  </a:moveTo>
                  <a:lnTo>
                    <a:pt x="0" y="617999"/>
                  </a:lnTo>
                  <a:lnTo>
                    <a:pt x="0" y="0"/>
                  </a:lnTo>
                  <a:lnTo>
                    <a:pt x="144599" y="0"/>
                  </a:lnTo>
                  <a:lnTo>
                    <a:pt x="144599" y="6179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4525" y="3236074"/>
              <a:ext cx="144780" cy="618490"/>
            </a:xfrm>
            <a:custGeom>
              <a:avLst/>
              <a:gdLst/>
              <a:ahLst/>
              <a:cxnLst/>
              <a:rect l="l" t="t" r="r" b="b"/>
              <a:pathLst>
                <a:path w="144779" h="618489">
                  <a:moveTo>
                    <a:pt x="0" y="0"/>
                  </a:moveTo>
                  <a:lnTo>
                    <a:pt x="144599" y="0"/>
                  </a:lnTo>
                  <a:lnTo>
                    <a:pt x="144599" y="617999"/>
                  </a:lnTo>
                  <a:lnTo>
                    <a:pt x="0" y="61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7125" y="3564925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5" h="289560">
                  <a:moveTo>
                    <a:pt x="197399" y="289199"/>
                  </a:moveTo>
                  <a:lnTo>
                    <a:pt x="0" y="2891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2891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7125" y="3564925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5" h="289560">
                  <a:moveTo>
                    <a:pt x="0" y="0"/>
                  </a:moveTo>
                  <a:lnTo>
                    <a:pt x="197399" y="0"/>
                  </a:lnTo>
                  <a:lnTo>
                    <a:pt x="197399" y="289199"/>
                  </a:lnTo>
                  <a:lnTo>
                    <a:pt x="0" y="28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9799" y="3722800"/>
              <a:ext cx="197485" cy="131445"/>
            </a:xfrm>
            <a:custGeom>
              <a:avLst/>
              <a:gdLst/>
              <a:ahLst/>
              <a:cxnLst/>
              <a:rect l="l" t="t" r="r" b="b"/>
              <a:pathLst>
                <a:path w="197485" h="131445">
                  <a:moveTo>
                    <a:pt x="197399" y="131399"/>
                  </a:moveTo>
                  <a:lnTo>
                    <a:pt x="0" y="1313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313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9799" y="3722800"/>
              <a:ext cx="197485" cy="131445"/>
            </a:xfrm>
            <a:custGeom>
              <a:avLst/>
              <a:gdLst/>
              <a:ahLst/>
              <a:cxnLst/>
              <a:rect l="l" t="t" r="r" b="b"/>
              <a:pathLst>
                <a:path w="197485" h="131445">
                  <a:moveTo>
                    <a:pt x="0" y="0"/>
                  </a:moveTo>
                  <a:lnTo>
                    <a:pt x="197399" y="0"/>
                  </a:lnTo>
                  <a:lnTo>
                    <a:pt x="197399" y="131399"/>
                  </a:lnTo>
                  <a:lnTo>
                    <a:pt x="0" y="131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2399" y="3788574"/>
              <a:ext cx="197485" cy="66040"/>
            </a:xfrm>
            <a:custGeom>
              <a:avLst/>
              <a:gdLst/>
              <a:ahLst/>
              <a:cxnLst/>
              <a:rect l="l" t="t" r="r" b="b"/>
              <a:pathLst>
                <a:path w="197485" h="66039">
                  <a:moveTo>
                    <a:pt x="197399" y="65699"/>
                  </a:moveTo>
                  <a:lnTo>
                    <a:pt x="0" y="656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656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2399" y="3788574"/>
              <a:ext cx="197485" cy="66040"/>
            </a:xfrm>
            <a:custGeom>
              <a:avLst/>
              <a:gdLst/>
              <a:ahLst/>
              <a:cxnLst/>
              <a:rect l="l" t="t" r="r" b="b"/>
              <a:pathLst>
                <a:path w="197485" h="66039">
                  <a:moveTo>
                    <a:pt x="0" y="0"/>
                  </a:moveTo>
                  <a:lnTo>
                    <a:pt x="197399" y="0"/>
                  </a:lnTo>
                  <a:lnTo>
                    <a:pt x="197399" y="65699"/>
                  </a:lnTo>
                  <a:lnTo>
                    <a:pt x="0" y="65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2399" y="3821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600" y="1036315"/>
            <a:ext cx="23634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Empirical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distribution  of the test </a:t>
            </a:r>
            <a:r>
              <a:rPr sz="2000" dirty="0">
                <a:latin typeface="Arial"/>
                <a:cs typeface="Arial"/>
              </a:rPr>
              <a:t>statistic  </a:t>
            </a:r>
            <a:r>
              <a:rPr sz="2000" spc="-5" dirty="0">
                <a:latin typeface="Arial"/>
                <a:cs typeface="Arial"/>
              </a:rPr>
              <a:t>under the null  hypothesis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000" y="3456790"/>
            <a:ext cx="205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red </a:t>
            </a:r>
            <a:r>
              <a:rPr sz="2000" spc="-5" dirty="0">
                <a:latin typeface="Arial"/>
                <a:cs typeface="Arial"/>
              </a:rPr>
              <a:t>dot is the  observed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statistic.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the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50" y="1070493"/>
            <a:ext cx="77069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Formal name: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observed significance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-value </a:t>
            </a:r>
            <a:r>
              <a:rPr sz="2400" spc="-5" dirty="0">
                <a:latin typeface="Arial"/>
                <a:cs typeface="Arial"/>
              </a:rPr>
              <a:t>is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chance,</a:t>
            </a:r>
          </a:p>
          <a:p>
            <a:pPr marL="9271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if the null hypothesis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true,</a:t>
            </a:r>
            <a:endParaRPr sz="2400" dirty="0">
              <a:latin typeface="Arial"/>
              <a:cs typeface="Arial"/>
            </a:endParaRPr>
          </a:p>
          <a:p>
            <a:pPr marL="9271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that the 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statistic</a:t>
            </a:r>
          </a:p>
          <a:p>
            <a:pPr marL="9271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is equal to the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that was observed in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9271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or is even further in the direction of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alternative.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241" y="2240540"/>
            <a:ext cx="253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A/B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4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</a:t>
            </a:r>
            <a:r>
              <a:rPr spc="-95" dirty="0"/>
              <a:t>Two </a:t>
            </a:r>
            <a:r>
              <a:rPr spc="-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68920" cy="36214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individuals in 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3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individuals in Group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62166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 Do the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underlying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11239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Answering this question by performing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statistical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test 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A/B</a:t>
            </a: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testing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781425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4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Groups </a:t>
            </a:r>
            <a:r>
              <a:rPr spc="-5" dirty="0"/>
              <a:t>and the</a:t>
            </a:r>
            <a:r>
              <a:rPr spc="-75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521967"/>
            <a:ext cx="7959725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newborns.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Compare:</a:t>
            </a:r>
            <a:endParaRPr sz="2400" dirty="0">
              <a:latin typeface="Arial"/>
              <a:cs typeface="Arial"/>
            </a:endParaRPr>
          </a:p>
          <a:p>
            <a:pPr marL="882015" marR="197485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Birth weights of babies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during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pregnancy</a:t>
            </a:r>
            <a:endParaRPr sz="2400" dirty="0">
              <a:latin typeface="Arial"/>
              <a:cs typeface="Arial"/>
            </a:endParaRPr>
          </a:p>
          <a:p>
            <a:pPr marL="882015" marR="53721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(B)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Birth weights of babies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 didn’t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7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 Could 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due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alone?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543</Words>
  <Application>Microsoft Office PowerPoint</Application>
  <PresentationFormat>On-screen Show (16:9)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Lecture 19</vt:lpstr>
      <vt:lpstr>Class Checklist</vt:lpstr>
      <vt:lpstr>Review: Statistical Significance</vt:lpstr>
      <vt:lpstr>Conventions About Inconsistency</vt:lpstr>
      <vt:lpstr>The P-Value as an Area</vt:lpstr>
      <vt:lpstr>Definition of the P-value</vt:lpstr>
      <vt:lpstr>A/B Testing</vt:lpstr>
      <vt:lpstr>Comparing Two Samples</vt:lpstr>
      <vt:lpstr>The Groups and the Question</vt:lpstr>
      <vt:lpstr>Hypotheses</vt:lpstr>
      <vt:lpstr>Test Statistic</vt:lpstr>
      <vt:lpstr>The Data</vt:lpstr>
      <vt:lpstr>Shuffling Labels Under the Null</vt:lpstr>
      <vt:lpstr>Shuffling Rows</vt:lpstr>
      <vt:lpstr>Random Permutation</vt:lpstr>
      <vt:lpstr>Simulating Under the Null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Statistical Significance</dc:title>
  <dc:creator>Abra</dc:creator>
  <cp:lastModifiedBy>John Bergschneider</cp:lastModifiedBy>
  <cp:revision>2</cp:revision>
  <dcterms:created xsi:type="dcterms:W3CDTF">2021-01-18T16:23:20Z</dcterms:created>
  <dcterms:modified xsi:type="dcterms:W3CDTF">2021-11-03T17:31:22Z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