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87" r:id="rId3"/>
    <p:sldId id="259" r:id="rId4"/>
    <p:sldId id="291" r:id="rId5"/>
    <p:sldId id="260" r:id="rId6"/>
    <p:sldId id="292" r:id="rId7"/>
    <p:sldId id="293" r:id="rId8"/>
    <p:sldId id="294" r:id="rId9"/>
    <p:sldId id="295" r:id="rId10"/>
    <p:sldId id="297" r:id="rId11"/>
    <p:sldId id="262" r:id="rId12"/>
    <p:sldId id="296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2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7085B-3BE2-4BB6-B3FC-2FCA1F508A0E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7CB47-1C73-4CD6-9EA3-2864D8AEE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78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B1BA9-51C2-4CA1-8D64-C8CE0820F7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03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66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7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18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B3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5" y="212715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4522" y="1035050"/>
            <a:ext cx="7974955" cy="3508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B3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2.census.gov/programs-surveys/popest/datasets/2010-2015/national/asrh/nc-est2015-agesex-res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0417" y="2536424"/>
            <a:ext cx="5594350" cy="635"/>
          </a:xfrm>
          <a:custGeom>
            <a:avLst/>
            <a:gdLst/>
            <a:ahLst/>
            <a:cxnLst/>
            <a:rect l="l" t="t" r="r" b="b"/>
            <a:pathLst>
              <a:path w="5594350" h="635">
                <a:moveTo>
                  <a:pt x="0" y="299"/>
                </a:moveTo>
                <a:lnTo>
                  <a:pt x="5594100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400" y="2200434"/>
            <a:ext cx="1772920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80" dirty="0">
                <a:solidFill>
                  <a:srgbClr val="003162"/>
                </a:solidFill>
                <a:latin typeface="Arial"/>
                <a:cs typeface="Arial"/>
              </a:rPr>
              <a:t>MATH1401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1400" b="1" spc="-5">
                <a:solidFill>
                  <a:srgbClr val="C4820D"/>
                </a:solidFill>
                <a:latin typeface="Arial"/>
                <a:cs typeface="Arial"/>
              </a:rPr>
              <a:t>Fall</a:t>
            </a:r>
            <a:r>
              <a:rPr sz="1400" b="1" spc="-100">
                <a:solidFill>
                  <a:srgbClr val="C4820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4820D"/>
                </a:solidFill>
                <a:latin typeface="Arial"/>
                <a:cs typeface="Arial"/>
              </a:rPr>
              <a:t>202</a:t>
            </a:r>
            <a:r>
              <a:rPr lang="en-US" sz="1400" b="1" spc="-5" dirty="0">
                <a:solidFill>
                  <a:srgbClr val="C4820D"/>
                </a:solidFill>
                <a:latin typeface="Arial"/>
                <a:cs typeface="Arial"/>
              </a:rPr>
              <a:t>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4825" y="1866887"/>
            <a:ext cx="20529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Lecture</a:t>
            </a:r>
            <a:r>
              <a:rPr spc="-90" dirty="0"/>
              <a:t> </a:t>
            </a:r>
            <a:r>
              <a:rPr lang="en-US" spc="-90" dirty="0"/>
              <a:t>6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044824" y="2635631"/>
            <a:ext cx="27463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latin typeface="Arial"/>
                <a:cs typeface="Arial"/>
              </a:rPr>
              <a:t>Tables (Again)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584522" y="1035050"/>
            <a:ext cx="7974955" cy="1811137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414655" indent="-382270">
              <a:lnSpc>
                <a:spcPct val="100000"/>
              </a:lnSpc>
              <a:spcBef>
                <a:spcPts val="575"/>
              </a:spcBef>
              <a:buClr>
                <a:srgbClr val="C4820D"/>
              </a:buClr>
              <a:buFont typeface="Arial"/>
              <a:buChar char="●"/>
              <a:tabLst>
                <a:tab pos="415290" algn="l"/>
                <a:tab pos="415925" algn="l"/>
              </a:tabLst>
            </a:pPr>
            <a:r>
              <a:rPr b="1" spc="-5" dirty="0">
                <a:latin typeface="Courier New"/>
                <a:cs typeface="Courier New"/>
              </a:rPr>
              <a:t>t.</a:t>
            </a:r>
            <a:r>
              <a:rPr b="1" spc="-5" dirty="0">
                <a:solidFill>
                  <a:srgbClr val="0000FF"/>
                </a:solidFill>
                <a:latin typeface="Courier New"/>
                <a:cs typeface="Courier New"/>
              </a:rPr>
              <a:t>sort</a:t>
            </a:r>
            <a:r>
              <a:rPr b="1" spc="-5" dirty="0">
                <a:latin typeface="Courier New"/>
                <a:cs typeface="Courier New"/>
              </a:rPr>
              <a:t>(</a:t>
            </a:r>
            <a:r>
              <a:rPr b="1" i="1" spc="-5" dirty="0">
                <a:latin typeface="Courier New"/>
                <a:cs typeface="Courier New"/>
              </a:rPr>
              <a:t>column</a:t>
            </a:r>
            <a:r>
              <a:rPr b="1" spc="-5" dirty="0">
                <a:latin typeface="Courier New"/>
                <a:cs typeface="Courier New"/>
              </a:rPr>
              <a:t>)</a:t>
            </a:r>
            <a:r>
              <a:rPr b="1" spc="-680" dirty="0">
                <a:latin typeface="Courier New"/>
                <a:cs typeface="Courier New"/>
              </a:rPr>
              <a:t> </a:t>
            </a:r>
            <a:r>
              <a:rPr dirty="0"/>
              <a:t>sorts </a:t>
            </a:r>
            <a:r>
              <a:rPr spc="-5" dirty="0"/>
              <a:t>the </a:t>
            </a:r>
            <a:r>
              <a:rPr dirty="0"/>
              <a:t>rows </a:t>
            </a:r>
            <a:r>
              <a:rPr spc="-5" dirty="0"/>
              <a:t>in increasing order</a:t>
            </a:r>
          </a:p>
          <a:p>
            <a:pPr marL="414655" marR="981710" indent="-382270">
              <a:lnSpc>
                <a:spcPct val="100800"/>
              </a:lnSpc>
              <a:spcBef>
                <a:spcPts val="455"/>
              </a:spcBef>
              <a:buClr>
                <a:srgbClr val="C4820D"/>
              </a:buClr>
              <a:buFont typeface="Arial"/>
              <a:buChar char="●"/>
              <a:tabLst>
                <a:tab pos="415290" algn="l"/>
                <a:tab pos="415925" algn="l"/>
              </a:tabLst>
            </a:pPr>
            <a:r>
              <a:rPr b="1" spc="-5" dirty="0">
                <a:latin typeface="Courier New"/>
                <a:cs typeface="Courier New"/>
              </a:rPr>
              <a:t>t.</a:t>
            </a:r>
            <a:r>
              <a:rPr b="1" spc="-5" dirty="0">
                <a:solidFill>
                  <a:srgbClr val="0000FF"/>
                </a:solidFill>
                <a:latin typeface="Courier New"/>
                <a:cs typeface="Courier New"/>
              </a:rPr>
              <a:t>sort</a:t>
            </a:r>
            <a:r>
              <a:rPr b="1" spc="-5" dirty="0">
                <a:latin typeface="Courier New"/>
                <a:cs typeface="Courier New"/>
              </a:rPr>
              <a:t>(</a:t>
            </a:r>
            <a:r>
              <a:rPr b="1" i="1" spc="-5" dirty="0">
                <a:latin typeface="Courier New"/>
                <a:cs typeface="Courier New"/>
              </a:rPr>
              <a:t>column</a:t>
            </a:r>
            <a:r>
              <a:rPr b="1" spc="-5" dirty="0">
                <a:latin typeface="Courier New"/>
                <a:cs typeface="Courier New"/>
              </a:rPr>
              <a:t>, descending=True)</a:t>
            </a:r>
            <a:r>
              <a:rPr spc="-5" dirty="0"/>
              <a:t>sorts the </a:t>
            </a:r>
            <a:r>
              <a:rPr dirty="0"/>
              <a:t>rows </a:t>
            </a:r>
            <a:r>
              <a:rPr spc="-5" dirty="0"/>
              <a:t>in  decreasing</a:t>
            </a:r>
            <a:r>
              <a:rPr spc="-10" dirty="0"/>
              <a:t> </a:t>
            </a:r>
            <a:r>
              <a:rPr spc="-5" dirty="0"/>
              <a:t>order</a:t>
            </a:r>
          </a:p>
          <a:p>
            <a:pPr marL="414655" indent="-382270">
              <a:lnSpc>
                <a:spcPct val="100000"/>
              </a:lnSpc>
              <a:spcBef>
                <a:spcPts val="505"/>
              </a:spcBef>
              <a:buClr>
                <a:srgbClr val="C4820D"/>
              </a:buClr>
              <a:buFont typeface="Arial"/>
              <a:buChar char="●"/>
              <a:tabLst>
                <a:tab pos="415290" algn="l"/>
                <a:tab pos="415925" algn="l"/>
              </a:tabLst>
            </a:pPr>
            <a:r>
              <a:rPr b="1" spc="-5" dirty="0">
                <a:latin typeface="Courier New"/>
                <a:cs typeface="Courier New"/>
              </a:rPr>
              <a:t>t.</a:t>
            </a:r>
            <a:r>
              <a:rPr b="1" spc="-5" dirty="0">
                <a:solidFill>
                  <a:srgbClr val="0000FF"/>
                </a:solidFill>
                <a:latin typeface="Courier New"/>
                <a:cs typeface="Courier New"/>
              </a:rPr>
              <a:t>take</a:t>
            </a:r>
            <a:r>
              <a:rPr b="1" spc="-5" dirty="0">
                <a:latin typeface="Courier New"/>
                <a:cs typeface="Courier New"/>
              </a:rPr>
              <a:t>(row_numbers)</a:t>
            </a:r>
            <a:r>
              <a:rPr b="1" spc="-670" dirty="0">
                <a:latin typeface="Courier New"/>
                <a:cs typeface="Courier New"/>
              </a:rPr>
              <a:t> </a:t>
            </a:r>
            <a:r>
              <a:rPr dirty="0"/>
              <a:t>keeps </a:t>
            </a:r>
            <a:r>
              <a:rPr spc="-5" dirty="0"/>
              <a:t>the numbered </a:t>
            </a:r>
            <a:r>
              <a:rPr dirty="0"/>
              <a:t>rows</a:t>
            </a:r>
          </a:p>
          <a:p>
            <a:pPr marL="871855" lvl="1" indent="-382270">
              <a:lnSpc>
                <a:spcPct val="100000"/>
              </a:lnSpc>
              <a:spcBef>
                <a:spcPts val="450"/>
              </a:spcBef>
              <a:buClr>
                <a:srgbClr val="C4820D"/>
              </a:buClr>
              <a:buChar char="○"/>
              <a:tabLst>
                <a:tab pos="872490" algn="l"/>
                <a:tab pos="873125" algn="l"/>
              </a:tabLst>
            </a:pP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Each </a:t>
            </a:r>
            <a:r>
              <a:rPr sz="2000" dirty="0">
                <a:solidFill>
                  <a:srgbClr val="3B3B3B"/>
                </a:solidFill>
                <a:latin typeface="Arial"/>
                <a:cs typeface="Arial"/>
              </a:rPr>
              <a:t>row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has an index, </a:t>
            </a:r>
            <a:r>
              <a:rPr sz="2000" dirty="0">
                <a:solidFill>
                  <a:srgbClr val="3B3B3B"/>
                </a:solidFill>
                <a:latin typeface="Arial"/>
                <a:cs typeface="Arial"/>
              </a:rPr>
              <a:t>starting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at</a:t>
            </a:r>
            <a:r>
              <a:rPr sz="20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B3B3B"/>
                </a:solidFill>
                <a:latin typeface="Arial"/>
                <a:cs typeface="Arial"/>
              </a:rPr>
              <a:t>0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190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Manipulating</a:t>
            </a:r>
            <a:r>
              <a:rPr spc="-90" dirty="0"/>
              <a:t> </a:t>
            </a:r>
            <a:r>
              <a:rPr spc="-5" dirty="0"/>
              <a:t>Rows</a:t>
            </a:r>
          </a:p>
        </p:txBody>
      </p:sp>
    </p:spTree>
    <p:extLst>
      <p:ext uri="{BB962C8B-B14F-4D97-AF65-F5344CB8AC3E}">
        <p14:creationId xmlns:p14="http://schemas.microsoft.com/office/powerpoint/2010/main" val="178664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584522" y="1035050"/>
            <a:ext cx="7974955" cy="2032223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414655" indent="-382270">
              <a:lnSpc>
                <a:spcPct val="100000"/>
              </a:lnSpc>
              <a:spcBef>
                <a:spcPts val="505"/>
              </a:spcBef>
              <a:buClr>
                <a:srgbClr val="C4820D"/>
              </a:buClr>
              <a:buFont typeface="Arial"/>
              <a:buChar char="●"/>
              <a:tabLst>
                <a:tab pos="415290" algn="l"/>
                <a:tab pos="415925" algn="l"/>
              </a:tabLst>
            </a:pPr>
            <a:r>
              <a:rPr lang="en-US" b="1" spc="-5" dirty="0" err="1">
                <a:latin typeface="Courier New"/>
                <a:cs typeface="Courier New"/>
              </a:rPr>
              <a:t>t.</a:t>
            </a:r>
            <a:r>
              <a:rPr lang="en-US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where</a:t>
            </a:r>
            <a:r>
              <a:rPr lang="en-US" b="1" spc="-5" dirty="0">
                <a:latin typeface="Courier New"/>
                <a:cs typeface="Courier New"/>
              </a:rPr>
              <a:t>(</a:t>
            </a:r>
            <a:r>
              <a:rPr lang="en-US" b="1" i="1" spc="-5" dirty="0">
                <a:latin typeface="Courier New"/>
                <a:cs typeface="Courier New"/>
              </a:rPr>
              <a:t>column, </a:t>
            </a:r>
            <a:r>
              <a:rPr lang="en-US" b="1" spc="-5" dirty="0">
                <a:latin typeface="Courier New"/>
                <a:cs typeface="Courier New"/>
              </a:rPr>
              <a:t>value)</a:t>
            </a:r>
            <a:r>
              <a:rPr lang="en-US" b="1" spc="-670" dirty="0">
                <a:latin typeface="Courier New"/>
                <a:cs typeface="Courier New"/>
              </a:rPr>
              <a:t> </a:t>
            </a:r>
            <a:r>
              <a:rPr lang="en-US" dirty="0"/>
              <a:t>keeps </a:t>
            </a:r>
            <a:r>
              <a:rPr lang="en-US" spc="-5" dirty="0"/>
              <a:t>all </a:t>
            </a:r>
            <a:r>
              <a:rPr lang="en-US" dirty="0"/>
              <a:t>rows</a:t>
            </a:r>
          </a:p>
          <a:p>
            <a:pPr marL="414655">
              <a:lnSpc>
                <a:spcPct val="100000"/>
              </a:lnSpc>
              <a:spcBef>
                <a:spcPts val="20"/>
              </a:spcBef>
            </a:pPr>
            <a:r>
              <a:rPr lang="en-US" spc="-5" dirty="0"/>
              <a:t>for which </a:t>
            </a:r>
            <a:r>
              <a:rPr lang="en-US" dirty="0"/>
              <a:t>a column's value </a:t>
            </a:r>
            <a:r>
              <a:rPr lang="en-US" spc="-5" dirty="0"/>
              <a:t>equals </a:t>
            </a:r>
            <a:r>
              <a:rPr lang="en-US" dirty="0"/>
              <a:t>some </a:t>
            </a:r>
            <a:r>
              <a:rPr lang="en-US" spc="-5" dirty="0"/>
              <a:t>particular</a:t>
            </a:r>
            <a:r>
              <a:rPr lang="en-US" spc="-50" dirty="0"/>
              <a:t> </a:t>
            </a:r>
            <a:r>
              <a:rPr lang="en-US" dirty="0"/>
              <a:t>value</a:t>
            </a:r>
          </a:p>
          <a:p>
            <a:pPr marL="414655" marR="5080" lvl="0" indent="-382270" defTabSz="914400" eaLnBrk="1" fontAlgn="auto" latinLnBrk="0" hangingPunct="1">
              <a:lnSpc>
                <a:spcPct val="100800"/>
              </a:lnSpc>
              <a:spcBef>
                <a:spcPts val="430"/>
              </a:spcBef>
              <a:spcAft>
                <a:spcPts val="0"/>
              </a:spcAft>
              <a:buClr>
                <a:srgbClr val="C4820D"/>
              </a:buClr>
              <a:buSzTx/>
              <a:buFont typeface="Arial"/>
              <a:buChar char="●"/>
              <a:tabLst>
                <a:tab pos="415290" algn="l"/>
                <a:tab pos="415925" algn="l"/>
              </a:tabLst>
              <a:defRPr/>
            </a:pPr>
            <a:r>
              <a:rPr lang="en-US" b="1" spc="-5" dirty="0" err="1">
                <a:latin typeface="Courier New"/>
                <a:cs typeface="Courier New"/>
              </a:rPr>
              <a:t>t.</a:t>
            </a:r>
            <a:r>
              <a:rPr lang="en-US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where</a:t>
            </a:r>
            <a:r>
              <a:rPr lang="en-US" b="1" spc="-5" dirty="0">
                <a:latin typeface="Courier New"/>
                <a:cs typeface="Courier New"/>
              </a:rPr>
              <a:t>(</a:t>
            </a:r>
            <a:r>
              <a:rPr lang="en-US" b="1" i="1" spc="-5" dirty="0">
                <a:latin typeface="Courier New"/>
                <a:cs typeface="Courier New"/>
              </a:rPr>
              <a:t>column, </a:t>
            </a:r>
            <a:r>
              <a:rPr lang="en-US" b="1" spc="-5" dirty="0" err="1">
                <a:latin typeface="Courier New"/>
                <a:cs typeface="Courier New"/>
              </a:rPr>
              <a:t>are.</a:t>
            </a:r>
            <a:r>
              <a:rPr lang="en-US" b="1" i="1" spc="-5" dirty="0" err="1">
                <a:latin typeface="Courier New"/>
                <a:cs typeface="Courier New"/>
              </a:rPr>
              <a:t>condition</a:t>
            </a:r>
            <a:r>
              <a:rPr lang="en-US" b="1" spc="-5" dirty="0">
                <a:latin typeface="Courier New"/>
                <a:cs typeface="Courier New"/>
              </a:rPr>
              <a:t>)</a:t>
            </a:r>
            <a:r>
              <a:rPr lang="en-US" b="1" spc="-735" dirty="0">
                <a:latin typeface="Courier New"/>
                <a:cs typeface="Courier New"/>
              </a:rPr>
              <a:t> </a:t>
            </a:r>
            <a:r>
              <a:rPr lang="en-US" dirty="0"/>
              <a:t>keeps </a:t>
            </a:r>
            <a:r>
              <a:rPr lang="en-US" spc="-5" dirty="0"/>
              <a:t>all </a:t>
            </a:r>
            <a:r>
              <a:rPr lang="en-US" dirty="0"/>
              <a:t>rows </a:t>
            </a:r>
            <a:r>
              <a:rPr lang="en-US" spc="-5" dirty="0"/>
              <a:t>for which </a:t>
            </a:r>
            <a:r>
              <a:rPr lang="en-US" dirty="0"/>
              <a:t>a  column's value satisfies a</a:t>
            </a:r>
            <a:r>
              <a:rPr lang="en-US" spc="-30" dirty="0"/>
              <a:t> </a:t>
            </a:r>
            <a:r>
              <a:rPr lang="en-US" dirty="0"/>
              <a:t>condition</a:t>
            </a:r>
          </a:p>
          <a:p>
            <a:pPr marL="32385" marR="5080" lvl="0" defTabSz="914400" eaLnBrk="1" fontAlgn="auto" latinLnBrk="0" hangingPunct="1">
              <a:lnSpc>
                <a:spcPct val="100800"/>
              </a:lnSpc>
              <a:spcBef>
                <a:spcPts val="430"/>
              </a:spcBef>
              <a:spcAft>
                <a:spcPts val="0"/>
              </a:spcAft>
              <a:buClr>
                <a:srgbClr val="C4820D"/>
              </a:buClr>
              <a:buSzTx/>
              <a:tabLst>
                <a:tab pos="415290" algn="l"/>
                <a:tab pos="415925" algn="l"/>
              </a:tabLst>
              <a:defRPr/>
            </a:pPr>
            <a:endParaRPr lang="en-US" dirty="0"/>
          </a:p>
          <a:p>
            <a:pPr marL="414655">
              <a:lnSpc>
                <a:spcPct val="100000"/>
              </a:lnSpc>
              <a:spcBef>
                <a:spcPts val="20"/>
              </a:spcBef>
            </a:pPr>
            <a:endParaRPr 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190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Manipulating</a:t>
            </a:r>
            <a:r>
              <a:rPr spc="-90" dirty="0"/>
              <a:t> </a:t>
            </a:r>
            <a:r>
              <a:rPr spc="-5" dirty="0"/>
              <a:t>Rows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190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Manipulating</a:t>
            </a:r>
            <a:r>
              <a:rPr spc="-90" dirty="0"/>
              <a:t> </a:t>
            </a:r>
            <a:r>
              <a:rPr spc="-5" dirty="0"/>
              <a:t>Rows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C14342-4FC1-4A66-B968-4C15685463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74"/>
          <a:stretch/>
        </p:blipFill>
        <p:spPr>
          <a:xfrm>
            <a:off x="1828800" y="1123950"/>
            <a:ext cx="4997491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72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26190"/>
            <a:ext cx="4822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</a:t>
            </a:r>
            <a:r>
              <a:rPr spc="-90" dirty="0"/>
              <a:t> </a:t>
            </a:r>
            <a:r>
              <a:rPr spc="-5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6508" y="863881"/>
            <a:ext cx="8587105" cy="4230004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30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table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nba</a:t>
            </a:r>
            <a:r>
              <a:rPr sz="2400" b="1" spc="-77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columns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PLAYER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,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POSITION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, and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SALARY</a:t>
            </a:r>
            <a:r>
              <a:rPr sz="2400" spc="-5" dirty="0">
                <a:solidFill>
                  <a:srgbClr val="3B3B3B"/>
                </a:solidFill>
                <a:latin typeface="Courier New"/>
                <a:cs typeface="Courier New"/>
              </a:rPr>
              <a:t>.</a:t>
            </a:r>
            <a:endParaRPr sz="2400" dirty="0">
              <a:latin typeface="Courier New"/>
              <a:cs typeface="Courier New"/>
            </a:endParaRPr>
          </a:p>
          <a:p>
            <a:pPr marL="511809" marR="1498600" indent="-499745">
              <a:lnSpc>
                <a:spcPts val="2850"/>
              </a:lnSpc>
              <a:spcBef>
                <a:spcPts val="1325"/>
              </a:spcBef>
              <a:buClr>
                <a:srgbClr val="C4820D"/>
              </a:buClr>
              <a:buAutoNum type="alphaLcParenR"/>
              <a:tabLst>
                <a:tab pos="511809" algn="l"/>
                <a:tab pos="512445" algn="l"/>
              </a:tabLst>
            </a:pPr>
            <a:r>
              <a:rPr sz="2400" spc="-5" dirty="0">
                <a:latin typeface="Arial"/>
                <a:cs typeface="Arial"/>
              </a:rPr>
              <a:t>Create an array </a:t>
            </a:r>
            <a:r>
              <a:rPr sz="2400" dirty="0">
                <a:latin typeface="Arial"/>
                <a:cs typeface="Arial"/>
              </a:rPr>
              <a:t>containing </a:t>
            </a:r>
            <a:r>
              <a:rPr sz="2400" spc="-5" dirty="0">
                <a:latin typeface="Arial"/>
                <a:cs typeface="Arial"/>
              </a:rPr>
              <a:t>the names of all point  guards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b="1" dirty="0">
                <a:latin typeface="Courier New"/>
                <a:cs typeface="Courier New"/>
              </a:rPr>
              <a:t>PG</a:t>
            </a:r>
            <a:r>
              <a:rPr sz="2400" dirty="0">
                <a:latin typeface="Arial"/>
                <a:cs typeface="Arial"/>
              </a:rPr>
              <a:t>) </a:t>
            </a:r>
            <a:r>
              <a:rPr sz="2400" spc="-5" dirty="0">
                <a:latin typeface="Arial"/>
                <a:cs typeface="Arial"/>
              </a:rPr>
              <a:t>who </a:t>
            </a:r>
            <a:r>
              <a:rPr sz="2400" dirty="0">
                <a:latin typeface="Arial"/>
                <a:cs typeface="Arial"/>
              </a:rPr>
              <a:t>make more </a:t>
            </a:r>
            <a:r>
              <a:rPr sz="2400" spc="-5" dirty="0">
                <a:latin typeface="Arial"/>
                <a:cs typeface="Arial"/>
              </a:rPr>
              <a:t>than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$15M/year</a:t>
            </a:r>
            <a:endParaRPr sz="2400" dirty="0">
              <a:latin typeface="Arial"/>
              <a:cs typeface="Arial"/>
            </a:endParaRPr>
          </a:p>
          <a:p>
            <a:pPr marL="187960" marR="161925">
              <a:lnSpc>
                <a:spcPct val="100000"/>
              </a:lnSpc>
              <a:spcBef>
                <a:spcPts val="61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guards </a:t>
            </a: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=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nba.where('POSITION', 'PG')  guards.where('SALARY',</a:t>
            </a:r>
            <a:r>
              <a:rPr sz="2000" b="1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are.above(15)).column('PLAYER')</a:t>
            </a:r>
            <a:endParaRPr sz="2000" dirty="0">
              <a:latin typeface="Courier New"/>
              <a:cs typeface="Courier New"/>
            </a:endParaRPr>
          </a:p>
          <a:p>
            <a:pPr marL="54610" marR="854075">
              <a:lnSpc>
                <a:spcPts val="2850"/>
              </a:lnSpc>
              <a:spcBef>
                <a:spcPts val="565"/>
              </a:spcBef>
              <a:buClr>
                <a:srgbClr val="C4820D"/>
              </a:buClr>
              <a:buAutoNum type="alphaLcParenR" startAt="2"/>
              <a:tabLst>
                <a:tab pos="394335" algn="l"/>
              </a:tabLst>
            </a:pPr>
            <a:r>
              <a:rPr lang="en-US" sz="2400" spc="-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After evaluating these two expressions in </a:t>
            </a:r>
            <a:r>
              <a:rPr sz="2400" spc="-30" dirty="0">
                <a:latin typeface="Arial"/>
                <a:cs typeface="Arial"/>
              </a:rPr>
              <a:t>order, </a:t>
            </a:r>
            <a:r>
              <a:rPr sz="2400" spc="-5" dirty="0">
                <a:latin typeface="Arial"/>
                <a:cs typeface="Arial"/>
              </a:rPr>
              <a:t>what's  the </a:t>
            </a:r>
            <a:r>
              <a:rPr sz="2400" dirty="0">
                <a:latin typeface="Arial"/>
                <a:cs typeface="Arial"/>
              </a:rPr>
              <a:t>result </a:t>
            </a:r>
            <a:r>
              <a:rPr sz="2400" spc="-5" dirty="0">
                <a:latin typeface="Arial"/>
                <a:cs typeface="Arial"/>
              </a:rPr>
              <a:t>of the </a:t>
            </a:r>
            <a:r>
              <a:rPr sz="2400" dirty="0">
                <a:latin typeface="Arial"/>
                <a:cs typeface="Arial"/>
              </a:rPr>
              <a:t>second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one?</a:t>
            </a:r>
            <a:endParaRPr lang="en-US" sz="2400" spc="-5" dirty="0">
              <a:latin typeface="Arial"/>
              <a:cs typeface="Arial"/>
            </a:endParaRPr>
          </a:p>
          <a:p>
            <a:pPr marL="54610" marR="854075">
              <a:lnSpc>
                <a:spcPts val="2850"/>
              </a:lnSpc>
              <a:spcBef>
                <a:spcPts val="565"/>
              </a:spcBef>
              <a:buClr>
                <a:srgbClr val="C4820D"/>
              </a:buClr>
              <a:tabLst>
                <a:tab pos="394335" algn="l"/>
              </a:tabLst>
            </a:pPr>
            <a:r>
              <a:rPr lang="en-US" sz="2000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nba.drop</a:t>
            </a:r>
            <a:r>
              <a:rPr lang="en-US"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('POSITION')  </a:t>
            </a:r>
            <a:br>
              <a:rPr lang="en-US" sz="2000" b="1" spc="-5" dirty="0">
                <a:solidFill>
                  <a:srgbClr val="0000FF"/>
                </a:solidFill>
                <a:latin typeface="Courier New"/>
                <a:cs typeface="Courier New"/>
              </a:rPr>
            </a:br>
            <a:r>
              <a:rPr lang="en-US" sz="2000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nba.num_columns</a:t>
            </a:r>
            <a:endParaRPr lang="en-US" sz="2000" dirty="0">
              <a:latin typeface="Courier New"/>
              <a:cs typeface="Courier New"/>
            </a:endParaRPr>
          </a:p>
          <a:p>
            <a:pPr marL="54610" marR="854075">
              <a:lnSpc>
                <a:spcPts val="2850"/>
              </a:lnSpc>
              <a:spcBef>
                <a:spcPts val="565"/>
              </a:spcBef>
              <a:buClr>
                <a:srgbClr val="C4820D"/>
              </a:buClr>
              <a:tabLst>
                <a:tab pos="394335" algn="l"/>
              </a:tabLst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28425" y="4089858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9717" y="2240540"/>
            <a:ext cx="3342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Attribute</a:t>
            </a:r>
            <a:r>
              <a:rPr spc="-80" dirty="0"/>
              <a:t> </a:t>
            </a:r>
            <a:r>
              <a:rPr spc="-60" dirty="0"/>
              <a:t>Types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034287"/>
            <a:ext cx="7725409" cy="3456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column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table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should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both the</a:t>
            </a:r>
            <a:r>
              <a:rPr sz="2400" spc="-1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type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comparable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each other 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some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way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90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Numerical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—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Each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from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numerical</a:t>
            </a:r>
            <a:r>
              <a:rPr sz="2400" spc="-7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scale</a:t>
            </a:r>
            <a:endParaRPr sz="2400" dirty="0">
              <a:latin typeface="Arial"/>
              <a:cs typeface="Arial"/>
            </a:endParaRPr>
          </a:p>
          <a:p>
            <a:pPr marL="927100" lvl="1" indent="-412750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buChar char="○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Numerical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measurements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are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ordered</a:t>
            </a:r>
            <a:endParaRPr sz="2400" dirty="0">
              <a:latin typeface="Arial"/>
              <a:cs typeface="Arial"/>
            </a:endParaRPr>
          </a:p>
          <a:p>
            <a:pPr marL="927100" lvl="1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Char char="○"/>
              <a:tabLst>
                <a:tab pos="926465" algn="l"/>
                <a:tab pos="927100" algn="l"/>
              </a:tabLst>
            </a:pP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Differences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are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meaningful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Categorical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—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Each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from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fixed</a:t>
            </a:r>
            <a:r>
              <a:rPr sz="2400" spc="-8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inventory</a:t>
            </a:r>
            <a:endParaRPr sz="2400" dirty="0">
              <a:latin typeface="Arial"/>
              <a:cs typeface="Arial"/>
            </a:endParaRPr>
          </a:p>
          <a:p>
            <a:pPr marL="927100" lvl="1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Char char="○"/>
              <a:tabLst>
                <a:tab pos="926465" algn="l"/>
                <a:tab pos="92710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not have an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ordering</a:t>
            </a:r>
            <a:endParaRPr sz="2400" dirty="0">
              <a:latin typeface="Arial"/>
              <a:cs typeface="Arial"/>
            </a:endParaRPr>
          </a:p>
          <a:p>
            <a:pPr marL="927100" lvl="1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Char char="○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Categories are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or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137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Types </a:t>
            </a:r>
            <a:r>
              <a:rPr spc="-5" dirty="0"/>
              <a:t>of</a:t>
            </a:r>
            <a:r>
              <a:rPr spc="-170" dirty="0"/>
              <a:t> </a:t>
            </a:r>
            <a:r>
              <a:rPr spc="-5" dirty="0"/>
              <a:t>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96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“Numerical”</a:t>
            </a:r>
            <a:r>
              <a:rPr spc="-225" dirty="0"/>
              <a:t> </a:t>
            </a:r>
            <a:r>
              <a:rPr spc="-5" dirty="0"/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7840345" cy="32258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53365">
              <a:lnSpc>
                <a:spcPct val="100499"/>
              </a:lnSpc>
              <a:spcBef>
                <a:spcPts val="85"/>
              </a:spcBef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Just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because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are numbers, doesn’t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variable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numerical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165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Census example has numerical </a:t>
            </a:r>
            <a:r>
              <a:rPr sz="2400" spc="-5" dirty="0">
                <a:solidFill>
                  <a:srgbClr val="3B3B3B"/>
                </a:solidFill>
                <a:latin typeface="Courier New"/>
                <a:cs typeface="Courier New"/>
              </a:rPr>
              <a:t>SEX</a:t>
            </a:r>
            <a:r>
              <a:rPr sz="2400" spc="-82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code (0,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1, and 2)</a:t>
            </a:r>
            <a:endParaRPr sz="2400" dirty="0">
              <a:latin typeface="Arial"/>
              <a:cs typeface="Arial"/>
            </a:endParaRPr>
          </a:p>
          <a:p>
            <a:pPr marL="469900" marR="273050" indent="-412750">
              <a:lnSpc>
                <a:spcPct val="100499"/>
              </a:lnSpc>
              <a:spcBef>
                <a:spcPts val="168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It doesn’t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make sense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perform arithmetic on these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“numbers”,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e.g.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1 - 0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(0+1+2)/3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are</a:t>
            </a:r>
            <a:r>
              <a:rPr sz="2400" spc="-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meaningless</a:t>
            </a:r>
            <a:endParaRPr sz="2400" dirty="0">
              <a:latin typeface="Arial"/>
              <a:cs typeface="Arial"/>
            </a:endParaRPr>
          </a:p>
          <a:p>
            <a:pPr marL="469900" marR="821055" indent="-412750">
              <a:lnSpc>
                <a:spcPct val="100499"/>
              </a:lnSpc>
              <a:spcBef>
                <a:spcPts val="163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variable </a:t>
            </a:r>
            <a:r>
              <a:rPr sz="2400" spc="-5" dirty="0">
                <a:solidFill>
                  <a:srgbClr val="3B3B3B"/>
                </a:solidFill>
                <a:latin typeface="Courier New"/>
                <a:cs typeface="Courier New"/>
              </a:rPr>
              <a:t>SEX</a:t>
            </a:r>
            <a:r>
              <a:rPr sz="2400" spc="-86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still categorical,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even though  numbers were used for the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categories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4528" y="2240540"/>
            <a:ext cx="2793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Census</a:t>
            </a:r>
            <a:r>
              <a:rPr spc="-90" dirty="0"/>
              <a:t> </a:t>
            </a:r>
            <a:r>
              <a:rPr spc="-5" dirty="0"/>
              <a:t>Data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899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 </a:t>
            </a:r>
            <a:r>
              <a:rPr spc="-5" dirty="0"/>
              <a:t>Decennial</a:t>
            </a:r>
            <a:r>
              <a:rPr spc="-85" dirty="0"/>
              <a:t> </a:t>
            </a:r>
            <a:r>
              <a:rPr spc="-5" dirty="0"/>
              <a:t>Census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833359" cy="3425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5969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Every ten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years,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Census Bureau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counts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many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people there are in the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U.S.</a:t>
            </a:r>
            <a:endParaRPr sz="2400" dirty="0">
              <a:latin typeface="Arial"/>
              <a:cs typeface="Arial"/>
            </a:endParaRPr>
          </a:p>
          <a:p>
            <a:pPr marL="424815" marR="22225" indent="-412750">
              <a:lnSpc>
                <a:spcPct val="100499"/>
              </a:lnSpc>
              <a:spcBef>
                <a:spcPts val="186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between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censuses,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Bureau estimates how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many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people there are each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year.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87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Article 1, Section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2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Constitution:</a:t>
            </a:r>
            <a:endParaRPr sz="2400" dirty="0">
              <a:latin typeface="Arial"/>
              <a:cs typeface="Arial"/>
            </a:endParaRPr>
          </a:p>
          <a:p>
            <a:pPr marL="882015" marR="5080" lvl="1" indent="-412750">
              <a:lnSpc>
                <a:spcPts val="2850"/>
              </a:lnSpc>
              <a:spcBef>
                <a:spcPts val="13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“Representatives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 direct </a:t>
            </a:r>
            <a:r>
              <a:rPr sz="2400" spc="-60" dirty="0">
                <a:solidFill>
                  <a:srgbClr val="3B3B3B"/>
                </a:solidFill>
                <a:latin typeface="Arial"/>
                <a:cs typeface="Arial"/>
              </a:rPr>
              <a:t>Taxes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shall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 apportioned among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several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States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…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according  to their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respective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Numbers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…”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603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Census </a:t>
            </a:r>
            <a:r>
              <a:rPr spc="-60" dirty="0"/>
              <a:t>Table</a:t>
            </a:r>
            <a:r>
              <a:rPr spc="-80" dirty="0"/>
              <a:t> </a:t>
            </a:r>
            <a:r>
              <a:rPr spc="-5"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33652"/>
            <a:ext cx="7516495" cy="380936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7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column-dependent</a:t>
            </a:r>
            <a:r>
              <a:rPr sz="2400" spc="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interpretations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470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SEX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column: 1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Male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, 2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</a:t>
            </a:r>
            <a:r>
              <a:rPr sz="2400" spc="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Female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000" spc="-15" dirty="0">
                <a:solidFill>
                  <a:srgbClr val="3B3B3B"/>
                </a:solidFill>
                <a:latin typeface="Arial"/>
                <a:cs typeface="Arial"/>
              </a:rPr>
              <a:t>POPESTIMATE2010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column: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7/1/2010</a:t>
            </a:r>
            <a:r>
              <a:rPr sz="2400" i="1" spc="7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estimate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this table,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some rows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sums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other</a:t>
            </a:r>
            <a:r>
              <a:rPr sz="2400" spc="-7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rows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SEX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column: 0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i="1" spc="-50" dirty="0">
                <a:solidFill>
                  <a:srgbClr val="3B3B3B"/>
                </a:solidFill>
                <a:latin typeface="Arial"/>
                <a:cs typeface="Arial"/>
              </a:rPr>
              <a:t>Total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(of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Male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+</a:t>
            </a:r>
            <a:r>
              <a:rPr sz="2400" spc="1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Female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AGE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column: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999 is </a:t>
            </a:r>
            <a:r>
              <a:rPr sz="2400" i="1" spc="-50" dirty="0">
                <a:solidFill>
                  <a:srgbClr val="3B3B3B"/>
                </a:solidFill>
                <a:latin typeface="Arial"/>
                <a:cs typeface="Arial"/>
              </a:rPr>
              <a:t>Total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all</a:t>
            </a:r>
            <a:r>
              <a:rPr sz="2400" spc="1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ages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Numeric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codes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are often used for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storage</a:t>
            </a:r>
            <a:r>
              <a:rPr sz="2400" spc="-7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efficiency</a:t>
            </a:r>
            <a:endParaRPr sz="2400" dirty="0">
              <a:latin typeface="Arial"/>
              <a:cs typeface="Arial"/>
            </a:endParaRPr>
          </a:p>
          <a:p>
            <a:pPr marL="424815" marR="167640" indent="-412750">
              <a:lnSpc>
                <a:spcPts val="2850"/>
              </a:lnSpc>
              <a:spcBef>
                <a:spcPts val="6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column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type, but are not  necessarily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comparable (</a:t>
            </a:r>
            <a:r>
              <a:rPr sz="2000" dirty="0">
                <a:solidFill>
                  <a:srgbClr val="3B3B3B"/>
                </a:solidFill>
                <a:latin typeface="Arial"/>
                <a:cs typeface="Arial"/>
              </a:rPr>
              <a:t>AGE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12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vs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AGE</a:t>
            </a:r>
            <a:r>
              <a:rPr sz="2000" spc="1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999)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2205" y="4828645"/>
            <a:ext cx="62992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u="sng" spc="-5" dirty="0">
                <a:solidFill>
                  <a:srgbClr val="0055FA"/>
                </a:solidFill>
                <a:uFill>
                  <a:solidFill>
                    <a:srgbClr val="0055FA"/>
                  </a:solidFill>
                </a:uFill>
                <a:latin typeface="Arial"/>
                <a:cs typeface="Arial"/>
                <a:hlinkClick r:id="rId2"/>
              </a:rPr>
              <a:t>http://www2.census.gov/programs-surveys/popest/datasets/2010-2015/national/asrh/nc-est2015-agesex-res.pdf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1093342"/>
            <a:ext cx="7140575" cy="355033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82015" lvl="1" indent="-412750">
              <a:spcBef>
                <a:spcPts val="500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Lab 2 – Due Date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: Thursday 9/9 – 5 PM</a:t>
            </a:r>
          </a:p>
          <a:p>
            <a:pPr marL="1339215" marR="0" lvl="2" indent="-412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Graded Questions 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1.1, 2.1,2.1.1,3.1-3.6, 4.1-4.2</a:t>
            </a: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HW 2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 – Tuesday: 9/14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96415" lvl="3" indent="-412750">
              <a:spcBef>
                <a:spcPts val="500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  <a:defRPr/>
            </a:pP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82015" marR="0" lvl="1" indent="-412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Quiz 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– Tuesday: 9/7 – Covers Chapter 5</a:t>
            </a: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Quiz 5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 – Thursday: 9/9 – Covers Chapter 6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B3B3B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265" lvl="1">
              <a:spcBef>
                <a:spcPts val="5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3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86137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Class Checklist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066495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078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Analyzing Census</a:t>
            </a:r>
            <a:r>
              <a:rPr spc="-90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275" y="2157293"/>
            <a:ext cx="7923530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Leads to the discovery of interesting features and trends in  the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population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55625" y="3931308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7871" y="2240540"/>
            <a:ext cx="2886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4" y="666750"/>
            <a:ext cx="8308976" cy="43531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9265" lvl="1">
              <a:spcBef>
                <a:spcPts val="5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Declare an Array</a:t>
            </a: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Array Operations - +,-,*,**</a:t>
            </a:r>
            <a:endParaRPr lang="en-US" sz="2400" b="1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82015" lvl="1" indent="-412750">
              <a:spcBef>
                <a:spcPts val="4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Use </a:t>
            </a:r>
            <a:r>
              <a:rPr lang="en-US" sz="2400" spc="-5" dirty="0" err="1">
                <a:solidFill>
                  <a:srgbClr val="3B3B3B"/>
                </a:solidFill>
                <a:latin typeface="Arial"/>
                <a:cs typeface="Arial"/>
              </a:rPr>
              <a:t>np.range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()</a:t>
            </a:r>
          </a:p>
          <a:p>
            <a:pPr marL="882015" lvl="1" indent="-412750">
              <a:spcBef>
                <a:spcPts val="4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Read a table</a:t>
            </a:r>
          </a:p>
          <a:p>
            <a:pPr marL="1339215" lvl="2" indent="-412750">
              <a:spcBef>
                <a:spcPts val="495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r>
              <a:rPr lang="en-US" sz="2000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Table.read_table</a:t>
            </a:r>
            <a:r>
              <a:rPr lang="en-US"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(filename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lang="en-US" sz="2000" b="1" spc="-5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-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reads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tabl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e</a:t>
            </a:r>
            <a:r>
              <a:rPr lang="en-US"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fro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m</a:t>
            </a:r>
            <a:r>
              <a:rPr lang="en-US"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a  spreadsheet</a:t>
            </a:r>
            <a:endParaRPr lang="en-US" sz="2400" dirty="0">
              <a:latin typeface="Arial"/>
              <a:cs typeface="Arial"/>
            </a:endParaRPr>
          </a:p>
          <a:p>
            <a:pPr marL="1339215" lvl="2" indent="-412750">
              <a:spcBef>
                <a:spcPts val="4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339215" lvl="2" indent="-412750">
              <a:spcBef>
                <a:spcPts val="4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86137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Lecture 5 Review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73746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340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Table</a:t>
            </a:r>
            <a:r>
              <a:rPr spc="-85" dirty="0"/>
              <a:t> </a:t>
            </a:r>
            <a:r>
              <a:rPr spc="-5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2500" y="2811249"/>
            <a:ext cx="2413000" cy="39243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15"/>
              </a:spcBef>
            </a:pPr>
            <a:r>
              <a:rPr sz="1400" b="1" spc="-5" dirty="0">
                <a:latin typeface="Arial"/>
                <a:cs typeface="Arial"/>
              </a:rPr>
              <a:t>Name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65500" y="2811249"/>
            <a:ext cx="2413000" cy="39243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15"/>
              </a:spcBef>
            </a:pPr>
            <a:r>
              <a:rPr sz="1400" b="1" spc="-5" dirty="0">
                <a:latin typeface="Arial"/>
                <a:cs typeface="Arial"/>
              </a:rPr>
              <a:t>Code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8500" y="2811249"/>
            <a:ext cx="2413000" cy="39243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15"/>
              </a:spcBef>
            </a:pPr>
            <a:r>
              <a:rPr sz="1400" b="1" spc="-5" dirty="0">
                <a:latin typeface="Arial"/>
                <a:cs typeface="Arial"/>
              </a:rPr>
              <a:t>Area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(m2)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2500" y="3203649"/>
            <a:ext cx="2413000" cy="39243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Arial"/>
                <a:cs typeface="Arial"/>
              </a:rPr>
              <a:t>California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65500" y="3203649"/>
            <a:ext cx="2413000" cy="39243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Arial"/>
                <a:cs typeface="Arial"/>
              </a:rPr>
              <a:t>CA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78500" y="3203649"/>
            <a:ext cx="2413000" cy="39243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Arial"/>
                <a:cs typeface="Arial"/>
              </a:rPr>
              <a:t>163696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2500" y="3596049"/>
            <a:ext cx="2413000" cy="39243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Arial"/>
                <a:cs typeface="Arial"/>
              </a:rPr>
              <a:t>Nevada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65500" y="3596049"/>
            <a:ext cx="2413000" cy="39243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Arial"/>
                <a:cs typeface="Arial"/>
              </a:rPr>
              <a:t>NV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78500" y="3596049"/>
            <a:ext cx="2413000" cy="39243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25" dirty="0">
                <a:latin typeface="Arial"/>
                <a:cs typeface="Arial"/>
              </a:rPr>
              <a:t>110567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382424" y="2257537"/>
            <a:ext cx="1297305" cy="875665"/>
            <a:chOff x="3382424" y="2257537"/>
            <a:chExt cx="1297305" cy="875665"/>
          </a:xfrm>
        </p:grpSpPr>
        <p:sp>
          <p:nvSpPr>
            <p:cNvPr id="13" name="object 13"/>
            <p:cNvSpPr/>
            <p:nvPr/>
          </p:nvSpPr>
          <p:spPr>
            <a:xfrm>
              <a:off x="3391949" y="2894374"/>
              <a:ext cx="579755" cy="229235"/>
            </a:xfrm>
            <a:custGeom>
              <a:avLst/>
              <a:gdLst/>
              <a:ahLst/>
              <a:cxnLst/>
              <a:rect l="l" t="t" r="r" b="b"/>
              <a:pathLst>
                <a:path w="579754" h="229235">
                  <a:moveTo>
                    <a:pt x="0" y="38150"/>
                  </a:moveTo>
                  <a:lnTo>
                    <a:pt x="2998" y="23300"/>
                  </a:lnTo>
                  <a:lnTo>
                    <a:pt x="11174" y="11174"/>
                  </a:lnTo>
                  <a:lnTo>
                    <a:pt x="23300" y="2998"/>
                  </a:lnTo>
                  <a:lnTo>
                    <a:pt x="38150" y="0"/>
                  </a:lnTo>
                  <a:lnTo>
                    <a:pt x="541449" y="0"/>
                  </a:lnTo>
                  <a:lnTo>
                    <a:pt x="576695" y="23551"/>
                  </a:lnTo>
                  <a:lnTo>
                    <a:pt x="579599" y="38150"/>
                  </a:lnTo>
                  <a:lnTo>
                    <a:pt x="579599" y="190749"/>
                  </a:lnTo>
                  <a:lnTo>
                    <a:pt x="576601" y="205599"/>
                  </a:lnTo>
                  <a:lnTo>
                    <a:pt x="568425" y="217725"/>
                  </a:lnTo>
                  <a:lnTo>
                    <a:pt x="556299" y="225901"/>
                  </a:lnTo>
                  <a:lnTo>
                    <a:pt x="541449" y="228899"/>
                  </a:lnTo>
                  <a:lnTo>
                    <a:pt x="38150" y="228899"/>
                  </a:lnTo>
                  <a:lnTo>
                    <a:pt x="23300" y="225901"/>
                  </a:lnTo>
                  <a:lnTo>
                    <a:pt x="11174" y="217725"/>
                  </a:lnTo>
                  <a:lnTo>
                    <a:pt x="2998" y="205599"/>
                  </a:lnTo>
                  <a:lnTo>
                    <a:pt x="0" y="190749"/>
                  </a:lnTo>
                  <a:lnTo>
                    <a:pt x="0" y="38150"/>
                  </a:lnTo>
                  <a:close/>
                </a:path>
              </a:pathLst>
            </a:custGeom>
            <a:ln w="19049">
              <a:solidFill>
                <a:srgbClr val="3B7E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81674" y="2262299"/>
              <a:ext cx="1193165" cy="600710"/>
            </a:xfrm>
            <a:custGeom>
              <a:avLst/>
              <a:gdLst/>
              <a:ahLst/>
              <a:cxnLst/>
              <a:rect l="l" t="t" r="r" b="b"/>
              <a:pathLst>
                <a:path w="1193164" h="600710">
                  <a:moveTo>
                    <a:pt x="1116749" y="458099"/>
                  </a:moveTo>
                  <a:lnTo>
                    <a:pt x="76349" y="458099"/>
                  </a:lnTo>
                  <a:lnTo>
                    <a:pt x="46631" y="452100"/>
                  </a:lnTo>
                  <a:lnTo>
                    <a:pt x="22362" y="435737"/>
                  </a:lnTo>
                  <a:lnTo>
                    <a:pt x="5999" y="411468"/>
                  </a:lnTo>
                  <a:lnTo>
                    <a:pt x="0" y="381749"/>
                  </a:lnTo>
                  <a:lnTo>
                    <a:pt x="0" y="76349"/>
                  </a:lnTo>
                  <a:lnTo>
                    <a:pt x="5999" y="46631"/>
                  </a:lnTo>
                  <a:lnTo>
                    <a:pt x="22362" y="22362"/>
                  </a:lnTo>
                  <a:lnTo>
                    <a:pt x="46631" y="5999"/>
                  </a:lnTo>
                  <a:lnTo>
                    <a:pt x="76349" y="0"/>
                  </a:lnTo>
                  <a:lnTo>
                    <a:pt x="1116749" y="0"/>
                  </a:lnTo>
                  <a:lnTo>
                    <a:pt x="1159108" y="12827"/>
                  </a:lnTo>
                  <a:lnTo>
                    <a:pt x="1187288" y="47132"/>
                  </a:lnTo>
                  <a:lnTo>
                    <a:pt x="1193099" y="76349"/>
                  </a:lnTo>
                  <a:lnTo>
                    <a:pt x="1193099" y="381749"/>
                  </a:lnTo>
                  <a:lnTo>
                    <a:pt x="1187100" y="411468"/>
                  </a:lnTo>
                  <a:lnTo>
                    <a:pt x="1170737" y="435737"/>
                  </a:lnTo>
                  <a:lnTo>
                    <a:pt x="1146468" y="452100"/>
                  </a:lnTo>
                  <a:lnTo>
                    <a:pt x="1116749" y="458099"/>
                  </a:lnTo>
                  <a:close/>
                </a:path>
                <a:path w="1193164" h="600710">
                  <a:moveTo>
                    <a:pt x="197529" y="600472"/>
                  </a:moveTo>
                  <a:lnTo>
                    <a:pt x="198849" y="458099"/>
                  </a:lnTo>
                  <a:lnTo>
                    <a:pt x="497124" y="458099"/>
                  </a:lnTo>
                  <a:lnTo>
                    <a:pt x="197529" y="600472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81674" y="2262299"/>
              <a:ext cx="1193165" cy="600710"/>
            </a:xfrm>
            <a:custGeom>
              <a:avLst/>
              <a:gdLst/>
              <a:ahLst/>
              <a:cxnLst/>
              <a:rect l="l" t="t" r="r" b="b"/>
              <a:pathLst>
                <a:path w="1193164" h="600710">
                  <a:moveTo>
                    <a:pt x="0" y="76349"/>
                  </a:moveTo>
                  <a:lnTo>
                    <a:pt x="5999" y="46631"/>
                  </a:lnTo>
                  <a:lnTo>
                    <a:pt x="22362" y="22362"/>
                  </a:lnTo>
                  <a:lnTo>
                    <a:pt x="46631" y="5999"/>
                  </a:lnTo>
                  <a:lnTo>
                    <a:pt x="76349" y="0"/>
                  </a:lnTo>
                  <a:lnTo>
                    <a:pt x="198849" y="0"/>
                  </a:lnTo>
                  <a:lnTo>
                    <a:pt x="497124" y="0"/>
                  </a:lnTo>
                  <a:lnTo>
                    <a:pt x="1116749" y="0"/>
                  </a:lnTo>
                  <a:lnTo>
                    <a:pt x="1131714" y="1480"/>
                  </a:lnTo>
                  <a:lnTo>
                    <a:pt x="1170737" y="22362"/>
                  </a:lnTo>
                  <a:lnTo>
                    <a:pt x="1191619" y="61385"/>
                  </a:lnTo>
                  <a:lnTo>
                    <a:pt x="1193099" y="76349"/>
                  </a:lnTo>
                  <a:lnTo>
                    <a:pt x="1193099" y="267224"/>
                  </a:lnTo>
                  <a:lnTo>
                    <a:pt x="1193099" y="381749"/>
                  </a:lnTo>
                  <a:lnTo>
                    <a:pt x="1187100" y="411468"/>
                  </a:lnTo>
                  <a:lnTo>
                    <a:pt x="1170737" y="435737"/>
                  </a:lnTo>
                  <a:lnTo>
                    <a:pt x="1146468" y="452100"/>
                  </a:lnTo>
                  <a:lnTo>
                    <a:pt x="1116749" y="458099"/>
                  </a:lnTo>
                  <a:lnTo>
                    <a:pt x="497124" y="458099"/>
                  </a:lnTo>
                  <a:lnTo>
                    <a:pt x="197529" y="600472"/>
                  </a:lnTo>
                  <a:lnTo>
                    <a:pt x="198849" y="458099"/>
                  </a:lnTo>
                  <a:lnTo>
                    <a:pt x="76349" y="458099"/>
                  </a:lnTo>
                  <a:lnTo>
                    <a:pt x="46631" y="452100"/>
                  </a:lnTo>
                  <a:lnTo>
                    <a:pt x="22362" y="435737"/>
                  </a:lnTo>
                  <a:lnTo>
                    <a:pt x="5999" y="411468"/>
                  </a:lnTo>
                  <a:lnTo>
                    <a:pt x="0" y="381749"/>
                  </a:lnTo>
                  <a:lnTo>
                    <a:pt x="0" y="267224"/>
                  </a:lnTo>
                  <a:lnTo>
                    <a:pt x="0" y="763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74724" y="1093342"/>
            <a:ext cx="6446520" cy="1537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60" dirty="0">
                <a:solidFill>
                  <a:srgbClr val="3B3B3B"/>
                </a:solidFill>
                <a:latin typeface="Arial"/>
                <a:cs typeface="Arial"/>
              </a:rPr>
              <a:t>Table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sequence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labeled</a:t>
            </a:r>
            <a:r>
              <a:rPr sz="2400" spc="-18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columns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Labels are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strings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Columns are arrays, all with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</a:t>
            </a:r>
            <a:r>
              <a:rPr sz="2400" spc="-8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length</a:t>
            </a:r>
            <a:endParaRPr sz="2400">
              <a:latin typeface="Arial"/>
              <a:cs typeface="Arial"/>
            </a:endParaRPr>
          </a:p>
          <a:p>
            <a:pPr marL="560070" algn="ctr">
              <a:lnSpc>
                <a:spcPct val="100000"/>
              </a:lnSpc>
              <a:spcBef>
                <a:spcPts val="1120"/>
              </a:spcBef>
            </a:pPr>
            <a:r>
              <a:rPr sz="1800" spc="-5" dirty="0">
                <a:latin typeface="Arial"/>
                <a:cs typeface="Arial"/>
              </a:rPr>
              <a:t>Label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562512" y="3153474"/>
            <a:ext cx="3180715" cy="1529715"/>
            <a:chOff x="2562512" y="3153474"/>
            <a:chExt cx="3180715" cy="1529715"/>
          </a:xfrm>
        </p:grpSpPr>
        <p:sp>
          <p:nvSpPr>
            <p:cNvPr id="18" name="object 18"/>
            <p:cNvSpPr/>
            <p:nvPr/>
          </p:nvSpPr>
          <p:spPr>
            <a:xfrm>
              <a:off x="3391950" y="3162999"/>
              <a:ext cx="2341880" cy="909319"/>
            </a:xfrm>
            <a:custGeom>
              <a:avLst/>
              <a:gdLst/>
              <a:ahLst/>
              <a:cxnLst/>
              <a:rect l="l" t="t" r="r" b="b"/>
              <a:pathLst>
                <a:path w="2341879" h="909320">
                  <a:moveTo>
                    <a:pt x="0" y="151452"/>
                  </a:moveTo>
                  <a:lnTo>
                    <a:pt x="7721" y="103582"/>
                  </a:lnTo>
                  <a:lnTo>
                    <a:pt x="29221" y="62006"/>
                  </a:lnTo>
                  <a:lnTo>
                    <a:pt x="62006" y="29221"/>
                  </a:lnTo>
                  <a:lnTo>
                    <a:pt x="103582" y="7721"/>
                  </a:lnTo>
                  <a:lnTo>
                    <a:pt x="151452" y="0"/>
                  </a:lnTo>
                  <a:lnTo>
                    <a:pt x="2190046" y="0"/>
                  </a:lnTo>
                  <a:lnTo>
                    <a:pt x="2248005" y="11528"/>
                  </a:lnTo>
                  <a:lnTo>
                    <a:pt x="2297140" y="44359"/>
                  </a:lnTo>
                  <a:lnTo>
                    <a:pt x="2329971" y="93494"/>
                  </a:lnTo>
                  <a:lnTo>
                    <a:pt x="2341499" y="151452"/>
                  </a:lnTo>
                  <a:lnTo>
                    <a:pt x="2341499" y="757246"/>
                  </a:lnTo>
                  <a:lnTo>
                    <a:pt x="2333778" y="805117"/>
                  </a:lnTo>
                  <a:lnTo>
                    <a:pt x="2312278" y="846693"/>
                  </a:lnTo>
                  <a:lnTo>
                    <a:pt x="2279493" y="879478"/>
                  </a:lnTo>
                  <a:lnTo>
                    <a:pt x="2237917" y="900978"/>
                  </a:lnTo>
                  <a:lnTo>
                    <a:pt x="2190046" y="908699"/>
                  </a:lnTo>
                  <a:lnTo>
                    <a:pt x="151452" y="908699"/>
                  </a:lnTo>
                  <a:lnTo>
                    <a:pt x="103582" y="900978"/>
                  </a:lnTo>
                  <a:lnTo>
                    <a:pt x="62006" y="879478"/>
                  </a:lnTo>
                  <a:lnTo>
                    <a:pt x="29221" y="846693"/>
                  </a:lnTo>
                  <a:lnTo>
                    <a:pt x="7721" y="805117"/>
                  </a:lnTo>
                  <a:lnTo>
                    <a:pt x="0" y="757246"/>
                  </a:lnTo>
                  <a:lnTo>
                    <a:pt x="0" y="151452"/>
                  </a:lnTo>
                  <a:close/>
                </a:path>
              </a:pathLst>
            </a:custGeom>
            <a:ln w="19049">
              <a:solidFill>
                <a:srgbClr val="3B7E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67275" y="4083975"/>
              <a:ext cx="1193165" cy="594360"/>
            </a:xfrm>
            <a:custGeom>
              <a:avLst/>
              <a:gdLst/>
              <a:ahLst/>
              <a:cxnLst/>
              <a:rect l="l" t="t" r="r" b="b"/>
              <a:pathLst>
                <a:path w="1193164" h="594360">
                  <a:moveTo>
                    <a:pt x="994249" y="135821"/>
                  </a:moveTo>
                  <a:lnTo>
                    <a:pt x="695974" y="135821"/>
                  </a:lnTo>
                  <a:lnTo>
                    <a:pt x="1015829" y="0"/>
                  </a:lnTo>
                  <a:lnTo>
                    <a:pt x="994249" y="135821"/>
                  </a:lnTo>
                  <a:close/>
                </a:path>
                <a:path w="1193164" h="594360">
                  <a:moveTo>
                    <a:pt x="1116749" y="593921"/>
                  </a:moveTo>
                  <a:lnTo>
                    <a:pt x="76349" y="593921"/>
                  </a:lnTo>
                  <a:lnTo>
                    <a:pt x="46631" y="587921"/>
                  </a:lnTo>
                  <a:lnTo>
                    <a:pt x="22362" y="571559"/>
                  </a:lnTo>
                  <a:lnTo>
                    <a:pt x="5999" y="547290"/>
                  </a:lnTo>
                  <a:lnTo>
                    <a:pt x="0" y="517571"/>
                  </a:lnTo>
                  <a:lnTo>
                    <a:pt x="0" y="212171"/>
                  </a:lnTo>
                  <a:lnTo>
                    <a:pt x="5999" y="182452"/>
                  </a:lnTo>
                  <a:lnTo>
                    <a:pt x="22362" y="158184"/>
                  </a:lnTo>
                  <a:lnTo>
                    <a:pt x="46631" y="141821"/>
                  </a:lnTo>
                  <a:lnTo>
                    <a:pt x="76349" y="135821"/>
                  </a:lnTo>
                  <a:lnTo>
                    <a:pt x="1116749" y="135821"/>
                  </a:lnTo>
                  <a:lnTo>
                    <a:pt x="1159108" y="148649"/>
                  </a:lnTo>
                  <a:lnTo>
                    <a:pt x="1187288" y="182953"/>
                  </a:lnTo>
                  <a:lnTo>
                    <a:pt x="1193099" y="212171"/>
                  </a:lnTo>
                  <a:lnTo>
                    <a:pt x="1193099" y="517571"/>
                  </a:lnTo>
                  <a:lnTo>
                    <a:pt x="1187100" y="547290"/>
                  </a:lnTo>
                  <a:lnTo>
                    <a:pt x="1170737" y="571559"/>
                  </a:lnTo>
                  <a:lnTo>
                    <a:pt x="1146468" y="587921"/>
                  </a:lnTo>
                  <a:lnTo>
                    <a:pt x="1116749" y="593921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67275" y="4083975"/>
              <a:ext cx="1193165" cy="594360"/>
            </a:xfrm>
            <a:custGeom>
              <a:avLst/>
              <a:gdLst/>
              <a:ahLst/>
              <a:cxnLst/>
              <a:rect l="l" t="t" r="r" b="b"/>
              <a:pathLst>
                <a:path w="1193164" h="594360">
                  <a:moveTo>
                    <a:pt x="0" y="212171"/>
                  </a:moveTo>
                  <a:lnTo>
                    <a:pt x="5999" y="182452"/>
                  </a:lnTo>
                  <a:lnTo>
                    <a:pt x="22362" y="158184"/>
                  </a:lnTo>
                  <a:lnTo>
                    <a:pt x="46631" y="141821"/>
                  </a:lnTo>
                  <a:lnTo>
                    <a:pt x="76349" y="135821"/>
                  </a:lnTo>
                  <a:lnTo>
                    <a:pt x="695974" y="135821"/>
                  </a:lnTo>
                  <a:lnTo>
                    <a:pt x="1015829" y="0"/>
                  </a:lnTo>
                  <a:lnTo>
                    <a:pt x="994249" y="135821"/>
                  </a:lnTo>
                  <a:lnTo>
                    <a:pt x="1116749" y="135821"/>
                  </a:lnTo>
                  <a:lnTo>
                    <a:pt x="1131714" y="137302"/>
                  </a:lnTo>
                  <a:lnTo>
                    <a:pt x="1170737" y="158184"/>
                  </a:lnTo>
                  <a:lnTo>
                    <a:pt x="1191619" y="197207"/>
                  </a:lnTo>
                  <a:lnTo>
                    <a:pt x="1193099" y="212171"/>
                  </a:lnTo>
                  <a:lnTo>
                    <a:pt x="1193099" y="326696"/>
                  </a:lnTo>
                  <a:lnTo>
                    <a:pt x="1193099" y="517571"/>
                  </a:lnTo>
                  <a:lnTo>
                    <a:pt x="1187100" y="547290"/>
                  </a:lnTo>
                  <a:lnTo>
                    <a:pt x="1170737" y="571559"/>
                  </a:lnTo>
                  <a:lnTo>
                    <a:pt x="1146468" y="587921"/>
                  </a:lnTo>
                  <a:lnTo>
                    <a:pt x="1116749" y="593921"/>
                  </a:lnTo>
                  <a:lnTo>
                    <a:pt x="994249" y="593921"/>
                  </a:lnTo>
                  <a:lnTo>
                    <a:pt x="695974" y="593921"/>
                  </a:lnTo>
                  <a:lnTo>
                    <a:pt x="76349" y="593921"/>
                  </a:lnTo>
                  <a:lnTo>
                    <a:pt x="46631" y="587921"/>
                  </a:lnTo>
                  <a:lnTo>
                    <a:pt x="22362" y="571559"/>
                  </a:lnTo>
                  <a:lnTo>
                    <a:pt x="5999" y="547290"/>
                  </a:lnTo>
                  <a:lnTo>
                    <a:pt x="0" y="517571"/>
                  </a:lnTo>
                  <a:lnTo>
                    <a:pt x="0" y="326696"/>
                  </a:lnTo>
                  <a:lnTo>
                    <a:pt x="0" y="212171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757270" y="4288890"/>
            <a:ext cx="813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Column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83591" y="3646849"/>
            <a:ext cx="7379970" cy="883919"/>
            <a:chOff x="883591" y="3646849"/>
            <a:chExt cx="7379970" cy="883919"/>
          </a:xfrm>
        </p:grpSpPr>
        <p:sp>
          <p:nvSpPr>
            <p:cNvPr id="23" name="object 23"/>
            <p:cNvSpPr/>
            <p:nvPr/>
          </p:nvSpPr>
          <p:spPr>
            <a:xfrm>
              <a:off x="893116" y="3656374"/>
              <a:ext cx="7360920" cy="265430"/>
            </a:xfrm>
            <a:custGeom>
              <a:avLst/>
              <a:gdLst/>
              <a:ahLst/>
              <a:cxnLst/>
              <a:rect l="l" t="t" r="r" b="b"/>
              <a:pathLst>
                <a:path w="7360920" h="265429">
                  <a:moveTo>
                    <a:pt x="0" y="44200"/>
                  </a:moveTo>
                  <a:lnTo>
                    <a:pt x="3473" y="26995"/>
                  </a:lnTo>
                  <a:lnTo>
                    <a:pt x="12946" y="12946"/>
                  </a:lnTo>
                  <a:lnTo>
                    <a:pt x="26995" y="3473"/>
                  </a:lnTo>
                  <a:lnTo>
                    <a:pt x="44200" y="0"/>
                  </a:lnTo>
                  <a:lnTo>
                    <a:pt x="7316598" y="0"/>
                  </a:lnTo>
                  <a:lnTo>
                    <a:pt x="7353373" y="19678"/>
                  </a:lnTo>
                  <a:lnTo>
                    <a:pt x="7360799" y="44200"/>
                  </a:lnTo>
                  <a:lnTo>
                    <a:pt x="7360799" y="220999"/>
                  </a:lnTo>
                  <a:lnTo>
                    <a:pt x="7357326" y="238204"/>
                  </a:lnTo>
                  <a:lnTo>
                    <a:pt x="7347853" y="252253"/>
                  </a:lnTo>
                  <a:lnTo>
                    <a:pt x="7333803" y="261726"/>
                  </a:lnTo>
                  <a:lnTo>
                    <a:pt x="7316598" y="265199"/>
                  </a:lnTo>
                  <a:lnTo>
                    <a:pt x="44200" y="265199"/>
                  </a:lnTo>
                  <a:lnTo>
                    <a:pt x="26995" y="261726"/>
                  </a:lnTo>
                  <a:lnTo>
                    <a:pt x="12946" y="252253"/>
                  </a:lnTo>
                  <a:lnTo>
                    <a:pt x="3473" y="238204"/>
                  </a:lnTo>
                  <a:lnTo>
                    <a:pt x="0" y="220999"/>
                  </a:lnTo>
                  <a:lnTo>
                    <a:pt x="0" y="44200"/>
                  </a:lnTo>
                  <a:close/>
                </a:path>
              </a:pathLst>
            </a:custGeom>
            <a:ln w="19049">
              <a:solidFill>
                <a:srgbClr val="3B7E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19475" y="3935019"/>
              <a:ext cx="1193165" cy="590550"/>
            </a:xfrm>
            <a:custGeom>
              <a:avLst/>
              <a:gdLst/>
              <a:ahLst/>
              <a:cxnLst/>
              <a:rect l="l" t="t" r="r" b="b"/>
              <a:pathLst>
                <a:path w="1193164" h="590550">
                  <a:moveTo>
                    <a:pt x="497124" y="132377"/>
                  </a:moveTo>
                  <a:lnTo>
                    <a:pt x="198849" y="132377"/>
                  </a:lnTo>
                  <a:lnTo>
                    <a:pt x="197529" y="0"/>
                  </a:lnTo>
                  <a:lnTo>
                    <a:pt x="497124" y="132377"/>
                  </a:lnTo>
                  <a:close/>
                </a:path>
                <a:path w="1193164" h="590550">
                  <a:moveTo>
                    <a:pt x="1116749" y="590477"/>
                  </a:moveTo>
                  <a:lnTo>
                    <a:pt x="76349" y="590477"/>
                  </a:lnTo>
                  <a:lnTo>
                    <a:pt x="46631" y="584477"/>
                  </a:lnTo>
                  <a:lnTo>
                    <a:pt x="22362" y="568114"/>
                  </a:lnTo>
                  <a:lnTo>
                    <a:pt x="5999" y="543846"/>
                  </a:lnTo>
                  <a:lnTo>
                    <a:pt x="0" y="514127"/>
                  </a:lnTo>
                  <a:lnTo>
                    <a:pt x="0" y="208727"/>
                  </a:lnTo>
                  <a:lnTo>
                    <a:pt x="5999" y="179008"/>
                  </a:lnTo>
                  <a:lnTo>
                    <a:pt x="22362" y="154739"/>
                  </a:lnTo>
                  <a:lnTo>
                    <a:pt x="46631" y="138377"/>
                  </a:lnTo>
                  <a:lnTo>
                    <a:pt x="76349" y="132377"/>
                  </a:lnTo>
                  <a:lnTo>
                    <a:pt x="1116749" y="132377"/>
                  </a:lnTo>
                  <a:lnTo>
                    <a:pt x="1159109" y="145205"/>
                  </a:lnTo>
                  <a:lnTo>
                    <a:pt x="1187288" y="179509"/>
                  </a:lnTo>
                  <a:lnTo>
                    <a:pt x="1193099" y="208727"/>
                  </a:lnTo>
                  <a:lnTo>
                    <a:pt x="1193099" y="514127"/>
                  </a:lnTo>
                  <a:lnTo>
                    <a:pt x="1187100" y="543846"/>
                  </a:lnTo>
                  <a:lnTo>
                    <a:pt x="1170737" y="568114"/>
                  </a:lnTo>
                  <a:lnTo>
                    <a:pt x="1146468" y="584477"/>
                  </a:lnTo>
                  <a:lnTo>
                    <a:pt x="1116749" y="590477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19475" y="3935019"/>
              <a:ext cx="1193165" cy="590550"/>
            </a:xfrm>
            <a:custGeom>
              <a:avLst/>
              <a:gdLst/>
              <a:ahLst/>
              <a:cxnLst/>
              <a:rect l="l" t="t" r="r" b="b"/>
              <a:pathLst>
                <a:path w="1193164" h="590550">
                  <a:moveTo>
                    <a:pt x="0" y="208727"/>
                  </a:moveTo>
                  <a:lnTo>
                    <a:pt x="5999" y="179008"/>
                  </a:lnTo>
                  <a:lnTo>
                    <a:pt x="22362" y="154739"/>
                  </a:lnTo>
                  <a:lnTo>
                    <a:pt x="46631" y="138377"/>
                  </a:lnTo>
                  <a:lnTo>
                    <a:pt x="76349" y="132377"/>
                  </a:lnTo>
                  <a:lnTo>
                    <a:pt x="198849" y="132377"/>
                  </a:lnTo>
                  <a:lnTo>
                    <a:pt x="197529" y="0"/>
                  </a:lnTo>
                  <a:lnTo>
                    <a:pt x="497124" y="132377"/>
                  </a:lnTo>
                  <a:lnTo>
                    <a:pt x="1116749" y="132377"/>
                  </a:lnTo>
                  <a:lnTo>
                    <a:pt x="1131714" y="133857"/>
                  </a:lnTo>
                  <a:lnTo>
                    <a:pt x="1170737" y="154739"/>
                  </a:lnTo>
                  <a:lnTo>
                    <a:pt x="1191619" y="193762"/>
                  </a:lnTo>
                  <a:lnTo>
                    <a:pt x="1193099" y="208727"/>
                  </a:lnTo>
                  <a:lnTo>
                    <a:pt x="1193099" y="323252"/>
                  </a:lnTo>
                  <a:lnTo>
                    <a:pt x="1193099" y="514127"/>
                  </a:lnTo>
                  <a:lnTo>
                    <a:pt x="1187100" y="543846"/>
                  </a:lnTo>
                  <a:lnTo>
                    <a:pt x="1170737" y="568114"/>
                  </a:lnTo>
                  <a:lnTo>
                    <a:pt x="1146468" y="584477"/>
                  </a:lnTo>
                  <a:lnTo>
                    <a:pt x="1116749" y="590477"/>
                  </a:lnTo>
                  <a:lnTo>
                    <a:pt x="497124" y="590477"/>
                  </a:lnTo>
                  <a:lnTo>
                    <a:pt x="198849" y="590477"/>
                  </a:lnTo>
                  <a:lnTo>
                    <a:pt x="76349" y="590477"/>
                  </a:lnTo>
                  <a:lnTo>
                    <a:pt x="46631" y="584477"/>
                  </a:lnTo>
                  <a:lnTo>
                    <a:pt x="22362" y="568114"/>
                  </a:lnTo>
                  <a:lnTo>
                    <a:pt x="5999" y="543846"/>
                  </a:lnTo>
                  <a:lnTo>
                    <a:pt x="0" y="514127"/>
                  </a:lnTo>
                  <a:lnTo>
                    <a:pt x="0" y="323252"/>
                  </a:lnTo>
                  <a:lnTo>
                    <a:pt x="0" y="208727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474669" y="4136490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Row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808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C</a:t>
            </a:r>
            <a:r>
              <a:rPr sz="3600" b="1" spc="-5" dirty="0">
                <a:latin typeface="Arial"/>
                <a:cs typeface="Arial"/>
              </a:rPr>
              <a:t>reate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table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639050" cy="312200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indent="-412750">
              <a:lnSpc>
                <a:spcPts val="2850"/>
              </a:lnSpc>
              <a:buClr>
                <a:srgbClr val="C4820D"/>
              </a:buClr>
              <a:buSzPct val="120000"/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Table(</a:t>
            </a: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2000" b="1" spc="-5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51535" lvl="1" indent="-382270">
              <a:lnSpc>
                <a:spcPts val="2385"/>
              </a:lnSpc>
              <a:buClr>
                <a:srgbClr val="C4820D"/>
              </a:buClr>
              <a:buFont typeface="Arial"/>
              <a:buChar char="○"/>
              <a:tabLst>
                <a:tab pos="851535" algn="l"/>
                <a:tab pos="852169" algn="l"/>
              </a:tabLst>
              <a:defRPr/>
            </a:pPr>
            <a:r>
              <a:rPr kumimoji="0" lang="en-US" sz="2000" b="0" i="0" u="none" strike="noStrike" kern="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Cre</a:t>
            </a:r>
            <a:r>
              <a:rPr lang="en-US" sz="2000" dirty="0" err="1">
                <a:solidFill>
                  <a:srgbClr val="3B3B3B"/>
                </a:solidFill>
                <a:latin typeface="Arial"/>
                <a:cs typeface="Arial"/>
              </a:rPr>
              <a:t>ates</a:t>
            </a:r>
            <a:r>
              <a:rPr lang="en-US" sz="20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000" spc="-5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lang="en-US" sz="2000" dirty="0">
                <a:solidFill>
                  <a:srgbClr val="3B3B3B"/>
                </a:solidFill>
                <a:latin typeface="Arial"/>
                <a:cs typeface="Arial"/>
              </a:rPr>
              <a:t>n</a:t>
            </a:r>
            <a:r>
              <a:rPr lang="en-US" sz="2000" spc="-5" dirty="0">
                <a:solidFill>
                  <a:srgbClr val="3B3B3B"/>
                </a:solidFill>
                <a:latin typeface="Arial"/>
                <a:cs typeface="Arial"/>
              </a:rPr>
              <a:t> empt</a:t>
            </a:r>
            <a:r>
              <a:rPr lang="en-US" sz="2000" dirty="0">
                <a:solidFill>
                  <a:srgbClr val="3B3B3B"/>
                </a:solidFill>
                <a:latin typeface="Arial"/>
                <a:cs typeface="Arial"/>
              </a:rPr>
              <a:t>y</a:t>
            </a:r>
            <a:r>
              <a:rPr lang="en-US" sz="2000" spc="-5" dirty="0">
                <a:solidFill>
                  <a:srgbClr val="3B3B3B"/>
                </a:solidFill>
                <a:latin typeface="Arial"/>
                <a:cs typeface="Arial"/>
              </a:rPr>
              <a:t> table</a:t>
            </a:r>
          </a:p>
          <a:p>
            <a:pPr marL="469265" marR="0" lvl="1" algn="l" defTabSz="914400" rtl="0" eaLnBrk="1" fontAlgn="auto" latinLnBrk="0" hangingPunct="1">
              <a:lnSpc>
                <a:spcPts val="2385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tabLst>
                <a:tab pos="851535" algn="l"/>
                <a:tab pos="852169" algn="l"/>
              </a:tabLst>
              <a:defRPr/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394335" indent="-382270">
              <a:lnSpc>
                <a:spcPts val="2385"/>
              </a:lnSpc>
              <a:spcBef>
                <a:spcPts val="100"/>
              </a:spcBef>
              <a:buClr>
                <a:srgbClr val="C4820D"/>
              </a:buClr>
              <a:buFontTx/>
              <a:buChar char="●"/>
              <a:tabLst>
                <a:tab pos="394335" algn="l"/>
                <a:tab pos="394970" algn="l"/>
              </a:tabLst>
              <a:defRPr/>
            </a:pPr>
            <a:r>
              <a:rPr kumimoji="0" lang="en-US" sz="2000" b="1" i="0" u="none" strike="noStrike" kern="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Table().</a:t>
            </a:r>
            <a:r>
              <a:rPr kumimoji="0" lang="en-US" sz="2000" b="1" i="0" u="none" strike="noStrike" kern="0" cap="none" spc="-5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with_colum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(‘Name’,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arraydata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851535" lvl="1" indent="-382270">
              <a:lnSpc>
                <a:spcPts val="2385"/>
              </a:lnSpc>
              <a:buClr>
                <a:srgbClr val="C4820D"/>
              </a:buClr>
              <a:buFont typeface="Arial"/>
              <a:buChar char="○"/>
              <a:tabLst>
                <a:tab pos="851535" algn="l"/>
                <a:tab pos="852169" algn="l"/>
              </a:tabLst>
              <a:defRPr/>
            </a:pPr>
            <a:r>
              <a:rPr kumimoji="0" lang="en-US" sz="2000" b="0" i="0" u="none" strike="noStrike" kern="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Cre</a:t>
            </a:r>
            <a:r>
              <a:rPr lang="en-US" sz="2000" dirty="0" err="1">
                <a:solidFill>
                  <a:srgbClr val="3B3B3B"/>
                </a:solidFill>
                <a:latin typeface="Arial"/>
                <a:cs typeface="Arial"/>
              </a:rPr>
              <a:t>ates</a:t>
            </a:r>
            <a:r>
              <a:rPr lang="en-US" sz="20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000" spc="-5" dirty="0">
                <a:solidFill>
                  <a:srgbClr val="3B3B3B"/>
                </a:solidFill>
                <a:latin typeface="Arial"/>
                <a:cs typeface="Arial"/>
              </a:rPr>
              <a:t>a table with column ‘Name’ and entries given by </a:t>
            </a:r>
            <a:r>
              <a:rPr lang="en-US" sz="2000" spc="-5" dirty="0" err="1">
                <a:solidFill>
                  <a:srgbClr val="3B3B3B"/>
                </a:solidFill>
                <a:latin typeface="Arial"/>
                <a:cs typeface="Arial"/>
              </a:rPr>
              <a:t>arraydata</a:t>
            </a:r>
            <a:endParaRPr lang="en-US" sz="20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51535" marR="0" lvl="1" indent="-382270" defTabSz="914400" eaLnBrk="1" fontAlgn="auto" latinLnBrk="0" hangingPunct="1">
              <a:lnSpc>
                <a:spcPts val="2385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 typeface="Arial"/>
              <a:buChar char="○"/>
              <a:tabLst>
                <a:tab pos="851535" algn="l"/>
                <a:tab pos="852169" algn="l"/>
              </a:tabLst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2065">
              <a:lnSpc>
                <a:spcPts val="2850"/>
              </a:lnSpc>
              <a:buClr>
                <a:srgbClr val="C4820D"/>
              </a:buClr>
              <a:buSzPct val="120000"/>
              <a:tabLst>
                <a:tab pos="424815" algn="l"/>
                <a:tab pos="425450" algn="l"/>
              </a:tabLst>
            </a:pPr>
            <a:endParaRPr lang="en-US"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</a:pPr>
            <a:endParaRPr sz="3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3371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60" dirty="0">
                <a:latin typeface="Arial"/>
                <a:cs typeface="Arial"/>
              </a:rPr>
              <a:t>More</a:t>
            </a:r>
            <a:r>
              <a:rPr lang="en-US" sz="3600" b="1" spc="-85" dirty="0">
                <a:latin typeface="Arial"/>
                <a:cs typeface="Arial"/>
              </a:rPr>
              <a:t> </a:t>
            </a:r>
            <a:r>
              <a:rPr sz="3600" b="1" spc="-60" dirty="0">
                <a:latin typeface="Arial"/>
                <a:cs typeface="Arial"/>
              </a:rPr>
              <a:t>Table</a:t>
            </a:r>
            <a:r>
              <a:rPr sz="3600" b="1" spc="-8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Methods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84522" y="1035050"/>
            <a:ext cx="7974955" cy="21287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4655" indent="-382270">
              <a:lnSpc>
                <a:spcPct val="100000"/>
              </a:lnSpc>
              <a:spcBef>
                <a:spcPts val="575"/>
              </a:spcBef>
              <a:buClr>
                <a:srgbClr val="C4820D"/>
              </a:buClr>
              <a:buFont typeface="Arial"/>
              <a:buChar char="●"/>
              <a:tabLst>
                <a:tab pos="415290" algn="l"/>
                <a:tab pos="415925" algn="l"/>
              </a:tabLst>
            </a:pPr>
            <a:r>
              <a:rPr lang="en-US" b="1" spc="-5" dirty="0" err="1">
                <a:highlight>
                  <a:srgbClr val="FF00FF"/>
                </a:highlight>
                <a:latin typeface="Courier New"/>
                <a:cs typeface="Courier New"/>
              </a:rPr>
              <a:t>t.</a:t>
            </a:r>
            <a:r>
              <a:rPr lang="en-US" b="1" spc="-5" dirty="0" err="1">
                <a:solidFill>
                  <a:srgbClr val="0000FF"/>
                </a:solidFill>
                <a:highlight>
                  <a:srgbClr val="FF00FF"/>
                </a:highlight>
                <a:latin typeface="Courier New"/>
                <a:cs typeface="Courier New"/>
              </a:rPr>
              <a:t>num_row</a:t>
            </a:r>
            <a:r>
              <a:rPr lang="en-US" b="1" dirty="0" err="1">
                <a:solidFill>
                  <a:srgbClr val="0000FF"/>
                </a:solidFill>
                <a:highlight>
                  <a:srgbClr val="FF00FF"/>
                </a:highlight>
                <a:latin typeface="Courier New"/>
                <a:cs typeface="Courier New"/>
              </a:rPr>
              <a:t>s</a:t>
            </a:r>
            <a:r>
              <a:rPr lang="en-US" b="1" dirty="0">
                <a:solidFill>
                  <a:srgbClr val="0000FF"/>
                </a:solidFill>
                <a:highlight>
                  <a:srgbClr val="FF00FF"/>
                </a:highlight>
                <a:latin typeface="Courier New"/>
                <a:cs typeface="Courier New"/>
              </a:rPr>
              <a:t>:</a:t>
            </a:r>
            <a:r>
              <a:rPr lang="en-US" b="1" spc="-650" dirty="0">
                <a:solidFill>
                  <a:srgbClr val="0000FF"/>
                </a:solidFill>
                <a:highlight>
                  <a:srgbClr val="FF00FF"/>
                </a:highlight>
                <a:latin typeface="Courier New"/>
                <a:cs typeface="Courier New"/>
              </a:rPr>
              <a:t> </a:t>
            </a:r>
            <a:r>
              <a:rPr lang="en-US" dirty="0"/>
              <a:t>finds number of rows</a:t>
            </a:r>
            <a:endParaRPr lang="en-US" spc="-5" dirty="0"/>
          </a:p>
          <a:p>
            <a:pPr marL="414655" indent="-382270">
              <a:lnSpc>
                <a:spcPct val="100000"/>
              </a:lnSpc>
              <a:spcBef>
                <a:spcPts val="575"/>
              </a:spcBef>
              <a:buClr>
                <a:srgbClr val="C4820D"/>
              </a:buClr>
              <a:buFont typeface="Arial"/>
              <a:buChar char="●"/>
              <a:tabLst>
                <a:tab pos="415290" algn="l"/>
                <a:tab pos="415925" algn="l"/>
              </a:tabLst>
            </a:pPr>
            <a:r>
              <a:rPr lang="en-US" b="1" spc="-5" dirty="0" err="1">
                <a:latin typeface="Courier New"/>
                <a:cs typeface="Courier New"/>
              </a:rPr>
              <a:t>t.</a:t>
            </a:r>
            <a:r>
              <a:rPr lang="en-US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num_column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en-US" b="1" spc="-6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dirty="0"/>
              <a:t>finds number of columns</a:t>
            </a:r>
            <a:endParaRPr lang="en-US" spc="-5" dirty="0"/>
          </a:p>
          <a:p>
            <a:pPr marL="414655" indent="-382270">
              <a:lnSpc>
                <a:spcPct val="100000"/>
              </a:lnSpc>
              <a:spcBef>
                <a:spcPts val="505"/>
              </a:spcBef>
              <a:buClr>
                <a:srgbClr val="C4820D"/>
              </a:buClr>
              <a:buFont typeface="Arial"/>
              <a:buChar char="●"/>
              <a:tabLst>
                <a:tab pos="415290" algn="l"/>
                <a:tab pos="415925" algn="l"/>
              </a:tabLst>
            </a:pPr>
            <a:r>
              <a:rPr lang="en-US" b="1" spc="-5" dirty="0" err="1">
                <a:latin typeface="Courier New"/>
                <a:cs typeface="Courier New"/>
              </a:rPr>
              <a:t>t.</a:t>
            </a:r>
            <a:r>
              <a:rPr lang="en-US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labels</a:t>
            </a:r>
            <a:r>
              <a:rPr lang="en-US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en-US" b="1" spc="-670" dirty="0">
                <a:latin typeface="Courier New"/>
                <a:cs typeface="Courier New"/>
              </a:rPr>
              <a:t> </a:t>
            </a:r>
            <a:r>
              <a:rPr lang="en-US" dirty="0"/>
              <a:t>returns array of labels</a:t>
            </a:r>
          </a:p>
          <a:p>
            <a:pPr marL="414655" indent="-382270">
              <a:lnSpc>
                <a:spcPct val="100000"/>
              </a:lnSpc>
              <a:spcBef>
                <a:spcPts val="505"/>
              </a:spcBef>
              <a:buClr>
                <a:srgbClr val="C4820D"/>
              </a:buClr>
              <a:buFont typeface="Arial"/>
              <a:buChar char="●"/>
              <a:tabLst>
                <a:tab pos="415290" algn="l"/>
                <a:tab pos="415925" algn="l"/>
              </a:tabLst>
            </a:pPr>
            <a:r>
              <a:rPr lang="en-US" b="1" spc="-5" dirty="0" err="1">
                <a:highlight>
                  <a:srgbClr val="FF00FF"/>
                </a:highlight>
                <a:latin typeface="Courier New"/>
                <a:cs typeface="Courier New"/>
              </a:rPr>
              <a:t>t.re</a:t>
            </a:r>
            <a:r>
              <a:rPr lang="en-US" b="1" spc="-5" dirty="0" err="1">
                <a:solidFill>
                  <a:srgbClr val="0000FF"/>
                </a:solidFill>
                <a:highlight>
                  <a:srgbClr val="FF00FF"/>
                </a:highlight>
                <a:latin typeface="Courier New"/>
                <a:cs typeface="Courier New"/>
              </a:rPr>
              <a:t>labeled</a:t>
            </a:r>
            <a:r>
              <a:rPr lang="en-US" b="1" spc="-5" dirty="0">
                <a:highlight>
                  <a:srgbClr val="FF00FF"/>
                </a:highlight>
                <a:latin typeface="Courier New"/>
                <a:cs typeface="Courier New"/>
              </a:rPr>
              <a:t>(‘</a:t>
            </a:r>
            <a:r>
              <a:rPr lang="en-US" b="1" spc="-5" dirty="0" err="1">
                <a:highlight>
                  <a:srgbClr val="FF00FF"/>
                </a:highlight>
                <a:latin typeface="Courier New"/>
                <a:cs typeface="Courier New"/>
              </a:rPr>
              <a:t>oldlabel</a:t>
            </a:r>
            <a:r>
              <a:rPr lang="en-US" b="1" spc="-5" dirty="0">
                <a:highlight>
                  <a:srgbClr val="FF00FF"/>
                </a:highlight>
                <a:latin typeface="Courier New"/>
                <a:cs typeface="Courier New"/>
              </a:rPr>
              <a:t>’</a:t>
            </a:r>
            <a:r>
              <a:rPr lang="en-US" b="1" i="1" spc="-5" dirty="0">
                <a:highlight>
                  <a:srgbClr val="FF00FF"/>
                </a:highlight>
                <a:latin typeface="Courier New"/>
                <a:cs typeface="Courier New"/>
              </a:rPr>
              <a:t>,’</a:t>
            </a:r>
            <a:r>
              <a:rPr lang="en-US" b="1" i="1" spc="-5" dirty="0" err="1">
                <a:highlight>
                  <a:srgbClr val="FF00FF"/>
                </a:highlight>
                <a:latin typeface="Courier New"/>
                <a:cs typeface="Courier New"/>
              </a:rPr>
              <a:t>newlabel</a:t>
            </a:r>
            <a:r>
              <a:rPr lang="en-US" b="1" i="1" spc="-5" dirty="0">
                <a:highlight>
                  <a:srgbClr val="FF00FF"/>
                </a:highlight>
                <a:latin typeface="Courier New"/>
                <a:cs typeface="Courier New"/>
              </a:rPr>
              <a:t>’</a:t>
            </a:r>
            <a:r>
              <a:rPr lang="en-US" b="1" spc="-5" dirty="0">
                <a:highlight>
                  <a:srgbClr val="FF00FF"/>
                </a:highlight>
                <a:latin typeface="Courier New"/>
                <a:cs typeface="Courier New"/>
              </a:rPr>
              <a:t>): </a:t>
            </a:r>
            <a:r>
              <a:rPr lang="en-US" dirty="0"/>
              <a:t>replaces old label with new label</a:t>
            </a:r>
          </a:p>
          <a:p>
            <a:pPr marL="414655" indent="-382270">
              <a:lnSpc>
                <a:spcPct val="100000"/>
              </a:lnSpc>
              <a:spcBef>
                <a:spcPts val="505"/>
              </a:spcBef>
              <a:buClr>
                <a:srgbClr val="C4820D"/>
              </a:buClr>
              <a:buFont typeface="Arial"/>
              <a:buChar char="●"/>
              <a:tabLst>
                <a:tab pos="415290" algn="l"/>
                <a:tab pos="415925" algn="l"/>
              </a:tabLst>
            </a:pPr>
            <a:r>
              <a:rPr lang="en-US" b="1" spc="-5" dirty="0" err="1">
                <a:highlight>
                  <a:srgbClr val="FF00FF"/>
                </a:highlight>
                <a:latin typeface="Courier New"/>
                <a:cs typeface="Courier New"/>
              </a:rPr>
              <a:t>t.column</a:t>
            </a:r>
            <a:r>
              <a:rPr lang="en-US" b="1" spc="-5" dirty="0">
                <a:highlight>
                  <a:srgbClr val="FF00FF"/>
                </a:highlight>
                <a:latin typeface="Courier New"/>
                <a:cs typeface="Courier New"/>
              </a:rPr>
              <a:t>(‘</a:t>
            </a:r>
            <a:r>
              <a:rPr lang="en-US" b="1" spc="-5" dirty="0" err="1">
                <a:highlight>
                  <a:srgbClr val="FF00FF"/>
                </a:highlight>
                <a:latin typeface="Courier New"/>
                <a:cs typeface="Courier New"/>
              </a:rPr>
              <a:t>columnName</a:t>
            </a:r>
            <a:r>
              <a:rPr lang="en-US" b="1" spc="-5" dirty="0">
                <a:highlight>
                  <a:srgbClr val="FF00FF"/>
                </a:highlight>
                <a:latin typeface="Courier New"/>
                <a:cs typeface="Courier New"/>
              </a:rPr>
              <a:t>’)- </a:t>
            </a:r>
            <a:r>
              <a:rPr lang="en-US" dirty="0"/>
              <a:t>returns column as an array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1049" y="4324232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7871" y="2240540"/>
            <a:ext cx="2886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Tables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560331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4" y="666750"/>
            <a:ext cx="8308976" cy="268342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9265" lvl="1">
              <a:spcBef>
                <a:spcPts val="5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Use </a:t>
            </a:r>
            <a:r>
              <a:rPr lang="en-US" sz="2400" b="1" dirty="0" err="1">
                <a:solidFill>
                  <a:srgbClr val="3B3B3B"/>
                </a:solidFill>
                <a:latin typeface="Arial"/>
                <a:cs typeface="Arial"/>
              </a:rPr>
              <a:t>table.where</a:t>
            </a: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(</a:t>
            </a:r>
            <a:r>
              <a:rPr lang="en-US" sz="2400" b="1" dirty="0" err="1">
                <a:solidFill>
                  <a:srgbClr val="3B3B3B"/>
                </a:solidFill>
                <a:latin typeface="Arial"/>
                <a:cs typeface="Arial"/>
              </a:rPr>
              <a:t>column,are.condition</a:t>
            </a: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)</a:t>
            </a: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Numerical Data</a:t>
            </a:r>
            <a:endParaRPr lang="en-US" sz="2400" b="1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82015" lvl="1" indent="-412750">
              <a:spcBef>
                <a:spcPts val="4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Categorical Data</a:t>
            </a: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339215" lvl="2" indent="-412750">
              <a:spcBef>
                <a:spcPts val="4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86137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Lecture 6 Checklist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70715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55F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765</Words>
  <Application>Microsoft Office PowerPoint</Application>
  <PresentationFormat>On-screen Show (16:9)</PresentationFormat>
  <Paragraphs>110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Courier New</vt:lpstr>
      <vt:lpstr>Office Theme</vt:lpstr>
      <vt:lpstr>Lecture 6</vt:lpstr>
      <vt:lpstr>Class Checklist</vt:lpstr>
      <vt:lpstr>Review</vt:lpstr>
      <vt:lpstr>Lecture 5 Review</vt:lpstr>
      <vt:lpstr>Table Structure</vt:lpstr>
      <vt:lpstr>Create a table</vt:lpstr>
      <vt:lpstr>More Table Methods</vt:lpstr>
      <vt:lpstr>Tables</vt:lpstr>
      <vt:lpstr>Lecture 6 Checklist</vt:lpstr>
      <vt:lpstr>Manipulating Rows</vt:lpstr>
      <vt:lpstr>Manipulating Rows</vt:lpstr>
      <vt:lpstr>Manipulating Rows</vt:lpstr>
      <vt:lpstr>Discussion Questions</vt:lpstr>
      <vt:lpstr>Attribute Types</vt:lpstr>
      <vt:lpstr>Types of Attributes</vt:lpstr>
      <vt:lpstr>“Numerical” Attributes</vt:lpstr>
      <vt:lpstr>Census Data</vt:lpstr>
      <vt:lpstr>The Decennial Census</vt:lpstr>
      <vt:lpstr>Census Table Description</vt:lpstr>
      <vt:lpstr>Analyzing Census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Review</dc:title>
  <cp:lastModifiedBy>John Bergschneider</cp:lastModifiedBy>
  <cp:revision>4</cp:revision>
  <dcterms:created xsi:type="dcterms:W3CDTF">2021-01-14T18:51:32Z</dcterms:created>
  <dcterms:modified xsi:type="dcterms:W3CDTF">2021-09-07T04:23:55Z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