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309" r:id="rId4"/>
    <p:sldId id="310" r:id="rId5"/>
    <p:sldId id="311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F950-7A7E-4925-9B39-45E4AF5FB41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15C2-F014-4318-8A51-C37E9778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9524" y="1326278"/>
            <a:ext cx="3825240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898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11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Groups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</a:t>
            </a:r>
            <a:r>
              <a:rPr spc="-10" dirty="0"/>
              <a:t>One</a:t>
            </a:r>
            <a:r>
              <a:rPr spc="-9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69239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aggregates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single 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resulting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5974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 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924" y="2613533"/>
            <a:ext cx="648398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len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grouped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(default)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list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all grouped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sum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of all grouped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7" y="2240540"/>
            <a:ext cx="444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Cross-Classification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2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Multiple</a:t>
            </a:r>
            <a:r>
              <a:rPr spc="-80" dirty="0"/>
              <a:t> </a:t>
            </a:r>
            <a:r>
              <a:rPr spc="-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8162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</a:t>
            </a:r>
            <a:r>
              <a:rPr sz="2400" b="1" spc="-85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also aggregate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share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69709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1275" y="3176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69" y="2240540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Pivot</a:t>
            </a:r>
            <a:r>
              <a:rPr spc="-90" dirty="0"/>
              <a:t> </a:t>
            </a:r>
            <a:r>
              <a:rPr spc="-50" dirty="0"/>
              <a:t>Tables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3303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Produces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aggregated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required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optional arguments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(include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neither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=’column_label_to_aggregate’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collect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=function_to_aggregate_with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647" y="2394647"/>
            <a:ext cx="5753150" cy="241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1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</a:t>
            </a:r>
            <a:r>
              <a:rPr spc="-90" dirty="0"/>
              <a:t> </a:t>
            </a:r>
            <a:r>
              <a:rPr spc="-10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451" y="1093342"/>
            <a:ext cx="840803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city,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tallest building for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material?</a:t>
            </a:r>
            <a:endParaRPr sz="2400">
              <a:latin typeface="Arial"/>
              <a:cs typeface="Arial"/>
            </a:endParaRPr>
          </a:p>
          <a:p>
            <a:pPr marL="495300" marR="5080" indent="-483234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city,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age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the oldest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steel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building and the oldest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concrete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building?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0225" y="34913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35" y="3352484"/>
            <a:ext cx="57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sky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349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 </a:t>
            </a:r>
            <a:r>
              <a:rPr spc="-5" dirty="0"/>
              <a:t>or</a:t>
            </a:r>
            <a:r>
              <a:rPr spc="-95" dirty="0"/>
              <a:t> </a:t>
            </a:r>
            <a:r>
              <a:rPr spc="-5" dirty="0"/>
              <a:t>Pivot?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595"/>
              </a:spcBef>
            </a:pPr>
            <a:r>
              <a:rPr spc="-5" dirty="0"/>
              <a:t>Grouped</a:t>
            </a:r>
            <a:r>
              <a:rPr spc="-20" dirty="0"/>
              <a:t> </a:t>
            </a:r>
            <a:r>
              <a:rPr spc="-40" dirty="0"/>
              <a:t>Table</a:t>
            </a:r>
          </a:p>
          <a:p>
            <a:pPr marL="424815" marR="20891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One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combo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-5" dirty="0"/>
              <a:t>per</a:t>
            </a:r>
            <a:r>
              <a:rPr spc="-30" dirty="0"/>
              <a:t> </a:t>
            </a:r>
            <a:r>
              <a:rPr spc="-5" dirty="0"/>
              <a:t>row</a:t>
            </a: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Any number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  <a:p>
            <a:pPr marL="424815" marR="22606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Aggregate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values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pc="-5" dirty="0"/>
              <a:t>all  other columns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Missing combos</a:t>
            </a:r>
            <a:r>
              <a:rPr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absent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749" y="1326278"/>
            <a:ext cx="3684270" cy="30600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Pivot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3B7EA1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424815" marR="679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combo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grouping  </a:t>
            </a:r>
            <a:r>
              <a:rPr sz="2400" dirty="0">
                <a:latin typeface="Arial"/>
                <a:cs typeface="Arial"/>
              </a:rPr>
              <a:t>variables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per</a:t>
            </a:r>
            <a:r>
              <a:rPr sz="2400" b="1" spc="-3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entry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65" dirty="0">
                <a:solidFill>
                  <a:srgbClr val="3B7EA1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grouping </a:t>
            </a:r>
            <a:r>
              <a:rPr sz="2400" dirty="0">
                <a:latin typeface="Arial"/>
                <a:cs typeface="Arial"/>
              </a:rPr>
              <a:t>variables:  columns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Aggregate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50"/>
              </a:lnSpc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values</a:t>
            </a:r>
            <a:r>
              <a:rPr sz="24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Arial"/>
                <a:cs typeface="Arial"/>
              </a:rPr>
              <a:t>Missing combos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=</a:t>
            </a:r>
            <a:r>
              <a:rPr sz="2400" b="1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357132"/>
            <a:ext cx="825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  <a:tab pos="8241665" algn="l"/>
              </a:tabLst>
            </a:pP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(or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empty</a:t>
            </a:r>
            <a:r>
              <a:rPr sz="2400" b="1" u="sng" spc="-100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string)	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175" y="874357"/>
            <a:ext cx="320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cross-classification: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11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4 -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Thursday: 9/30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Questions:1.1-1.5, 2.1-2.4,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.1-3.6, 4.2</a:t>
            </a: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9/28 – Covers Chapter 8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55878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Lecture 10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2552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3342"/>
            <a:ext cx="7693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apply</a:t>
            </a:r>
            <a:r>
              <a:rPr sz="2400" b="1" spc="-86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creates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calling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 on every element in input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883918"/>
            <a:ext cx="28067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883918"/>
            <a:ext cx="2716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to apply  The input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818" y="3104134"/>
            <a:ext cx="79038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table_name.apply(function_name,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'column_label')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10462"/>
            <a:ext cx="4671695" cy="27800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1822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1911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(knighted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1909)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pioneer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</a:t>
            </a:r>
            <a:endParaRPr sz="2400">
              <a:latin typeface="Arial"/>
              <a:cs typeface="Arial"/>
            </a:endParaRPr>
          </a:p>
          <a:p>
            <a:pPr marL="424815" marR="405130" indent="-412750">
              <a:lnSpc>
                <a:spcPct val="151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Particular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(and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troublesome)  interest 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heredity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Charles Darwin's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half-cousin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95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Sir Francis</a:t>
            </a:r>
            <a:r>
              <a:rPr spc="-90" dirty="0"/>
              <a:t> </a:t>
            </a:r>
            <a:r>
              <a:rPr spc="-5" dirty="0"/>
              <a:t>Galton</a:t>
            </a:r>
          </a:p>
        </p:txBody>
      </p:sp>
      <p:sp>
        <p:nvSpPr>
          <p:cNvPr id="4" name="object 4"/>
          <p:cNvSpPr/>
          <p:nvPr/>
        </p:nvSpPr>
        <p:spPr>
          <a:xfrm>
            <a:off x="5975250" y="971550"/>
            <a:ext cx="2711549" cy="368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9CB47C4-E7FF-4CB3-AED1-73C0DFDDF065}"/>
              </a:ext>
            </a:extLst>
          </p:cNvPr>
          <p:cNvSpPr txBox="1"/>
          <p:nvPr/>
        </p:nvSpPr>
        <p:spPr>
          <a:xfrm>
            <a:off x="4568799" y="426131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9026476" cy="254749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Apply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apply function to column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find categorical distribution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Apply functions and make table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Group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find groups based on categorical variables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Display groups of categorical 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11 Checklist – Chapter 8.2, 8.3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316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751" y="224054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191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6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Lists </a:t>
            </a:r>
            <a:r>
              <a:rPr spc="-5" dirty="0"/>
              <a:t>are </a:t>
            </a:r>
            <a:r>
              <a:rPr spc="-10" dirty="0"/>
              <a:t>Generic</a:t>
            </a:r>
            <a:r>
              <a:rPr spc="-85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226324" y="236402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0" y="0"/>
                </a:moveTo>
                <a:lnTo>
                  <a:pt x="8936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7993380" cy="29584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5720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(just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an array), but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have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45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2+3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'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four'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Table().with_column('K', [3,</a:t>
            </a:r>
            <a:r>
              <a:rPr sz="2200" b="1" u="heavy" spc="-8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4])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rows.</a:t>
            </a:r>
            <a:endParaRPr sz="2400" dirty="0">
              <a:latin typeface="Arial"/>
              <a:cs typeface="Arial"/>
            </a:endParaRPr>
          </a:p>
          <a:p>
            <a:pPr marL="469900" marR="1121410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create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list, it will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an array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automatically.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823" y="2240540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Grouping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01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541</Words>
  <Application>Microsoft Office PowerPoint</Application>
  <PresentationFormat>On-screen Show (16:9)</PresentationFormat>
  <Paragraphs>89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Office Theme</vt:lpstr>
      <vt:lpstr>Lecture 11</vt:lpstr>
      <vt:lpstr>Class Checklist</vt:lpstr>
      <vt:lpstr>Review of Lecture 10</vt:lpstr>
      <vt:lpstr>Apply</vt:lpstr>
      <vt:lpstr>Sir Francis Galton</vt:lpstr>
      <vt:lpstr>Lecture 11 Checklist – Chapter 8.2, 8.3</vt:lpstr>
      <vt:lpstr>PowerPoint Presentation</vt:lpstr>
      <vt:lpstr>Lists are Generic Sequences</vt:lpstr>
      <vt:lpstr>PowerPoint Presentation</vt:lpstr>
      <vt:lpstr>Grouping by One Column</vt:lpstr>
      <vt:lpstr>Cross-Classification</vt:lpstr>
      <vt:lpstr>Grouping By Multiple Columns</vt:lpstr>
      <vt:lpstr>Pivot Tables</vt:lpstr>
      <vt:lpstr>Pivot</vt:lpstr>
      <vt:lpstr>Challenge Question</vt:lpstr>
      <vt:lpstr>Group or Pivot?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Bergschneider</cp:lastModifiedBy>
  <cp:revision>2</cp:revision>
  <dcterms:created xsi:type="dcterms:W3CDTF">2021-01-18T16:02:01Z</dcterms:created>
  <dcterms:modified xsi:type="dcterms:W3CDTF">2021-09-28T13:33:09Z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