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259" r:id="rId4"/>
    <p:sldId id="298" r:id="rId5"/>
    <p:sldId id="300" r:id="rId6"/>
    <p:sldId id="301" r:id="rId7"/>
    <p:sldId id="304" r:id="rId8"/>
    <p:sldId id="261" r:id="rId9"/>
    <p:sldId id="305" r:id="rId10"/>
    <p:sldId id="30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2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AE2EC-2E22-4BDB-812F-D3EBDBCACB7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DBD7A-2BDB-40DD-B7EC-C7F0267B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9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4283" y="2240537"/>
            <a:ext cx="815543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3437" y="2240540"/>
            <a:ext cx="167712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038" y="1325388"/>
            <a:ext cx="7909923" cy="3164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052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8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4" y="2635631"/>
            <a:ext cx="27463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Arial"/>
                <a:cs typeface="Arial"/>
              </a:rPr>
              <a:t>Visualization – Part II 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1"/>
            <a:ext cx="8232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8 – Programming Checklist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4724" y="1033652"/>
            <a:ext cx="7722234" cy="4520468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Table.group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(“Column”)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– Count Frequency of each individual returns result as a table </a:t>
            </a:r>
          </a:p>
          <a:p>
            <a:pPr marL="424815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Table.barh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(‘</a:t>
            </a: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categorical’,’numerical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’) –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Create a bar graph with ‘categorical’ on x-axis and numerical on y-axis</a:t>
            </a:r>
          </a:p>
          <a:p>
            <a:pPr marL="424815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Table.barh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(‘numerical’,</a:t>
            </a: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bins,unit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) –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Create a histogram ‘numerical1’ on x-axis</a:t>
            </a:r>
          </a:p>
          <a:p>
            <a:pPr marL="424815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Table.bin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(‘</a:t>
            </a: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numerical’,bins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) –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Count frequency of each item in each bin</a:t>
            </a:r>
          </a:p>
          <a:p>
            <a:pPr marL="424815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58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734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56220" cy="2962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Individuals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 those whose features are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recorded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Variable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an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attribute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variable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</a:t>
            </a:r>
            <a:r>
              <a:rPr sz="2400" spc="-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24815" marR="939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numerical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categorical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and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 sub-types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within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these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Each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individual has exactly one value </a:t>
            </a:r>
            <a:r>
              <a:rPr sz="2400" spc="-5" dirty="0">
                <a:latin typeface="Arial"/>
                <a:cs typeface="Arial"/>
              </a:rPr>
              <a:t>of 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variable</a:t>
            </a:r>
          </a:p>
          <a:p>
            <a:pPr marL="424815" marR="2717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 For each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variable,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frequency of individuals that have that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2855B8F-7205-4436-A4B4-85EAF52008FB}"/>
              </a:ext>
            </a:extLst>
          </p:cNvPr>
          <p:cNvSpPr txBox="1"/>
          <p:nvPr/>
        </p:nvSpPr>
        <p:spPr>
          <a:xfrm>
            <a:off x="7671125" y="4340309"/>
            <a:ext cx="1472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283" y="2240537"/>
            <a:ext cx="8148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Distributions of Categorical</a:t>
            </a:r>
            <a:r>
              <a:rPr sz="3600" b="1" spc="-7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3B7EA1"/>
                </a:solidFill>
                <a:latin typeface="Arial"/>
                <a:cs typeface="Arial"/>
              </a:rPr>
              <a:t>Variables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806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V</a:t>
            </a:r>
            <a:r>
              <a:rPr spc="-5" dirty="0"/>
              <a:t>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17790" cy="1120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charts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commonly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used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visualize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axis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numerical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3525" y="410708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096" y="1203509"/>
            <a:ext cx="7839075" cy="33953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09575" marR="892175" indent="-397510">
              <a:lnSpc>
                <a:spcPct val="101099"/>
              </a:lnSpc>
              <a:spcBef>
                <a:spcPts val="70"/>
              </a:spcBef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 distribution of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 variable (a column,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e.g.</a:t>
            </a:r>
            <a:r>
              <a:rPr sz="22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Studios)  describes the frequencies of its </a:t>
            </a:r>
            <a:r>
              <a:rPr sz="2200" spc="-10" dirty="0">
                <a:solidFill>
                  <a:srgbClr val="3B3B3B"/>
                </a:solidFill>
                <a:latin typeface="Arial"/>
                <a:cs typeface="Arial"/>
              </a:rPr>
              <a:t>different</a:t>
            </a:r>
            <a:r>
              <a:rPr sz="22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200" dirty="0">
              <a:latin typeface="Arial"/>
              <a:cs typeface="Arial"/>
            </a:endParaRPr>
          </a:p>
          <a:p>
            <a:pPr marL="409575" indent="-397510">
              <a:lnSpc>
                <a:spcPts val="2845"/>
              </a:lnSpc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r>
              <a:rPr sz="2400" b="1" spc="-8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method counts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 number of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for each</a:t>
            </a:r>
            <a:endParaRPr sz="2200" dirty="0">
              <a:latin typeface="Arial"/>
              <a:cs typeface="Arial"/>
            </a:endParaRPr>
          </a:p>
          <a:p>
            <a:pPr marL="409575" marR="5080">
              <a:lnSpc>
                <a:spcPts val="2630"/>
              </a:lnSpc>
              <a:spcBef>
                <a:spcPts val="85"/>
              </a:spcBef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in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column (e.g.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 number of top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movies</a:t>
            </a:r>
            <a:r>
              <a:rPr sz="22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released 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by each</a:t>
            </a:r>
            <a:r>
              <a:rPr sz="22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studio)</a:t>
            </a:r>
            <a:endParaRPr sz="2200" dirty="0">
              <a:latin typeface="Arial"/>
              <a:cs typeface="Arial"/>
            </a:endParaRPr>
          </a:p>
          <a:p>
            <a:pPr marL="409575" indent="-397510">
              <a:lnSpc>
                <a:spcPts val="2525"/>
              </a:lnSpc>
              <a:buClr>
                <a:srgbClr val="C4820D"/>
              </a:buClr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Bar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charts can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display the distribution of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2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categorical</a:t>
            </a:r>
            <a:endParaRPr sz="2200" dirty="0">
              <a:latin typeface="Arial"/>
              <a:cs typeface="Arial"/>
            </a:endParaRPr>
          </a:p>
          <a:p>
            <a:pPr marL="409575">
              <a:lnSpc>
                <a:spcPts val="2625"/>
              </a:lnSpc>
            </a:pP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variable (e.g.</a:t>
            </a:r>
            <a:r>
              <a:rPr sz="22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studios):</a:t>
            </a:r>
            <a:endParaRPr sz="2200" dirty="0">
              <a:latin typeface="Arial"/>
              <a:cs typeface="Arial"/>
            </a:endParaRPr>
          </a:p>
          <a:p>
            <a:pPr marL="866775" lvl="1" indent="-397510">
              <a:lnSpc>
                <a:spcPts val="2625"/>
              </a:lnSpc>
              <a:buClr>
                <a:srgbClr val="C4820D"/>
              </a:buClr>
              <a:buChar char="○"/>
              <a:tabLst>
                <a:tab pos="866775" algn="l"/>
                <a:tab pos="86741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One bar for each</a:t>
            </a:r>
            <a:r>
              <a:rPr sz="22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category</a:t>
            </a:r>
            <a:endParaRPr sz="2200" dirty="0">
              <a:latin typeface="Arial"/>
              <a:cs typeface="Arial"/>
            </a:endParaRPr>
          </a:p>
          <a:p>
            <a:pPr marL="866775" lvl="1" indent="-397510">
              <a:lnSpc>
                <a:spcPts val="2625"/>
              </a:lnSpc>
              <a:buClr>
                <a:srgbClr val="C4820D"/>
              </a:buClr>
              <a:buChar char="○"/>
              <a:tabLst>
                <a:tab pos="866775" algn="l"/>
                <a:tab pos="867410" algn="l"/>
              </a:tabLst>
            </a:pP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Length of bar is the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count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of individuals in that</a:t>
            </a:r>
            <a:r>
              <a:rPr sz="22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category</a:t>
            </a:r>
            <a:endParaRPr sz="2200" dirty="0">
              <a:latin typeface="Arial"/>
              <a:cs typeface="Arial"/>
            </a:endParaRPr>
          </a:p>
          <a:p>
            <a:pPr marL="866775" lvl="1" indent="-397510">
              <a:lnSpc>
                <a:spcPts val="2630"/>
              </a:lnSpc>
              <a:buClr>
                <a:srgbClr val="C4820D"/>
              </a:buClr>
              <a:buChar char="○"/>
              <a:tabLst>
                <a:tab pos="866775" algn="l"/>
                <a:tab pos="867410" algn="l"/>
              </a:tabLst>
            </a:pPr>
            <a:r>
              <a:rPr sz="2200" spc="-7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200" dirty="0">
                <a:solidFill>
                  <a:srgbClr val="3B3B3B"/>
                </a:solidFill>
                <a:latin typeface="Arial"/>
                <a:cs typeface="Arial"/>
              </a:rPr>
              <a:t>can choose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the order of the</a:t>
            </a:r>
            <a:r>
              <a:rPr sz="2200" spc="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"/>
                <a:cs typeface="Arial"/>
              </a:rPr>
              <a:t>bars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802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Displaying </a:t>
            </a:r>
            <a:r>
              <a:rPr dirty="0"/>
              <a:t>a </a:t>
            </a:r>
            <a:r>
              <a:rPr spc="-5" dirty="0"/>
              <a:t>Categorical</a:t>
            </a:r>
            <a:r>
              <a:rPr spc="-95" dirty="0"/>
              <a:t> </a:t>
            </a:r>
            <a:r>
              <a:rPr spc="-5" dirty="0"/>
              <a:t>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920" y="2240537"/>
            <a:ext cx="7869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Distributions of Numerical</a:t>
            </a:r>
            <a:r>
              <a:rPr spc="-75" dirty="0"/>
              <a:t> </a:t>
            </a:r>
            <a:r>
              <a:rPr spc="-30" dirty="0"/>
              <a:t>Variables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636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Binning Numerical</a:t>
            </a:r>
            <a:r>
              <a:rPr spc="-80" dirty="0"/>
              <a:t> </a:t>
            </a:r>
            <a:r>
              <a:rPr spc="-40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891780" cy="1549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Binning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counting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number of numerical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lie  within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ranges, called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bins.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Bins are defined by their lower bounds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(inclusive)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upper bound is the lower bound of the next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5128" y="2790906"/>
            <a:ext cx="478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188, 170, 189, 163, 183, 171, 185, 168, 173,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19524" y="3750618"/>
            <a:ext cx="6939280" cy="354330"/>
            <a:chOff x="1119524" y="3750618"/>
            <a:chExt cx="6939280" cy="354330"/>
          </a:xfrm>
        </p:grpSpPr>
        <p:sp>
          <p:nvSpPr>
            <p:cNvPr id="6" name="object 6"/>
            <p:cNvSpPr/>
            <p:nvPr/>
          </p:nvSpPr>
          <p:spPr>
            <a:xfrm>
              <a:off x="1119524" y="3783441"/>
              <a:ext cx="6939280" cy="316865"/>
            </a:xfrm>
            <a:custGeom>
              <a:avLst/>
              <a:gdLst/>
              <a:ahLst/>
              <a:cxnLst/>
              <a:rect l="l" t="t" r="r" b="b"/>
              <a:pathLst>
                <a:path w="6939280" h="316864">
                  <a:moveTo>
                    <a:pt x="0" y="316733"/>
                  </a:moveTo>
                  <a:lnTo>
                    <a:pt x="6938999" y="316733"/>
                  </a:lnTo>
                </a:path>
                <a:path w="6939280" h="316864">
                  <a:moveTo>
                    <a:pt x="488859" y="280499"/>
                  </a:moveTo>
                  <a:lnTo>
                    <a:pt x="488859" y="0"/>
                  </a:lnTo>
                </a:path>
                <a:path w="6939280" h="316864">
                  <a:moveTo>
                    <a:pt x="1492234" y="280499"/>
                  </a:moveTo>
                  <a:lnTo>
                    <a:pt x="1492234" y="0"/>
                  </a:lnTo>
                </a:path>
                <a:path w="6939280" h="316864">
                  <a:moveTo>
                    <a:pt x="2495584" y="280499"/>
                  </a:moveTo>
                  <a:lnTo>
                    <a:pt x="2495584" y="0"/>
                  </a:lnTo>
                </a:path>
                <a:path w="6939280" h="316864">
                  <a:moveTo>
                    <a:pt x="3498934" y="280499"/>
                  </a:moveTo>
                  <a:lnTo>
                    <a:pt x="3498934" y="0"/>
                  </a:lnTo>
                </a:path>
                <a:path w="6939280" h="316864">
                  <a:moveTo>
                    <a:pt x="4502284" y="280499"/>
                  </a:moveTo>
                  <a:lnTo>
                    <a:pt x="4502284" y="0"/>
                  </a:lnTo>
                </a:path>
                <a:path w="6939280" h="316864">
                  <a:moveTo>
                    <a:pt x="5505634" y="280499"/>
                  </a:moveTo>
                  <a:lnTo>
                    <a:pt x="5505634" y="0"/>
                  </a:lnTo>
                </a:path>
                <a:path w="6939280" h="316864">
                  <a:moveTo>
                    <a:pt x="6508984" y="280499"/>
                  </a:moveTo>
                  <a:lnTo>
                    <a:pt x="6508984" y="0"/>
                  </a:lnTo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06625" y="3910049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842699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699" y="0"/>
                  </a:lnTo>
                  <a:lnTo>
                    <a:pt x="842699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06625" y="3910049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0" y="0"/>
                  </a:moveTo>
                  <a:lnTo>
                    <a:pt x="842699" y="0"/>
                  </a:lnTo>
                  <a:lnTo>
                    <a:pt x="842699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0871" y="3910049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842699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699" y="0"/>
                  </a:lnTo>
                  <a:lnTo>
                    <a:pt x="842699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00871" y="3910049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0" y="0"/>
                  </a:moveTo>
                  <a:lnTo>
                    <a:pt x="842699" y="0"/>
                  </a:lnTo>
                  <a:lnTo>
                    <a:pt x="842699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04356" y="37553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842699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699" y="0"/>
                  </a:lnTo>
                  <a:lnTo>
                    <a:pt x="842699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04356" y="37553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0" y="0"/>
                  </a:moveTo>
                  <a:lnTo>
                    <a:pt x="842699" y="0"/>
                  </a:lnTo>
                  <a:lnTo>
                    <a:pt x="842699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7986" y="39077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80" h="95250">
                  <a:moveTo>
                    <a:pt x="842699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699" y="0"/>
                  </a:lnTo>
                  <a:lnTo>
                    <a:pt x="842699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7986" y="39077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80" h="95250">
                  <a:moveTo>
                    <a:pt x="0" y="0"/>
                  </a:moveTo>
                  <a:lnTo>
                    <a:pt x="842699" y="0"/>
                  </a:lnTo>
                  <a:lnTo>
                    <a:pt x="842699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05463" y="39077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842699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699" y="0"/>
                  </a:lnTo>
                  <a:lnTo>
                    <a:pt x="842699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05463" y="39077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0" y="0"/>
                  </a:moveTo>
                  <a:lnTo>
                    <a:pt x="842699" y="0"/>
                  </a:lnTo>
                  <a:lnTo>
                    <a:pt x="842699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00871" y="37553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842699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699" y="0"/>
                  </a:lnTo>
                  <a:lnTo>
                    <a:pt x="842699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00871" y="37553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0" y="0"/>
                  </a:moveTo>
                  <a:lnTo>
                    <a:pt x="842699" y="0"/>
                  </a:lnTo>
                  <a:lnTo>
                    <a:pt x="842699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89148" y="39077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842700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700" y="0"/>
                  </a:lnTo>
                  <a:lnTo>
                    <a:pt x="842700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89148" y="39077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0" y="0"/>
                  </a:moveTo>
                  <a:lnTo>
                    <a:pt x="842700" y="0"/>
                  </a:lnTo>
                  <a:lnTo>
                    <a:pt x="842700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04980" y="4127822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160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334" y="4127822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165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11688" y="4127822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170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15042" y="4127822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175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8396" y="4127822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180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1750" y="4127822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185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25105" y="4127822"/>
            <a:ext cx="1183005" cy="58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190</a:t>
            </a:r>
            <a:endParaRPr sz="1800">
              <a:latin typeface="Arial"/>
              <a:cs typeface="Arial"/>
            </a:endParaRPr>
          </a:p>
          <a:p>
            <a:pPr marL="323215">
              <a:lnSpc>
                <a:spcPts val="2325"/>
              </a:lnSpc>
            </a:pPr>
            <a:r>
              <a:rPr sz="20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691300" y="3598218"/>
            <a:ext cx="852805" cy="104775"/>
            <a:chOff x="6691300" y="3598218"/>
            <a:chExt cx="852805" cy="104775"/>
          </a:xfrm>
        </p:grpSpPr>
        <p:sp>
          <p:nvSpPr>
            <p:cNvPr id="29" name="object 29"/>
            <p:cNvSpPr/>
            <p:nvPr/>
          </p:nvSpPr>
          <p:spPr>
            <a:xfrm>
              <a:off x="6696063" y="36029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842699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699" y="0"/>
                  </a:lnTo>
                  <a:lnTo>
                    <a:pt x="842699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96063" y="36029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0" y="0"/>
                  </a:moveTo>
                  <a:lnTo>
                    <a:pt x="842699" y="0"/>
                  </a:lnTo>
                  <a:lnTo>
                    <a:pt x="842699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698377" y="3598218"/>
            <a:ext cx="852805" cy="104775"/>
            <a:chOff x="3698377" y="3598218"/>
            <a:chExt cx="852805" cy="104775"/>
          </a:xfrm>
        </p:grpSpPr>
        <p:sp>
          <p:nvSpPr>
            <p:cNvPr id="32" name="object 32"/>
            <p:cNvSpPr/>
            <p:nvPr/>
          </p:nvSpPr>
          <p:spPr>
            <a:xfrm>
              <a:off x="3703140" y="36029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842699" y="95099"/>
                  </a:moveTo>
                  <a:lnTo>
                    <a:pt x="0" y="95099"/>
                  </a:lnTo>
                  <a:lnTo>
                    <a:pt x="0" y="0"/>
                  </a:lnTo>
                  <a:lnTo>
                    <a:pt x="842699" y="0"/>
                  </a:lnTo>
                  <a:lnTo>
                    <a:pt x="842699" y="95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03140" y="3602981"/>
              <a:ext cx="843280" cy="95250"/>
            </a:xfrm>
            <a:custGeom>
              <a:avLst/>
              <a:gdLst/>
              <a:ahLst/>
              <a:cxnLst/>
              <a:rect l="l" t="t" r="r" b="b"/>
              <a:pathLst>
                <a:path w="843279" h="95250">
                  <a:moveTo>
                    <a:pt x="0" y="0"/>
                  </a:moveTo>
                  <a:lnTo>
                    <a:pt x="842699" y="0"/>
                  </a:lnTo>
                  <a:lnTo>
                    <a:pt x="842699" y="95099"/>
                  </a:lnTo>
                  <a:lnTo>
                    <a:pt x="0" y="9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6983100" y="2788876"/>
            <a:ext cx="1768475" cy="708660"/>
          </a:xfrm>
          <a:custGeom>
            <a:avLst/>
            <a:gdLst/>
            <a:ahLst/>
            <a:cxnLst/>
            <a:rect l="l" t="t" r="r" b="b"/>
            <a:pathLst>
              <a:path w="1768475" h="708660">
                <a:moveTo>
                  <a:pt x="0" y="87649"/>
                </a:moveTo>
                <a:lnTo>
                  <a:pt x="6888" y="53532"/>
                </a:lnTo>
                <a:lnTo>
                  <a:pt x="25672" y="25672"/>
                </a:lnTo>
                <a:lnTo>
                  <a:pt x="53532" y="6888"/>
                </a:lnTo>
                <a:lnTo>
                  <a:pt x="87649" y="0"/>
                </a:lnTo>
                <a:lnTo>
                  <a:pt x="294649" y="0"/>
                </a:lnTo>
                <a:lnTo>
                  <a:pt x="736624" y="0"/>
                </a:lnTo>
                <a:lnTo>
                  <a:pt x="1680249" y="0"/>
                </a:lnTo>
                <a:lnTo>
                  <a:pt x="1697429" y="1699"/>
                </a:lnTo>
                <a:lnTo>
                  <a:pt x="1742227" y="25672"/>
                </a:lnTo>
                <a:lnTo>
                  <a:pt x="1766200" y="70470"/>
                </a:lnTo>
                <a:lnTo>
                  <a:pt x="1767899" y="87649"/>
                </a:lnTo>
                <a:lnTo>
                  <a:pt x="1767899" y="306774"/>
                </a:lnTo>
                <a:lnTo>
                  <a:pt x="1767899" y="438249"/>
                </a:lnTo>
                <a:lnTo>
                  <a:pt x="1761011" y="472367"/>
                </a:lnTo>
                <a:lnTo>
                  <a:pt x="1742227" y="500227"/>
                </a:lnTo>
                <a:lnTo>
                  <a:pt x="1714367" y="519012"/>
                </a:lnTo>
                <a:lnTo>
                  <a:pt x="1680249" y="525899"/>
                </a:lnTo>
                <a:lnTo>
                  <a:pt x="736624" y="525899"/>
                </a:lnTo>
                <a:lnTo>
                  <a:pt x="305881" y="708513"/>
                </a:lnTo>
                <a:lnTo>
                  <a:pt x="294649" y="525899"/>
                </a:lnTo>
                <a:lnTo>
                  <a:pt x="87649" y="525899"/>
                </a:lnTo>
                <a:lnTo>
                  <a:pt x="53532" y="519012"/>
                </a:lnTo>
                <a:lnTo>
                  <a:pt x="25672" y="500227"/>
                </a:lnTo>
                <a:lnTo>
                  <a:pt x="6888" y="472367"/>
                </a:lnTo>
                <a:lnTo>
                  <a:pt x="0" y="438249"/>
                </a:lnTo>
                <a:lnTo>
                  <a:pt x="0" y="306774"/>
                </a:lnTo>
                <a:lnTo>
                  <a:pt x="0" y="87649"/>
                </a:lnTo>
                <a:close/>
              </a:path>
            </a:pathLst>
          </a:custGeom>
          <a:ln w="9524">
            <a:solidFill>
              <a:srgbClr val="3B7E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081797" y="2927239"/>
            <a:ext cx="14154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The [185,190)</a:t>
            </a:r>
            <a:r>
              <a:rPr sz="1400" spc="-8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bin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1942" y="2240540"/>
            <a:ext cx="3095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Area</a:t>
            </a:r>
            <a:r>
              <a:rPr spc="-90" dirty="0"/>
              <a:t> </a:t>
            </a:r>
            <a:r>
              <a:rPr spc="-5" dirty="0"/>
              <a:t>Principle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095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Area</a:t>
            </a:r>
            <a:r>
              <a:rPr spc="-90" dirty="0"/>
              <a:t> </a:t>
            </a:r>
            <a:r>
              <a:rPr spc="-5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896859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Areas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proportional to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they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represent.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represent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20%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40%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represented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not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55962" y="3732437"/>
            <a:ext cx="697230" cy="614045"/>
            <a:chOff x="6355962" y="3732437"/>
            <a:chExt cx="697230" cy="614045"/>
          </a:xfrm>
        </p:grpSpPr>
        <p:sp>
          <p:nvSpPr>
            <p:cNvPr id="5" name="object 5"/>
            <p:cNvSpPr/>
            <p:nvPr/>
          </p:nvSpPr>
          <p:spPr>
            <a:xfrm>
              <a:off x="6360724" y="3737199"/>
              <a:ext cx="687705" cy="604520"/>
            </a:xfrm>
            <a:custGeom>
              <a:avLst/>
              <a:gdLst/>
              <a:ahLst/>
              <a:cxnLst/>
              <a:rect l="l" t="t" r="r" b="b"/>
              <a:pathLst>
                <a:path w="687704" h="604520">
                  <a:moveTo>
                    <a:pt x="687599" y="603899"/>
                  </a:moveTo>
                  <a:lnTo>
                    <a:pt x="0" y="603899"/>
                  </a:lnTo>
                  <a:lnTo>
                    <a:pt x="343799" y="0"/>
                  </a:lnTo>
                  <a:lnTo>
                    <a:pt x="687599" y="6038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60724" y="3737199"/>
              <a:ext cx="687705" cy="604520"/>
            </a:xfrm>
            <a:custGeom>
              <a:avLst/>
              <a:gdLst/>
              <a:ahLst/>
              <a:cxnLst/>
              <a:rect l="l" t="t" r="r" b="b"/>
              <a:pathLst>
                <a:path w="687704" h="604520">
                  <a:moveTo>
                    <a:pt x="0" y="603899"/>
                  </a:moveTo>
                  <a:lnTo>
                    <a:pt x="343799" y="0"/>
                  </a:lnTo>
                  <a:lnTo>
                    <a:pt x="687599" y="603899"/>
                  </a:lnTo>
                  <a:lnTo>
                    <a:pt x="0" y="6038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527862" y="2299912"/>
            <a:ext cx="353695" cy="325755"/>
            <a:chOff x="6527862" y="2299912"/>
            <a:chExt cx="353695" cy="325755"/>
          </a:xfrm>
        </p:grpSpPr>
        <p:sp>
          <p:nvSpPr>
            <p:cNvPr id="8" name="object 8"/>
            <p:cNvSpPr/>
            <p:nvPr/>
          </p:nvSpPr>
          <p:spPr>
            <a:xfrm>
              <a:off x="6532625" y="2304675"/>
              <a:ext cx="344170" cy="316230"/>
            </a:xfrm>
            <a:custGeom>
              <a:avLst/>
              <a:gdLst/>
              <a:ahLst/>
              <a:cxnLst/>
              <a:rect l="l" t="t" r="r" b="b"/>
              <a:pathLst>
                <a:path w="344170" h="316230">
                  <a:moveTo>
                    <a:pt x="343799" y="316199"/>
                  </a:moveTo>
                  <a:lnTo>
                    <a:pt x="0" y="316199"/>
                  </a:lnTo>
                  <a:lnTo>
                    <a:pt x="171899" y="0"/>
                  </a:lnTo>
                  <a:lnTo>
                    <a:pt x="343799" y="3161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32625" y="2304675"/>
              <a:ext cx="344170" cy="316230"/>
            </a:xfrm>
            <a:custGeom>
              <a:avLst/>
              <a:gdLst/>
              <a:ahLst/>
              <a:cxnLst/>
              <a:rect l="l" t="t" r="r" b="b"/>
              <a:pathLst>
                <a:path w="344170" h="316230">
                  <a:moveTo>
                    <a:pt x="0" y="316199"/>
                  </a:moveTo>
                  <a:lnTo>
                    <a:pt x="171899" y="0"/>
                  </a:lnTo>
                  <a:lnTo>
                    <a:pt x="343799" y="316199"/>
                  </a:lnTo>
                  <a:lnTo>
                    <a:pt x="0" y="316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383737" y="3194962"/>
            <a:ext cx="697230" cy="325755"/>
            <a:chOff x="6383737" y="3194962"/>
            <a:chExt cx="697230" cy="325755"/>
          </a:xfrm>
        </p:grpSpPr>
        <p:sp>
          <p:nvSpPr>
            <p:cNvPr id="11" name="object 11"/>
            <p:cNvSpPr/>
            <p:nvPr/>
          </p:nvSpPr>
          <p:spPr>
            <a:xfrm>
              <a:off x="6388499" y="3199725"/>
              <a:ext cx="344170" cy="316230"/>
            </a:xfrm>
            <a:custGeom>
              <a:avLst/>
              <a:gdLst/>
              <a:ahLst/>
              <a:cxnLst/>
              <a:rect l="l" t="t" r="r" b="b"/>
              <a:pathLst>
                <a:path w="344170" h="316229">
                  <a:moveTo>
                    <a:pt x="343799" y="316199"/>
                  </a:moveTo>
                  <a:lnTo>
                    <a:pt x="0" y="316199"/>
                  </a:lnTo>
                  <a:lnTo>
                    <a:pt x="171899" y="0"/>
                  </a:lnTo>
                  <a:lnTo>
                    <a:pt x="343799" y="3161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88499" y="3199725"/>
              <a:ext cx="344170" cy="316230"/>
            </a:xfrm>
            <a:custGeom>
              <a:avLst/>
              <a:gdLst/>
              <a:ahLst/>
              <a:cxnLst/>
              <a:rect l="l" t="t" r="r" b="b"/>
              <a:pathLst>
                <a:path w="344170" h="316229">
                  <a:moveTo>
                    <a:pt x="0" y="316199"/>
                  </a:moveTo>
                  <a:lnTo>
                    <a:pt x="171899" y="0"/>
                  </a:lnTo>
                  <a:lnTo>
                    <a:pt x="343799" y="316199"/>
                  </a:lnTo>
                  <a:lnTo>
                    <a:pt x="0" y="316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32299" y="3199725"/>
              <a:ext cx="344170" cy="316230"/>
            </a:xfrm>
            <a:custGeom>
              <a:avLst/>
              <a:gdLst/>
              <a:ahLst/>
              <a:cxnLst/>
              <a:rect l="l" t="t" r="r" b="b"/>
              <a:pathLst>
                <a:path w="344170" h="316229">
                  <a:moveTo>
                    <a:pt x="343799" y="316199"/>
                  </a:moveTo>
                  <a:lnTo>
                    <a:pt x="0" y="316199"/>
                  </a:lnTo>
                  <a:lnTo>
                    <a:pt x="171899" y="0"/>
                  </a:lnTo>
                  <a:lnTo>
                    <a:pt x="343799" y="3161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32299" y="3199725"/>
              <a:ext cx="344170" cy="316230"/>
            </a:xfrm>
            <a:custGeom>
              <a:avLst/>
              <a:gdLst/>
              <a:ahLst/>
              <a:cxnLst/>
              <a:rect l="l" t="t" r="r" b="b"/>
              <a:pathLst>
                <a:path w="344170" h="316229">
                  <a:moveTo>
                    <a:pt x="0" y="316199"/>
                  </a:moveTo>
                  <a:lnTo>
                    <a:pt x="171899" y="0"/>
                  </a:lnTo>
                  <a:lnTo>
                    <a:pt x="343799" y="316199"/>
                  </a:lnTo>
                  <a:lnTo>
                    <a:pt x="0" y="316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365" y="2240540"/>
            <a:ext cx="446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Drawing</a:t>
            </a:r>
            <a:r>
              <a:rPr spc="-90" dirty="0"/>
              <a:t> </a:t>
            </a:r>
            <a:r>
              <a:rPr spc="-5" dirty="0"/>
              <a:t>Histograms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391966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HW - 2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Tuesday: 9/14 – 9 PM 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Questions:1.1-1.3, 2.1-2.5, 3.1-3.5, 4.1-4.2, 6.1-6.7</a:t>
            </a:r>
            <a:endParaRPr lang="en-US" sz="2400" b="1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Lab 3 – 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Friday 9/17 – 9 PM</a:t>
            </a:r>
          </a:p>
          <a:p>
            <a:pPr marL="1339215" marR="0" lvl="2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 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1.1,1.1.1, 3.1-3.2,4.1-4.3, all questions from section 2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383665" lvl="3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  <a:defRPr/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Quiz 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– Tuesday: 9/14 – Covers Chapter 7</a:t>
            </a: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28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24" y="1100283"/>
            <a:ext cx="7818755" cy="346900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4815" marR="803275" indent="-412750">
              <a:lnSpc>
                <a:spcPts val="2850"/>
              </a:lnSpc>
              <a:spcBef>
                <a:spcPts val="2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Chart that displays the distribution 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numerical  </a:t>
            </a:r>
            <a:r>
              <a:rPr sz="2400" dirty="0">
                <a:latin typeface="Arial"/>
                <a:cs typeface="Arial"/>
              </a:rPr>
              <a:t>variable</a:t>
            </a:r>
          </a:p>
          <a:p>
            <a:pPr marL="424815" indent="-412750">
              <a:lnSpc>
                <a:spcPct val="100000"/>
              </a:lnSpc>
              <a:spcBef>
                <a:spcPts val="205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Uses bins; there is one bar </a:t>
            </a:r>
            <a:r>
              <a:rPr sz="2400" dirty="0">
                <a:latin typeface="Arial"/>
                <a:cs typeface="Arial"/>
              </a:rPr>
              <a:t>corresponding </a:t>
            </a:r>
            <a:r>
              <a:rPr sz="2400" spc="-5" dirty="0">
                <a:latin typeface="Arial"/>
                <a:cs typeface="Arial"/>
              </a:rPr>
              <a:t>to each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bin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214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Uses the area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principle: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i="1" spc="-5" dirty="0">
                <a:latin typeface="Arial"/>
                <a:cs typeface="Arial"/>
              </a:rPr>
              <a:t>area </a:t>
            </a:r>
            <a:r>
              <a:rPr sz="2400" spc="-5" dirty="0">
                <a:latin typeface="Arial"/>
                <a:cs typeface="Arial"/>
              </a:rPr>
              <a:t>of each bar is the percent of individuals in  the </a:t>
            </a:r>
            <a:r>
              <a:rPr sz="2400" dirty="0">
                <a:latin typeface="Arial"/>
                <a:cs typeface="Arial"/>
              </a:rPr>
              <a:t>corresponding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Arial"/>
              <a:cs typeface="Arial"/>
            </a:endParaRPr>
          </a:p>
          <a:p>
            <a:pPr marL="99695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Density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4880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Histogram</a:t>
            </a:r>
            <a:r>
              <a:rPr spc="-225" dirty="0"/>
              <a:t> </a:t>
            </a:r>
            <a:r>
              <a:rPr spc="-5" dirty="0"/>
              <a:t>Axes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1093342"/>
            <a:ext cx="8255000" cy="3645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55625" marR="76517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554990" algn="l"/>
                <a:tab pos="55562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default,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hist</a:t>
            </a:r>
            <a:r>
              <a:rPr sz="2400" b="1" spc="-8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scale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normed=True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 that  ensures the area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chart sums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100%</a:t>
            </a:r>
            <a:endParaRPr sz="2400" dirty="0">
              <a:latin typeface="Arial"/>
              <a:cs typeface="Arial"/>
            </a:endParaRPr>
          </a:p>
          <a:p>
            <a:pPr marL="55562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554990" algn="l"/>
                <a:tab pos="55562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area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each bar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percentage of 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whole</a:t>
            </a:r>
            <a:endParaRPr sz="2400" dirty="0">
              <a:latin typeface="Arial"/>
              <a:cs typeface="Arial"/>
            </a:endParaRPr>
          </a:p>
          <a:p>
            <a:pPr marL="555625" marR="514984" indent="-412750">
              <a:lnSpc>
                <a:spcPct val="100499"/>
              </a:lnSpc>
              <a:spcBef>
                <a:spcPts val="2130"/>
              </a:spcBef>
              <a:buClr>
                <a:srgbClr val="C4820D"/>
              </a:buClr>
              <a:buChar char="●"/>
              <a:tabLst>
                <a:tab pos="554990" algn="l"/>
                <a:tab pos="55562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horizontal axis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 line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(e.g., years),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 the bins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don’t have to be equal to each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other</a:t>
            </a:r>
            <a:endParaRPr sz="2400" dirty="0">
              <a:latin typeface="Arial"/>
              <a:cs typeface="Arial"/>
            </a:endParaRPr>
          </a:p>
          <a:p>
            <a:pPr marL="55562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554990" algn="l"/>
                <a:tab pos="55562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vertical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axis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rate (e.g.,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percent per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  <a:tabLst>
                <a:tab pos="3618865" algn="l"/>
                <a:tab pos="8241665" algn="l"/>
              </a:tabLst>
            </a:pPr>
            <a:r>
              <a:rPr sz="2400" u="sng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u="sng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(Demo)	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255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to Calculate</a:t>
            </a:r>
            <a:r>
              <a:rPr spc="-90" dirty="0"/>
              <a:t> </a:t>
            </a:r>
            <a:r>
              <a:rPr spc="-5" dirty="0"/>
              <a:t>Height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825" y="878077"/>
            <a:ext cx="6287770" cy="213042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[40, 65) bin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51 out of 200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movies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6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“52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 of 200” is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25.5%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bin is 65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40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25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wide</a:t>
            </a:r>
            <a:endParaRPr sz="2400">
              <a:latin typeface="Arial"/>
              <a:cs typeface="Arial"/>
            </a:endParaRPr>
          </a:p>
          <a:p>
            <a:pPr marL="2799715">
              <a:lnSpc>
                <a:spcPct val="100000"/>
              </a:lnSpc>
              <a:spcBef>
                <a:spcPts val="165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25.5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percent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825" y="3045967"/>
            <a:ext cx="2116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468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Heigh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o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ba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	=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30214" y="3284524"/>
            <a:ext cx="2639060" cy="0"/>
          </a:xfrm>
          <a:custGeom>
            <a:avLst/>
            <a:gdLst/>
            <a:ahLst/>
            <a:cxnLst/>
            <a:rect l="l" t="t" r="r" b="b"/>
            <a:pathLst>
              <a:path w="2639060">
                <a:moveTo>
                  <a:pt x="0" y="0"/>
                </a:moveTo>
                <a:lnTo>
                  <a:pt x="2638896" y="0"/>
                </a:lnTo>
              </a:path>
            </a:pathLst>
          </a:custGeom>
          <a:ln w="26822">
            <a:solidFill>
              <a:srgbClr val="0000F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00705" y="3259327"/>
            <a:ext cx="3267075" cy="118745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179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years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95"/>
              </a:spcBef>
              <a:tabLst>
                <a:tab pos="346075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1.02 percent per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46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Height Measures</a:t>
            </a:r>
            <a:r>
              <a:rPr spc="-90" dirty="0"/>
              <a:t> </a:t>
            </a:r>
            <a:r>
              <a:rPr spc="-5" dirty="0"/>
              <a:t>Density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4291" y="1009352"/>
            <a:ext cx="2157095" cy="13112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167640" algn="ctr">
              <a:lnSpc>
                <a:spcPct val="100000"/>
              </a:lnSpc>
              <a:spcBef>
                <a:spcPts val="595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%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---------------------</a:t>
            </a:r>
            <a:endParaRPr sz="2400">
              <a:latin typeface="Arial"/>
              <a:cs typeface="Arial"/>
            </a:endParaRPr>
          </a:p>
          <a:p>
            <a:pPr marL="24765" algn="ctr">
              <a:lnSpc>
                <a:spcPct val="100000"/>
              </a:lnSpc>
              <a:spcBef>
                <a:spcPts val="49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width of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7175" y="1500842"/>
            <a:ext cx="132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03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Heigh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	=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024" y="2563157"/>
            <a:ext cx="7240905" cy="169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The height </a:t>
            </a:r>
            <a:r>
              <a:rPr sz="2400" dirty="0">
                <a:latin typeface="Arial"/>
                <a:cs typeface="Arial"/>
              </a:rPr>
              <a:t>measures </a:t>
            </a:r>
            <a:r>
              <a:rPr sz="2400" spc="-5" dirty="0">
                <a:latin typeface="Arial"/>
                <a:cs typeface="Arial"/>
              </a:rPr>
              <a:t>the percent of data in 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  <a:p>
            <a:pPr marL="424815">
              <a:lnSpc>
                <a:spcPts val="2865"/>
              </a:lnSpc>
            </a:pPr>
            <a:r>
              <a:rPr sz="2400" b="1" i="1" spc="-5" dirty="0">
                <a:latin typeface="Arial"/>
                <a:cs typeface="Arial"/>
              </a:rPr>
              <a:t>relative </a:t>
            </a:r>
            <a:r>
              <a:rPr sz="2400" b="1" i="1" dirty="0">
                <a:latin typeface="Arial"/>
                <a:cs typeface="Arial"/>
              </a:rPr>
              <a:t>to the </a:t>
            </a:r>
            <a:r>
              <a:rPr sz="2400" b="1" i="1" spc="-5" dirty="0">
                <a:latin typeface="Arial"/>
                <a:cs typeface="Arial"/>
              </a:rPr>
              <a:t>amount of space in </a:t>
            </a:r>
            <a:r>
              <a:rPr sz="2400" b="1" i="1" dirty="0">
                <a:latin typeface="Arial"/>
                <a:cs typeface="Arial"/>
              </a:rPr>
              <a:t>the</a:t>
            </a:r>
            <a:r>
              <a:rPr sz="2400" b="1" i="1" spc="-60" dirty="0">
                <a:latin typeface="Arial"/>
                <a:cs typeface="Arial"/>
              </a:rPr>
              <a:t> </a:t>
            </a:r>
            <a:r>
              <a:rPr sz="2400" b="1" i="1" spc="10" dirty="0">
                <a:latin typeface="Arial"/>
                <a:cs typeface="Arial"/>
              </a:rPr>
              <a:t>bin</a:t>
            </a:r>
            <a:r>
              <a:rPr sz="2400" b="1" spc="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7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Height </a:t>
            </a:r>
            <a:r>
              <a:rPr sz="2400" dirty="0">
                <a:latin typeface="Arial"/>
                <a:cs typeface="Arial"/>
              </a:rPr>
              <a:t>measures crowdedness,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density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944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Units: percent per unit on the horizontal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axis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078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Area Measures</a:t>
            </a:r>
            <a:r>
              <a:rPr spc="-90" dirty="0"/>
              <a:t> </a:t>
            </a:r>
            <a:r>
              <a:rPr spc="-5" dirty="0"/>
              <a:t>Percent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224" y="1569142"/>
            <a:ext cx="7249159" cy="213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6889" algn="l"/>
                <a:tab pos="2217420" algn="l"/>
                <a:tab pos="3645535" algn="l"/>
                <a:tab pos="4076065" algn="l"/>
                <a:tab pos="5192395" algn="l"/>
                <a:tab pos="55308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Area of bar	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	%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 in bin	</a:t>
            </a:r>
            <a:r>
              <a:rPr sz="2400" b="1" dirty="0">
                <a:latin typeface="Arial"/>
                <a:cs typeface="Arial"/>
              </a:rPr>
              <a:t>=	</a:t>
            </a:r>
            <a:r>
              <a:rPr sz="2400" b="1" spc="-5" dirty="0">
                <a:latin typeface="Arial"/>
                <a:cs typeface="Arial"/>
              </a:rPr>
              <a:t>Height	</a:t>
            </a:r>
            <a:r>
              <a:rPr sz="2400" b="1" dirty="0">
                <a:latin typeface="Arial"/>
                <a:cs typeface="Arial"/>
              </a:rPr>
              <a:t>x	</a:t>
            </a:r>
            <a:r>
              <a:rPr sz="2400" b="1" spc="-5" dirty="0">
                <a:latin typeface="Arial"/>
                <a:cs typeface="Arial"/>
              </a:rPr>
              <a:t>width of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bin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668655" indent="-412750">
              <a:lnSpc>
                <a:spcPct val="100000"/>
              </a:lnSpc>
              <a:spcBef>
                <a:spcPts val="2014"/>
              </a:spcBef>
              <a:buClr>
                <a:srgbClr val="C4820D"/>
              </a:buClr>
              <a:buChar char="●"/>
              <a:tabLst>
                <a:tab pos="668020" algn="l"/>
                <a:tab pos="668655" algn="l"/>
              </a:tabLst>
            </a:pPr>
            <a:r>
              <a:rPr sz="2400" dirty="0">
                <a:latin typeface="Arial"/>
                <a:cs typeface="Arial"/>
              </a:rPr>
              <a:t>“How many </a:t>
            </a:r>
            <a:r>
              <a:rPr sz="2400" spc="-5" dirty="0">
                <a:latin typeface="Arial"/>
                <a:cs typeface="Arial"/>
              </a:rPr>
              <a:t>individuals in the bin?” Use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area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4820D"/>
              </a:buClr>
              <a:buFont typeface="Arial"/>
              <a:buChar char="●"/>
            </a:pPr>
            <a:endParaRPr sz="2450">
              <a:latin typeface="Arial"/>
              <a:cs typeface="Arial"/>
            </a:endParaRPr>
          </a:p>
          <a:p>
            <a:pPr marL="66865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668020" algn="l"/>
                <a:tab pos="668655" algn="l"/>
              </a:tabLst>
            </a:pPr>
            <a:r>
              <a:rPr sz="2400" dirty="0">
                <a:latin typeface="Arial"/>
                <a:cs typeface="Arial"/>
              </a:rPr>
              <a:t>“How crowded </a:t>
            </a:r>
            <a:r>
              <a:rPr sz="2400" spc="-5" dirty="0">
                <a:latin typeface="Arial"/>
                <a:cs typeface="Arial"/>
              </a:rPr>
              <a:t>is the bin?” Use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height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355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Bar Chart or</a:t>
            </a:r>
            <a:r>
              <a:rPr spc="-95" dirty="0"/>
              <a:t> </a:t>
            </a:r>
            <a:r>
              <a:rPr spc="-5" dirty="0"/>
              <a:t>Histogram?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096" y="1325388"/>
            <a:ext cx="3790315" cy="31648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49680" marR="0" lvl="0" indent="0" algn="l" defTabSz="914400" rtl="0" eaLnBrk="1" fontAlgn="auto" latinLnBrk="0" hangingPunct="1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3B7EA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Bar</a:t>
            </a:r>
            <a:r>
              <a:rPr kumimoji="0" sz="2200" b="1" i="0" u="none" strike="noStrike" kern="1200" cap="none" spc="-15" normalizeH="0" baseline="0" noProof="0" dirty="0">
                <a:ln>
                  <a:noFill/>
                </a:ln>
                <a:solidFill>
                  <a:srgbClr val="3B7EA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3B7EA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Chart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9575" marR="236854" lvl="0" indent="-397510" algn="l" defTabSz="914400" rtl="0" eaLnBrk="1" fontAlgn="auto" latinLnBrk="0" hangingPunct="1">
              <a:lnSpc>
                <a:spcPct val="101099"/>
              </a:lnSpc>
              <a:spcBef>
                <a:spcPts val="48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09575" algn="l"/>
                <a:tab pos="410209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Distribution of</a:t>
            </a:r>
            <a:r>
              <a:rPr kumimoji="0" sz="22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categorical  variable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9575" marR="624840" lvl="0" indent="-397510" algn="l" defTabSz="914400" rtl="0" eaLnBrk="1" fontAlgn="auto" latinLnBrk="0" hangingPunct="1">
              <a:lnSpc>
                <a:spcPts val="2630"/>
              </a:lnSpc>
              <a:spcBef>
                <a:spcPts val="8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09575" algn="l"/>
                <a:tab pos="410209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Bars have arbitrary 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(but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equal) widths</a:t>
            </a:r>
            <a:r>
              <a:rPr kumimoji="0" sz="22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spacings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9575" marR="0" lvl="0" indent="-397510" algn="l" defTabSz="914400" rtl="0" eaLnBrk="1" fontAlgn="auto" latinLnBrk="0" hangingPunct="1">
              <a:lnSpc>
                <a:spcPts val="252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 typeface="Arial"/>
              <a:buChar char="●"/>
              <a:tabLst>
                <a:tab pos="409575" algn="l"/>
                <a:tab pos="410209" algn="l"/>
              </a:tabLst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height 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(or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length)</a:t>
            </a: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9575" marR="5080" lvl="0" indent="0" algn="l" defTabSz="914400" rtl="0" eaLnBrk="1" fontAlgn="auto" latinLnBrk="0" hangingPunct="1">
              <a:lnSpc>
                <a:spcPts val="262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area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bars proportional to  the percent of</a:t>
            </a:r>
            <a:r>
              <a:rPr kumimoji="0" sz="2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individuals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5282565">
              <a:lnSpc>
                <a:spcPct val="100000"/>
              </a:lnSpc>
              <a:spcBef>
                <a:spcPts val="610"/>
              </a:spcBef>
            </a:pPr>
            <a:r>
              <a:rPr spc="-5" dirty="0"/>
              <a:t>Histogram</a:t>
            </a:r>
          </a:p>
          <a:p>
            <a:pPr marL="4420870" marR="485140" indent="-397510">
              <a:lnSpc>
                <a:spcPct val="1010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421505" algn="l"/>
                <a:tab pos="442214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Distribution of numerical 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variable</a:t>
            </a:r>
          </a:p>
          <a:p>
            <a:pPr marL="4420870" marR="5080" indent="-397510">
              <a:lnSpc>
                <a:spcPts val="2630"/>
              </a:lnSpc>
              <a:spcBef>
                <a:spcPts val="80"/>
              </a:spcBef>
              <a:buClr>
                <a:srgbClr val="C4820D"/>
              </a:buClr>
              <a:buChar char="●"/>
              <a:tabLst>
                <a:tab pos="4421505" algn="l"/>
                <a:tab pos="442214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Horizontal axis is numerical:  to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scale,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no gaps, bins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can 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unequal</a:t>
            </a:r>
          </a:p>
          <a:p>
            <a:pPr marL="4420870" indent="-397510">
              <a:lnSpc>
                <a:spcPts val="2520"/>
              </a:lnSpc>
              <a:buClr>
                <a:srgbClr val="C4820D"/>
              </a:buClr>
              <a:buFont typeface="Arial"/>
              <a:buChar char="●"/>
              <a:tabLst>
                <a:tab pos="4421505" algn="l"/>
                <a:tab pos="4422140" algn="l"/>
              </a:tabLst>
            </a:pPr>
            <a:r>
              <a:rPr spc="-5" dirty="0">
                <a:solidFill>
                  <a:srgbClr val="000000"/>
                </a:solidFill>
              </a:rPr>
              <a:t>Area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of bars proportional</a:t>
            </a:r>
            <a:r>
              <a:rPr b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4420870">
              <a:lnSpc>
                <a:spcPts val="2625"/>
              </a:lnSpc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the percent of</a:t>
            </a:r>
            <a:r>
              <a:rPr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individuals;</a:t>
            </a:r>
          </a:p>
          <a:p>
            <a:pPr marL="4420870">
              <a:lnSpc>
                <a:spcPts val="2630"/>
              </a:lnSpc>
            </a:pPr>
            <a:r>
              <a:rPr spc="-5" dirty="0">
                <a:solidFill>
                  <a:srgbClr val="000000"/>
                </a:solidFill>
              </a:rPr>
              <a:t>height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measures</a:t>
            </a:r>
            <a:r>
              <a:rPr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density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92175" y="874357"/>
            <a:ext cx="327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display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distribution: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31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2190750"/>
            <a:ext cx="3910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Review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4" y="666750"/>
            <a:ext cx="8308976" cy="355033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Identify Numerical Data</a:t>
            </a: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Identify Categorical Data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Plot numerical data with Line plot, Scatter Plot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Plot categorical data with bar graphs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926465" lvl="2">
              <a:spcBef>
                <a:spcPts val="49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7 - Review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77974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74" y="212711"/>
            <a:ext cx="719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Plotting </a:t>
            </a:r>
            <a:r>
              <a:rPr spc="-95" dirty="0"/>
              <a:t>Two </a:t>
            </a:r>
            <a:r>
              <a:rPr spc="-5" dirty="0"/>
              <a:t>Numerical</a:t>
            </a:r>
            <a:r>
              <a:rPr spc="20" dirty="0"/>
              <a:t> </a:t>
            </a:r>
            <a:r>
              <a:rPr spc="-30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4713761" y="1528469"/>
            <a:ext cx="3237614" cy="2935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2199" y="1607900"/>
            <a:ext cx="4291749" cy="2793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3050" y="1056564"/>
            <a:ext cx="1976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Line graph: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plot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0475" y="1071840"/>
            <a:ext cx="2588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Scatter plot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scatter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53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When </a:t>
            </a:r>
            <a:r>
              <a:rPr spc="-5" dirty="0"/>
              <a:t>to </a:t>
            </a:r>
            <a:r>
              <a:rPr spc="-10" dirty="0"/>
              <a:t>use </a:t>
            </a:r>
            <a:r>
              <a:rPr dirty="0"/>
              <a:t>a </a:t>
            </a:r>
            <a:r>
              <a:rPr spc="-10" dirty="0"/>
              <a:t>line </a:t>
            </a:r>
            <a:r>
              <a:rPr spc="-5" dirty="0"/>
              <a:t>vs scatter</a:t>
            </a:r>
            <a:r>
              <a:rPr spc="-65" dirty="0"/>
              <a:t> </a:t>
            </a:r>
            <a:r>
              <a:rPr spc="-5" dirty="0"/>
              <a:t>plot?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3652"/>
            <a:ext cx="7722234" cy="306109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 line plots 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sequential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data: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if...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70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...your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x-axis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an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order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...sequential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meaningful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Usually: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x-axis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time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distance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</a:pPr>
            <a:endParaRPr sz="3350" dirty="0">
              <a:latin typeface="Arial"/>
              <a:cs typeface="Arial"/>
            </a:endParaRPr>
          </a:p>
          <a:p>
            <a:pPr marL="412115" marR="1821180" indent="-412115" algn="r">
              <a:lnSpc>
                <a:spcPct val="100000"/>
              </a:lnSpc>
              <a:buClr>
                <a:srgbClr val="C4820D"/>
              </a:buClr>
              <a:buChar char="●"/>
              <a:tabLst>
                <a:tab pos="4121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scatter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plots for non-sequential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412115" marR="1873250" lvl="1" indent="-412115" algn="r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412115" algn="l"/>
                <a:tab pos="4127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you’re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looking for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associations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437" y="940950"/>
            <a:ext cx="8239125" cy="3830954"/>
            <a:chOff x="452437" y="940950"/>
            <a:chExt cx="8239125" cy="3830954"/>
          </a:xfrm>
        </p:grpSpPr>
        <p:sp>
          <p:nvSpPr>
            <p:cNvPr id="3" name="object 3"/>
            <p:cNvSpPr/>
            <p:nvPr/>
          </p:nvSpPr>
          <p:spPr>
            <a:xfrm>
              <a:off x="591600" y="940950"/>
              <a:ext cx="8039225" cy="38308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6425" y="1411250"/>
              <a:ext cx="1085215" cy="1178560"/>
            </a:xfrm>
            <a:custGeom>
              <a:avLst/>
              <a:gdLst/>
              <a:ahLst/>
              <a:cxnLst/>
              <a:rect l="l" t="t" r="r" b="b"/>
              <a:pathLst>
                <a:path w="1085214" h="1178560">
                  <a:moveTo>
                    <a:pt x="917649" y="1002899"/>
                  </a:moveTo>
                  <a:lnTo>
                    <a:pt x="167149" y="1002899"/>
                  </a:lnTo>
                  <a:lnTo>
                    <a:pt x="122714" y="996929"/>
                  </a:lnTo>
                  <a:lnTo>
                    <a:pt x="82786" y="980079"/>
                  </a:lnTo>
                  <a:lnTo>
                    <a:pt x="48957" y="953942"/>
                  </a:lnTo>
                  <a:lnTo>
                    <a:pt x="22820" y="920113"/>
                  </a:lnTo>
                  <a:lnTo>
                    <a:pt x="5970" y="880185"/>
                  </a:lnTo>
                  <a:lnTo>
                    <a:pt x="0" y="835749"/>
                  </a:lnTo>
                  <a:lnTo>
                    <a:pt x="0" y="167149"/>
                  </a:lnTo>
                  <a:lnTo>
                    <a:pt x="5970" y="122714"/>
                  </a:lnTo>
                  <a:lnTo>
                    <a:pt x="22820" y="82786"/>
                  </a:lnTo>
                  <a:lnTo>
                    <a:pt x="48957" y="48957"/>
                  </a:lnTo>
                  <a:lnTo>
                    <a:pt x="82786" y="22820"/>
                  </a:lnTo>
                  <a:lnTo>
                    <a:pt x="122714" y="5970"/>
                  </a:lnTo>
                  <a:lnTo>
                    <a:pt x="167149" y="0"/>
                  </a:lnTo>
                  <a:lnTo>
                    <a:pt x="917649" y="0"/>
                  </a:lnTo>
                  <a:lnTo>
                    <a:pt x="981615" y="12723"/>
                  </a:lnTo>
                  <a:lnTo>
                    <a:pt x="1035842" y="48957"/>
                  </a:lnTo>
                  <a:lnTo>
                    <a:pt x="1072076" y="103184"/>
                  </a:lnTo>
                  <a:lnTo>
                    <a:pt x="1084799" y="167149"/>
                  </a:lnTo>
                  <a:lnTo>
                    <a:pt x="1084799" y="835749"/>
                  </a:lnTo>
                  <a:lnTo>
                    <a:pt x="1078829" y="880185"/>
                  </a:lnTo>
                  <a:lnTo>
                    <a:pt x="1061979" y="920113"/>
                  </a:lnTo>
                  <a:lnTo>
                    <a:pt x="1035842" y="953942"/>
                  </a:lnTo>
                  <a:lnTo>
                    <a:pt x="1002013" y="980079"/>
                  </a:lnTo>
                  <a:lnTo>
                    <a:pt x="962085" y="996929"/>
                  </a:lnTo>
                  <a:lnTo>
                    <a:pt x="917649" y="1002899"/>
                  </a:lnTo>
                  <a:close/>
                </a:path>
                <a:path w="1085214" h="1178560">
                  <a:moveTo>
                    <a:pt x="11650" y="1177996"/>
                  </a:moveTo>
                  <a:lnTo>
                    <a:pt x="180799" y="1002899"/>
                  </a:lnTo>
                  <a:lnTo>
                    <a:pt x="451999" y="1002899"/>
                  </a:lnTo>
                  <a:lnTo>
                    <a:pt x="11650" y="1177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425" y="1411250"/>
              <a:ext cx="1085215" cy="1178560"/>
            </a:xfrm>
            <a:custGeom>
              <a:avLst/>
              <a:gdLst/>
              <a:ahLst/>
              <a:cxnLst/>
              <a:rect l="l" t="t" r="r" b="b"/>
              <a:pathLst>
                <a:path w="1085214" h="1178560">
                  <a:moveTo>
                    <a:pt x="0" y="167149"/>
                  </a:moveTo>
                  <a:lnTo>
                    <a:pt x="5970" y="122714"/>
                  </a:lnTo>
                  <a:lnTo>
                    <a:pt x="22820" y="82786"/>
                  </a:lnTo>
                  <a:lnTo>
                    <a:pt x="48957" y="48957"/>
                  </a:lnTo>
                  <a:lnTo>
                    <a:pt x="82786" y="22820"/>
                  </a:lnTo>
                  <a:lnTo>
                    <a:pt x="122714" y="5970"/>
                  </a:lnTo>
                  <a:lnTo>
                    <a:pt x="167149" y="0"/>
                  </a:lnTo>
                  <a:lnTo>
                    <a:pt x="180799" y="0"/>
                  </a:lnTo>
                  <a:lnTo>
                    <a:pt x="451999" y="0"/>
                  </a:lnTo>
                  <a:lnTo>
                    <a:pt x="917649" y="0"/>
                  </a:lnTo>
                  <a:lnTo>
                    <a:pt x="950411" y="3241"/>
                  </a:lnTo>
                  <a:lnTo>
                    <a:pt x="1010384" y="28083"/>
                  </a:lnTo>
                  <a:lnTo>
                    <a:pt x="1056716" y="74415"/>
                  </a:lnTo>
                  <a:lnTo>
                    <a:pt x="1081558" y="134388"/>
                  </a:lnTo>
                  <a:lnTo>
                    <a:pt x="1084799" y="167149"/>
                  </a:lnTo>
                  <a:lnTo>
                    <a:pt x="1084799" y="585024"/>
                  </a:lnTo>
                  <a:lnTo>
                    <a:pt x="1084799" y="835749"/>
                  </a:lnTo>
                  <a:lnTo>
                    <a:pt x="1078829" y="880185"/>
                  </a:lnTo>
                  <a:lnTo>
                    <a:pt x="1061979" y="920113"/>
                  </a:lnTo>
                  <a:lnTo>
                    <a:pt x="1035842" y="953942"/>
                  </a:lnTo>
                  <a:lnTo>
                    <a:pt x="1002013" y="980079"/>
                  </a:lnTo>
                  <a:lnTo>
                    <a:pt x="962085" y="996929"/>
                  </a:lnTo>
                  <a:lnTo>
                    <a:pt x="917649" y="1002899"/>
                  </a:lnTo>
                  <a:lnTo>
                    <a:pt x="451999" y="1002899"/>
                  </a:lnTo>
                  <a:lnTo>
                    <a:pt x="11650" y="1177996"/>
                  </a:lnTo>
                  <a:lnTo>
                    <a:pt x="180799" y="1002899"/>
                  </a:lnTo>
                  <a:lnTo>
                    <a:pt x="167149" y="1002899"/>
                  </a:lnTo>
                  <a:lnTo>
                    <a:pt x="122714" y="996929"/>
                  </a:lnTo>
                  <a:lnTo>
                    <a:pt x="82786" y="980079"/>
                  </a:lnTo>
                  <a:lnTo>
                    <a:pt x="48957" y="953942"/>
                  </a:lnTo>
                  <a:lnTo>
                    <a:pt x="22820" y="920113"/>
                  </a:lnTo>
                  <a:lnTo>
                    <a:pt x="5970" y="880185"/>
                  </a:lnTo>
                  <a:lnTo>
                    <a:pt x="0" y="835749"/>
                  </a:lnTo>
                  <a:lnTo>
                    <a:pt x="0" y="585024"/>
                  </a:lnTo>
                  <a:lnTo>
                    <a:pt x="0" y="167149"/>
                  </a:lnTo>
                  <a:close/>
                </a:path>
              </a:pathLst>
            </a:custGeom>
            <a:ln w="9524">
              <a:solidFill>
                <a:srgbClr val="007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437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Do </a:t>
            </a:r>
            <a:r>
              <a:rPr spc="-95" dirty="0"/>
              <a:t>You </a:t>
            </a:r>
            <a:r>
              <a:rPr spc="-10" dirty="0"/>
              <a:t>Generate This</a:t>
            </a:r>
            <a:r>
              <a:rPr spc="-55" dirty="0"/>
              <a:t> </a:t>
            </a:r>
            <a:r>
              <a:rPr spc="-5" dirty="0"/>
              <a:t>Chart?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8406" y="1396572"/>
            <a:ext cx="793115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65" dirty="0">
                <a:latin typeface="Arial"/>
                <a:cs typeface="Arial"/>
              </a:rPr>
              <a:t>Top </a:t>
            </a:r>
            <a:r>
              <a:rPr sz="1600" spc="-5" dirty="0">
                <a:latin typeface="Arial"/>
                <a:cs typeface="Arial"/>
              </a:rPr>
              <a:t>10  highest  grossing  </a:t>
            </a:r>
            <a:r>
              <a:rPr sz="1600" dirty="0">
                <a:latin typeface="Arial"/>
                <a:cs typeface="Arial"/>
              </a:rPr>
              <a:t>movies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1087" y="4473937"/>
            <a:ext cx="3341370" cy="302895"/>
            <a:chOff x="2771087" y="4473937"/>
            <a:chExt cx="3341370" cy="302895"/>
          </a:xfrm>
        </p:grpSpPr>
        <p:sp>
          <p:nvSpPr>
            <p:cNvPr id="9" name="object 9"/>
            <p:cNvSpPr/>
            <p:nvPr/>
          </p:nvSpPr>
          <p:spPr>
            <a:xfrm>
              <a:off x="2775849" y="4478699"/>
              <a:ext cx="3331845" cy="293370"/>
            </a:xfrm>
            <a:custGeom>
              <a:avLst/>
              <a:gdLst/>
              <a:ahLst/>
              <a:cxnLst/>
              <a:rect l="l" t="t" r="r" b="b"/>
              <a:pathLst>
                <a:path w="3331845" h="293370">
                  <a:moveTo>
                    <a:pt x="2960449" y="293099"/>
                  </a:moveTo>
                  <a:lnTo>
                    <a:pt x="48849" y="293099"/>
                  </a:lnTo>
                  <a:lnTo>
                    <a:pt x="29835" y="289261"/>
                  </a:lnTo>
                  <a:lnTo>
                    <a:pt x="14307" y="278792"/>
                  </a:lnTo>
                  <a:lnTo>
                    <a:pt x="3838" y="263264"/>
                  </a:lnTo>
                  <a:lnTo>
                    <a:pt x="0" y="244249"/>
                  </a:lnTo>
                  <a:lnTo>
                    <a:pt x="0" y="48849"/>
                  </a:lnTo>
                  <a:lnTo>
                    <a:pt x="3838" y="29835"/>
                  </a:lnTo>
                  <a:lnTo>
                    <a:pt x="14307" y="14307"/>
                  </a:lnTo>
                  <a:lnTo>
                    <a:pt x="29835" y="3838"/>
                  </a:lnTo>
                  <a:lnTo>
                    <a:pt x="48849" y="0"/>
                  </a:lnTo>
                  <a:lnTo>
                    <a:pt x="2960449" y="0"/>
                  </a:lnTo>
                  <a:lnTo>
                    <a:pt x="3001092" y="21748"/>
                  </a:lnTo>
                  <a:lnTo>
                    <a:pt x="3009299" y="48849"/>
                  </a:lnTo>
                  <a:lnTo>
                    <a:pt x="3331294" y="58300"/>
                  </a:lnTo>
                  <a:lnTo>
                    <a:pt x="3009299" y="122124"/>
                  </a:lnTo>
                  <a:lnTo>
                    <a:pt x="3009299" y="244249"/>
                  </a:lnTo>
                  <a:lnTo>
                    <a:pt x="3005461" y="263264"/>
                  </a:lnTo>
                  <a:lnTo>
                    <a:pt x="2994992" y="278792"/>
                  </a:lnTo>
                  <a:lnTo>
                    <a:pt x="2979464" y="289261"/>
                  </a:lnTo>
                  <a:lnTo>
                    <a:pt x="2960449" y="293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75849" y="4478699"/>
              <a:ext cx="3331845" cy="293370"/>
            </a:xfrm>
            <a:custGeom>
              <a:avLst/>
              <a:gdLst/>
              <a:ahLst/>
              <a:cxnLst/>
              <a:rect l="l" t="t" r="r" b="b"/>
              <a:pathLst>
                <a:path w="3331845" h="293370">
                  <a:moveTo>
                    <a:pt x="0" y="48849"/>
                  </a:moveTo>
                  <a:lnTo>
                    <a:pt x="3838" y="29835"/>
                  </a:lnTo>
                  <a:lnTo>
                    <a:pt x="14307" y="14307"/>
                  </a:lnTo>
                  <a:lnTo>
                    <a:pt x="29835" y="3838"/>
                  </a:lnTo>
                  <a:lnTo>
                    <a:pt x="48849" y="0"/>
                  </a:lnTo>
                  <a:lnTo>
                    <a:pt x="1755424" y="0"/>
                  </a:lnTo>
                  <a:lnTo>
                    <a:pt x="2507749" y="0"/>
                  </a:lnTo>
                  <a:lnTo>
                    <a:pt x="2960449" y="0"/>
                  </a:lnTo>
                  <a:lnTo>
                    <a:pt x="2970024" y="947"/>
                  </a:lnTo>
                  <a:lnTo>
                    <a:pt x="3005581" y="30156"/>
                  </a:lnTo>
                  <a:lnTo>
                    <a:pt x="3009299" y="48849"/>
                  </a:lnTo>
                  <a:lnTo>
                    <a:pt x="3331294" y="58300"/>
                  </a:lnTo>
                  <a:lnTo>
                    <a:pt x="3009299" y="122124"/>
                  </a:lnTo>
                  <a:lnTo>
                    <a:pt x="3009299" y="244249"/>
                  </a:lnTo>
                  <a:lnTo>
                    <a:pt x="3005461" y="263264"/>
                  </a:lnTo>
                  <a:lnTo>
                    <a:pt x="2994992" y="278792"/>
                  </a:lnTo>
                  <a:lnTo>
                    <a:pt x="2979464" y="289261"/>
                  </a:lnTo>
                  <a:lnTo>
                    <a:pt x="2960449" y="293099"/>
                  </a:lnTo>
                  <a:lnTo>
                    <a:pt x="2507749" y="293099"/>
                  </a:lnTo>
                  <a:lnTo>
                    <a:pt x="1755424" y="293099"/>
                  </a:lnTo>
                  <a:lnTo>
                    <a:pt x="48849" y="293099"/>
                  </a:lnTo>
                  <a:lnTo>
                    <a:pt x="29835" y="289261"/>
                  </a:lnTo>
                  <a:lnTo>
                    <a:pt x="14307" y="278792"/>
                  </a:lnTo>
                  <a:lnTo>
                    <a:pt x="3838" y="263264"/>
                  </a:lnTo>
                  <a:lnTo>
                    <a:pt x="0" y="244249"/>
                  </a:lnTo>
                  <a:lnTo>
                    <a:pt x="0" y="122124"/>
                  </a:lnTo>
                  <a:lnTo>
                    <a:pt x="0" y="48849"/>
                  </a:lnTo>
                  <a:close/>
                </a:path>
              </a:pathLst>
            </a:custGeom>
            <a:ln w="9524">
              <a:solidFill>
                <a:srgbClr val="007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63182" y="4480597"/>
            <a:ext cx="2780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Number of </a:t>
            </a:r>
            <a:r>
              <a:rPr sz="1600" dirty="0">
                <a:latin typeface="Arial"/>
                <a:cs typeface="Arial"/>
              </a:rPr>
              <a:t>years since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release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511" y="2240540"/>
            <a:ext cx="299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Distributions!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53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8 - Overview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4724" y="1033652"/>
            <a:ext cx="7722234" cy="312008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Distributions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– Numerical Vs. Categorical</a:t>
            </a:r>
          </a:p>
          <a:p>
            <a:pPr marL="424815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Bar Graph</a:t>
            </a:r>
          </a:p>
          <a:p>
            <a:pPr marL="882015" lvl="1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/>
              <a:t>display categorical distributions</a:t>
            </a:r>
          </a:p>
          <a:p>
            <a:pPr marL="882015" lvl="1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/>
              <a:t>lengths of the bars are the value for each category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Histograms</a:t>
            </a:r>
          </a:p>
          <a:p>
            <a:pPr marL="882015" lvl="1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/>
              <a:t>display numerical distributions</a:t>
            </a:r>
          </a:p>
          <a:p>
            <a:pPr marL="882015" lvl="1" indent="-412750">
              <a:spcBef>
                <a:spcPts val="57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/>
              <a:t>heights of bars measure densities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19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935</Words>
  <Application>Microsoft Office PowerPoint</Application>
  <PresentationFormat>On-screen Show (16:9)</PresentationFormat>
  <Paragraphs>148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Office Theme</vt:lpstr>
      <vt:lpstr>Lecture 8</vt:lpstr>
      <vt:lpstr>Class Checklist</vt:lpstr>
      <vt:lpstr>Review</vt:lpstr>
      <vt:lpstr>Lecture 7 - Review</vt:lpstr>
      <vt:lpstr>Plotting Two Numerical Variables</vt:lpstr>
      <vt:lpstr>When to use a line vs scatter plot?</vt:lpstr>
      <vt:lpstr>How Do You Generate This Chart?</vt:lpstr>
      <vt:lpstr>Distributions!</vt:lpstr>
      <vt:lpstr>Lecture 8 - Overview</vt:lpstr>
      <vt:lpstr>Lecture 8 – Programming Checklist</vt:lpstr>
      <vt:lpstr>Terminology</vt:lpstr>
      <vt:lpstr>PowerPoint Presentation</vt:lpstr>
      <vt:lpstr>Visualization</vt:lpstr>
      <vt:lpstr>Displaying a Categorical Distribution</vt:lpstr>
      <vt:lpstr>Distributions of Numerical Variables</vt:lpstr>
      <vt:lpstr>Binning Numerical Values</vt:lpstr>
      <vt:lpstr>Area Principle</vt:lpstr>
      <vt:lpstr>Area Principle</vt:lpstr>
      <vt:lpstr>Drawing Histograms</vt:lpstr>
      <vt:lpstr>Histogram</vt:lpstr>
      <vt:lpstr>Density</vt:lpstr>
      <vt:lpstr>Histogram Axes</vt:lpstr>
      <vt:lpstr>How to Calculate Height</vt:lpstr>
      <vt:lpstr>Height Measures Density</vt:lpstr>
      <vt:lpstr>Area Measures Percent</vt:lpstr>
      <vt:lpstr>Bar Chart or Histogram?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(Followup)</dc:title>
  <dc:creator>Brad Bailey</dc:creator>
  <cp:lastModifiedBy>John Bergschneider</cp:lastModifiedBy>
  <cp:revision>4</cp:revision>
  <dcterms:created xsi:type="dcterms:W3CDTF">2021-01-14T19:09:54Z</dcterms:created>
  <dcterms:modified xsi:type="dcterms:W3CDTF">2021-09-14T04:04:03Z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