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87" r:id="rId3"/>
    <p:sldId id="272" r:id="rId4"/>
    <p:sldId id="259" r:id="rId5"/>
    <p:sldId id="260" r:id="rId6"/>
    <p:sldId id="30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69" r:id="rId17"/>
    <p:sldId id="271" r:id="rId1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159" autoAdjust="0"/>
  </p:normalViewPr>
  <p:slideViewPr>
    <p:cSldViewPr>
      <p:cViewPr varScale="1">
        <p:scale>
          <a:sx n="80" d="100"/>
          <a:sy n="80" d="100"/>
        </p:scale>
        <p:origin x="152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A6C6E-3A3D-48C0-96AB-BA460882B0A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6C53D-096D-4BF2-BEC9-9BCB0559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5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1.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conclusions based on the data of random samples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2.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must understand what random samples 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To do so we must understand probabilities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We are able to simulate randomness for certain events using python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review how to simulate events using iterations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3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look at an example</a:t>
            </a:r>
          </a:p>
          <a:p>
            <a:pPr marL="228600" indent="-228600">
              <a:buAutoNum type="arabicPeriod"/>
            </a:pPr>
            <a:r>
              <a:rPr lang="en-US" dirty="0"/>
              <a:t>Suppose you have the following three cards</a:t>
            </a:r>
          </a:p>
          <a:p>
            <a:pPr marL="228600" indent="-228600">
              <a:buAutoNum type="arabicPeriod"/>
            </a:pPr>
            <a:r>
              <a:rPr lang="en-US" dirty="0"/>
              <a:t>You shuffle them and draw 2 cards at </a:t>
            </a:r>
            <a:r>
              <a:rPr lang="en-US" dirty="0" err="1"/>
              <a:t>randm</a:t>
            </a:r>
            <a:r>
              <a:rPr lang="en-US" dirty="0"/>
              <a:t> without replacement </a:t>
            </a:r>
          </a:p>
          <a:p>
            <a:pPr marL="228600" indent="-228600">
              <a:buAutoNum type="arabicPeriod"/>
            </a:pPr>
            <a:r>
              <a:rPr lang="en-US" dirty="0"/>
              <a:t>What is the chance that you get a queen followed by  a king. </a:t>
            </a:r>
          </a:p>
          <a:p>
            <a:pPr marL="228600" indent="-228600">
              <a:buAutoNum type="arabicPeriod"/>
            </a:pPr>
            <a:r>
              <a:rPr lang="en-US" dirty="0"/>
              <a:t>There are two ways of thinking about this first list all </a:t>
            </a:r>
            <a:r>
              <a:rPr lang="en-US" dirty="0" err="1"/>
              <a:t>possile</a:t>
            </a:r>
            <a:r>
              <a:rPr lang="en-US" dirty="0"/>
              <a:t> outcomes and divide it into the desired out come</a:t>
            </a:r>
          </a:p>
          <a:p>
            <a:pPr marL="228600" indent="-228600">
              <a:buAutoNum type="arabicPeriod"/>
            </a:pPr>
            <a:r>
              <a:rPr lang="en-US" dirty="0"/>
              <a:t>Or treat it consecutive </a:t>
            </a:r>
            <a:r>
              <a:rPr lang="en-US" dirty="0" err="1"/>
              <a:t>eveents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6C53D-096D-4BF2-BEC9-9BCB0559D4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7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king has a 1/3 chance of being chosen</a:t>
            </a:r>
          </a:p>
          <a:p>
            <a:pPr marL="228600" indent="-228600">
              <a:buAutoNum type="arabicPeriod"/>
            </a:pPr>
            <a:r>
              <a:rPr lang="en-US" dirty="0"/>
              <a:t>Then the deck has only two cards queen and jack therefore the queen has ½ chance of begin chosen</a:t>
            </a:r>
          </a:p>
          <a:p>
            <a:pPr marL="228600" indent="-228600">
              <a:buAutoNum type="arabicPeriod"/>
            </a:pPr>
            <a:r>
              <a:rPr lang="en-US" dirty="0"/>
              <a:t>To compute the overall probability we multiple them 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6C53D-096D-4BF2-BEC9-9BCB0559D4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14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</a:t>
            </a:r>
            <a:r>
              <a:rPr lang="en-US" dirty="0" err="1"/>
              <a:t>monty</a:t>
            </a:r>
            <a:r>
              <a:rPr lang="en-US" dirty="0"/>
              <a:t> hall problem has puzzled academic and </a:t>
            </a:r>
            <a:r>
              <a:rPr lang="en-US" dirty="0" err="1"/>
              <a:t>statiticacns</a:t>
            </a:r>
            <a:r>
              <a:rPr lang="en-US" dirty="0"/>
              <a:t> for 40 to 50 years.</a:t>
            </a:r>
          </a:p>
          <a:p>
            <a:pPr marL="228600" indent="-228600">
              <a:buAutoNum type="arabicPeriod"/>
            </a:pPr>
            <a:r>
              <a:rPr lang="en-US" dirty="0"/>
              <a:t>The setting of the problem is a game show where behind two doors is a goat and behind the third door is a prize like a car.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6C53D-096D-4BF2-BEC9-9BCB0559D4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37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goal is to choose the door that contains the prize if you choose correctly</a:t>
            </a:r>
            <a:br>
              <a:rPr lang="en-US" dirty="0"/>
            </a:br>
            <a:r>
              <a:rPr lang="en-US" dirty="0"/>
              <a:t>then you get to keep it</a:t>
            </a:r>
          </a:p>
          <a:p>
            <a:pPr marL="228600" indent="-228600">
              <a:buAutoNum type="arabicPeriod"/>
            </a:pPr>
            <a:r>
              <a:rPr lang="en-US" dirty="0"/>
              <a:t>The game is as follows:</a:t>
            </a:r>
          </a:p>
          <a:p>
            <a:pPr marL="228600" indent="-228600">
              <a:buAutoNum type="arabicPeriod"/>
            </a:pPr>
            <a:r>
              <a:rPr lang="en-US" dirty="0"/>
              <a:t>The contest makes an initial choice but the door in not opened </a:t>
            </a:r>
          </a:p>
          <a:p>
            <a:pPr marL="228600" indent="-228600">
              <a:buAutoNum type="arabicPeriod"/>
            </a:pPr>
            <a:r>
              <a:rPr lang="en-US" dirty="0"/>
              <a:t>The host opens one of the other doors to reveal a goat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6C53D-096D-4BF2-BEC9-9BCB0559D4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5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Therefore at least one of the remaining doors has a prize and the other one has a goat</a:t>
            </a:r>
          </a:p>
          <a:p>
            <a:pPr marL="228600" indent="-228600">
              <a:buAutoNum type="arabicPeriod"/>
            </a:pPr>
            <a:r>
              <a:rPr lang="en-US" dirty="0"/>
              <a:t>The contest now can choose to open the original door they picked or the remaining door.</a:t>
            </a:r>
          </a:p>
          <a:p>
            <a:pPr marL="228600" indent="-228600">
              <a:buAutoNum type="arabicPeriod"/>
            </a:pPr>
            <a:r>
              <a:rPr lang="en-US" dirty="0"/>
              <a:t>Which option will lead to a higher chance of winning? </a:t>
            </a:r>
            <a:br>
              <a:rPr lang="en-US" dirty="0"/>
            </a:b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We can optimally choice the door using probability!</a:t>
            </a:r>
          </a:p>
          <a:p>
            <a:pPr marL="228600" indent="-228600">
              <a:buAutoNum type="arabicPeriod"/>
            </a:pPr>
            <a:r>
              <a:rPr lang="en-US" dirty="0"/>
              <a:t>First – before we make any choice, there is a 1/3 chance of the prize being chosen out</a:t>
            </a:r>
          </a:p>
          <a:p>
            <a:pPr marL="228600" indent="-228600">
              <a:buAutoNum type="arabicPeriod"/>
            </a:pPr>
            <a:r>
              <a:rPr lang="en-US" dirty="0"/>
              <a:t>Then after the goat door is revealed, there leaves only two options</a:t>
            </a:r>
          </a:p>
          <a:p>
            <a:pPr marL="228600" indent="-228600">
              <a:buAutoNum type="arabicPeriod"/>
            </a:pPr>
            <a:r>
              <a:rPr lang="en-US" dirty="0"/>
              <a:t>Either our original door which has a 1/3 chance of being correct or the complement </a:t>
            </a:r>
            <a:br>
              <a:rPr lang="en-US" dirty="0"/>
            </a:br>
            <a:r>
              <a:rPr lang="en-US" dirty="0"/>
              <a:t>choosing the other door</a:t>
            </a:r>
          </a:p>
          <a:p>
            <a:pPr marL="228600" indent="-228600">
              <a:buAutoNum type="arabicPeriod"/>
            </a:pPr>
            <a:r>
              <a:rPr lang="en-US" dirty="0"/>
              <a:t>To compute the complement, we take the universe 1 – the probability of our choice and arrive at 2/3</a:t>
            </a:r>
          </a:p>
          <a:p>
            <a:pPr marL="228600" indent="-228600">
              <a:buAutoNum type="arabicPeriod"/>
            </a:pPr>
            <a:r>
              <a:rPr lang="en-US" dirty="0"/>
              <a:t>Therefore we should choice the other door! b/c it has a 2/3 chance of being correct!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6C53D-096D-4BF2-BEC9-9BCB0559D4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29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In this course we will think of probabilities as relative frequencies</a:t>
            </a:r>
          </a:p>
          <a:p>
            <a:pPr marL="228600" indent="-228600">
              <a:buAutoNum type="arabicPeriod"/>
            </a:pPr>
            <a:r>
              <a:rPr lang="en-US" dirty="0"/>
              <a:t>We will now see the ways probabilities are calculated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6C53D-096D-4BF2-BEC9-9BCB0559D4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72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Provided that all outcomes are equally likely to occur we can compute the chance of event A occurring </a:t>
            </a:r>
          </a:p>
          <a:p>
            <a:pPr marL="228600" indent="-228600">
              <a:buAutoNum type="arabicPeriod"/>
            </a:pPr>
            <a:r>
              <a:rPr lang="en-US" dirty="0"/>
              <a:t>This is given by all possible ways event A can occur divided by the total number of outcomes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6C53D-096D-4BF2-BEC9-9BCB0559D4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24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6C53D-096D-4BF2-BEC9-9BCB0559D4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7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1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1130" y="1093342"/>
            <a:ext cx="8041739" cy="332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2200434"/>
            <a:ext cx="177292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80" dirty="0">
                <a:solidFill>
                  <a:srgbClr val="003162"/>
                </a:solidFill>
                <a:latin typeface="Arial"/>
                <a:cs typeface="Arial"/>
              </a:rPr>
              <a:t>MATH1401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400" b="1" spc="-5">
                <a:solidFill>
                  <a:srgbClr val="C4820D"/>
                </a:solidFill>
                <a:latin typeface="Arial"/>
                <a:cs typeface="Arial"/>
              </a:rPr>
              <a:t>Fall</a:t>
            </a:r>
            <a:r>
              <a:rPr sz="1400" b="1" spc="-100">
                <a:solidFill>
                  <a:srgbClr val="C4820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4820D"/>
                </a:solidFill>
                <a:latin typeface="Arial"/>
                <a:cs typeface="Arial"/>
              </a:rPr>
              <a:t>202</a:t>
            </a:r>
            <a:r>
              <a:rPr lang="en-US" sz="1400" b="1" spc="-5" dirty="0">
                <a:solidFill>
                  <a:srgbClr val="C4820D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5" y="1866887"/>
            <a:ext cx="39655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Lecture</a:t>
            </a:r>
            <a:r>
              <a:rPr spc="-90" dirty="0"/>
              <a:t> </a:t>
            </a:r>
            <a:r>
              <a:rPr lang="en-US" spc="-90" dirty="0"/>
              <a:t>14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44824" y="2635631"/>
            <a:ext cx="548994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Arial"/>
                <a:cs typeface="Arial"/>
              </a:rPr>
              <a:t>Probability and Simulations 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8013" y="2240540"/>
            <a:ext cx="2383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Probability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499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477759" cy="342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Lowest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value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Chance of event that is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impossible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Highest value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1 (or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100%)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Chance of event that is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certain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○"/>
            </a:pPr>
            <a:endParaRPr sz="3300" dirty="0"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Complement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 If an event has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70%, then the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it doesn’t happen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3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100%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70%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30%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1 -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0.7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0.3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422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Equally Likely</a:t>
            </a:r>
            <a:r>
              <a:rPr spc="-90" dirty="0"/>
              <a:t> </a:t>
            </a:r>
            <a:r>
              <a:rPr spc="-5" dirty="0"/>
              <a:t>Outcomes</a:t>
            </a:r>
          </a:p>
        </p:txBody>
      </p:sp>
      <p:sp>
        <p:nvSpPr>
          <p:cNvPr id="3" name="object 3"/>
          <p:cNvSpPr/>
          <p:nvPr/>
        </p:nvSpPr>
        <p:spPr>
          <a:xfrm>
            <a:off x="1665222" y="2979724"/>
            <a:ext cx="6394450" cy="0"/>
          </a:xfrm>
          <a:custGeom>
            <a:avLst/>
            <a:gdLst/>
            <a:ahLst/>
            <a:cxnLst/>
            <a:rect l="l" t="t" r="r" b="b"/>
            <a:pathLst>
              <a:path w="6394450">
                <a:moveTo>
                  <a:pt x="0" y="0"/>
                </a:moveTo>
                <a:lnTo>
                  <a:pt x="6394399" y="0"/>
                </a:lnTo>
              </a:path>
            </a:pathLst>
          </a:custGeom>
          <a:ln w="26822">
            <a:solidFill>
              <a:srgbClr val="3A3A3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225" y="1093342"/>
            <a:ext cx="8026400" cy="24676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Assuming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 outcomes are equally 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likely,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an  event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2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Arial"/>
              <a:cs typeface="Arial"/>
            </a:endParaRPr>
          </a:p>
          <a:p>
            <a:pPr marL="252729" algn="ctr">
              <a:lnSpc>
                <a:spcPct val="100000"/>
              </a:lnSpc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 of outcomes 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make A</a:t>
            </a:r>
            <a:r>
              <a:rPr sz="2400" spc="-3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happen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78867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P(A)	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  <a:p>
            <a:pPr marL="330835" algn="ctr">
              <a:lnSpc>
                <a:spcPct val="100000"/>
              </a:lnSpc>
              <a:spcBef>
                <a:spcPts val="4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total number of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outcomes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08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Multiplication</a:t>
            </a:r>
            <a:r>
              <a:rPr spc="-90" dirty="0"/>
              <a:t> </a:t>
            </a:r>
            <a:r>
              <a:rPr spc="-5" dirty="0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8047990" cy="319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Chance that two events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B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both</a:t>
            </a:r>
            <a:r>
              <a:rPr sz="2400" spc="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happen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P(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happens)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 P(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B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happens given that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has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happened)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 dirty="0">
              <a:latin typeface="Arial"/>
              <a:cs typeface="Arial"/>
            </a:endParaRPr>
          </a:p>
          <a:p>
            <a:pPr marL="469900" marR="695325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answer is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less than or equal to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each of the two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being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multiplied</a:t>
            </a:r>
            <a:endParaRPr sz="2400" dirty="0">
              <a:latin typeface="Arial"/>
              <a:cs typeface="Arial"/>
            </a:endParaRPr>
          </a:p>
          <a:p>
            <a:pPr marL="469900" marR="247650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more conditions you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to 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satisfy,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less likely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satisfy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them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443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229" dirty="0"/>
              <a:t> </a:t>
            </a:r>
            <a:r>
              <a:rPr spc="-5" dirty="0"/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908290" cy="34531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208279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three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cards: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ace of hearts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king of diamonds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 and </a:t>
            </a:r>
            <a:r>
              <a:rPr sz="2400" b="1" spc="-5" dirty="0">
                <a:solidFill>
                  <a:srgbClr val="069924"/>
                </a:solidFill>
                <a:latin typeface="Arial"/>
                <a:cs typeface="Arial"/>
              </a:rPr>
              <a:t>queen of</a:t>
            </a:r>
            <a:r>
              <a:rPr sz="2400" b="1" spc="-15" dirty="0">
                <a:solidFill>
                  <a:srgbClr val="0699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69924"/>
                </a:solidFill>
                <a:latin typeface="Arial"/>
                <a:cs typeface="Arial"/>
              </a:rPr>
              <a:t>spades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424815" marR="417195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shuffle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them and draw two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cards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at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without 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replacement.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4820D"/>
              </a:buClr>
              <a:buFont typeface="Arial"/>
              <a:buChar char="●"/>
            </a:pPr>
            <a:endParaRPr sz="3200" dirty="0"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What is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get the Queen followed by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King?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 dirty="0">
              <a:latin typeface="Arial"/>
              <a:cs typeface="Arial"/>
            </a:endParaRPr>
          </a:p>
          <a:p>
            <a:pPr marR="210185" algn="ctr">
              <a:lnSpc>
                <a:spcPct val="100000"/>
              </a:lnSpc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995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Addition</a:t>
            </a:r>
            <a:r>
              <a:rPr spc="-90" dirty="0"/>
              <a:t> </a:t>
            </a:r>
            <a:r>
              <a:rPr spc="-5" dirty="0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545705" cy="2473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event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happen in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exactly one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two ways,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Arial"/>
              <a:cs typeface="Arial"/>
            </a:endParaRPr>
          </a:p>
          <a:p>
            <a:pPr marL="523875" algn="ctr">
              <a:lnSpc>
                <a:spcPct val="100000"/>
              </a:lnSpc>
              <a:tabLst>
                <a:tab pos="1302385" algn="l"/>
                <a:tab pos="1732914" algn="l"/>
                <a:tab pos="3420745" algn="l"/>
                <a:tab pos="3767454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P(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)	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	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P(first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way)	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+	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P(second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way)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Arial"/>
              <a:cs typeface="Arial"/>
            </a:endParaRPr>
          </a:p>
          <a:p>
            <a:pPr marL="469900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answer is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greater than or equal to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 each individual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way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8817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Another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05090" cy="34531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three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cards: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ace of hearts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king of diamonds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  and </a:t>
            </a:r>
            <a:r>
              <a:rPr sz="2400" b="1" spc="-5" dirty="0">
                <a:solidFill>
                  <a:srgbClr val="069924"/>
                </a:solidFill>
                <a:latin typeface="Arial"/>
                <a:cs typeface="Arial"/>
              </a:rPr>
              <a:t>queen of</a:t>
            </a:r>
            <a:r>
              <a:rPr sz="2400" b="1" spc="-15" dirty="0">
                <a:solidFill>
                  <a:srgbClr val="06992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69924"/>
                </a:solidFill>
                <a:latin typeface="Arial"/>
                <a:cs typeface="Arial"/>
              </a:rPr>
              <a:t>spades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424815" marR="213360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shuffle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them and draw two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cards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at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without 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replacement.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4820D"/>
              </a:buClr>
              <a:buFont typeface="Arial"/>
              <a:buChar char="●"/>
            </a:pPr>
            <a:endParaRPr sz="3200" dirty="0">
              <a:latin typeface="Arial"/>
              <a:cs typeface="Arial"/>
            </a:endParaRPr>
          </a:p>
          <a:p>
            <a:pPr marL="424815" marR="353695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What is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chance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one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cards I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draw is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King and the other is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Queen?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 dirty="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11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Complement: At </a:t>
            </a:r>
            <a:r>
              <a:rPr spc="-10" dirty="0"/>
              <a:t>Least One</a:t>
            </a:r>
            <a:r>
              <a:rPr spc="-215" dirty="0"/>
              <a:t> </a:t>
            </a:r>
            <a:r>
              <a:rPr spc="-5" dirty="0"/>
              <a:t>Head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309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48309" algn="l"/>
                <a:tab pos="448945" algn="l"/>
              </a:tabLst>
            </a:pPr>
            <a:r>
              <a:rPr spc="-5" dirty="0"/>
              <a:t>In </a:t>
            </a:r>
            <a:r>
              <a:rPr dirty="0"/>
              <a:t>3</a:t>
            </a:r>
            <a:r>
              <a:rPr spc="-15" dirty="0"/>
              <a:t> </a:t>
            </a:r>
            <a:r>
              <a:rPr spc="-5" dirty="0"/>
              <a:t>tosses:</a:t>
            </a:r>
          </a:p>
          <a:p>
            <a:pPr marL="905510" lvl="1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905510" algn="l"/>
                <a:tab pos="906144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Any outcome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except</a:t>
            </a:r>
            <a:r>
              <a:rPr sz="2400" i="1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TTT</a:t>
            </a:r>
            <a:endParaRPr sz="2400" dirty="0">
              <a:latin typeface="Arial"/>
              <a:cs typeface="Arial"/>
            </a:endParaRPr>
          </a:p>
          <a:p>
            <a:pPr marL="905510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905510" algn="l"/>
                <a:tab pos="906144" algn="l"/>
                <a:tab pos="2035810" algn="l"/>
                <a:tab pos="2381885" algn="l"/>
                <a:tab pos="5073650" algn="l"/>
                <a:tab pos="541972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P(TTT)	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	(1/2) x (1/2)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(1/2)	=	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1/8</a:t>
            </a:r>
            <a:endParaRPr sz="2400" dirty="0">
              <a:latin typeface="Arial"/>
              <a:cs typeface="Arial"/>
            </a:endParaRPr>
          </a:p>
          <a:p>
            <a:pPr marL="905510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905510" algn="l"/>
                <a:tab pos="906144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P(at least one head)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1 -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P(TTT)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1 - (1/8) =</a:t>
            </a:r>
            <a:r>
              <a:rPr sz="2400" spc="-1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87.5%</a:t>
            </a:r>
            <a:endParaRPr sz="2400" dirty="0">
              <a:latin typeface="Arial"/>
              <a:cs typeface="Arial"/>
            </a:endParaRPr>
          </a:p>
          <a:p>
            <a:pPr marL="23495" lvl="1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○"/>
            </a:pPr>
            <a:endParaRPr sz="3900" dirty="0"/>
          </a:p>
          <a:p>
            <a:pPr marL="448309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48309" algn="l"/>
                <a:tab pos="448945" algn="l"/>
              </a:tabLst>
            </a:pPr>
            <a:r>
              <a:rPr spc="-5" dirty="0"/>
              <a:t>In 10</a:t>
            </a:r>
            <a:r>
              <a:rPr spc="-15" dirty="0"/>
              <a:t> </a:t>
            </a:r>
            <a:r>
              <a:rPr spc="-5" dirty="0"/>
              <a:t>tosses:</a:t>
            </a:r>
          </a:p>
          <a:p>
            <a:pPr marL="905510" lvl="1" indent="-412750">
              <a:lnSpc>
                <a:spcPts val="4290"/>
              </a:lnSpc>
              <a:buClr>
                <a:srgbClr val="C4820D"/>
              </a:buClr>
              <a:buChar char="○"/>
              <a:tabLst>
                <a:tab pos="905510" algn="l"/>
                <a:tab pos="906144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1 - (1/2)**10 </a:t>
            </a:r>
            <a:r>
              <a:rPr sz="3600" dirty="0">
                <a:solidFill>
                  <a:srgbClr val="3B3B3B"/>
                </a:solidFill>
                <a:latin typeface="MS PGothic"/>
                <a:cs typeface="MS PGothic"/>
              </a:rPr>
              <a:t>≅</a:t>
            </a:r>
            <a:r>
              <a:rPr sz="3600" spc="-450" dirty="0">
                <a:solidFill>
                  <a:srgbClr val="3B3B3B"/>
                </a:solidFill>
                <a:latin typeface="MS PGothic"/>
                <a:cs typeface="MS PGothic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99.9%</a:t>
            </a:r>
            <a:endParaRPr sz="2400" dirty="0">
              <a:latin typeface="Arial"/>
              <a:cs typeface="Arial"/>
            </a:endParaRPr>
          </a:p>
          <a:p>
            <a:pPr marL="23495" marR="5080" algn="r">
              <a:lnSpc>
                <a:spcPts val="2865"/>
              </a:lnSpc>
            </a:pPr>
            <a:r>
              <a:rPr dirty="0">
                <a:solidFill>
                  <a:srgbClr val="3B7EA1"/>
                </a:solidFill>
              </a:rPr>
              <a:t>(Demo)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959676" cy="23140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Lab 5 – Due Date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Friday 10/22 – 9 PM</a:t>
            </a:r>
          </a:p>
          <a:p>
            <a:pPr marL="1339215" lvl="2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Graded Questions : </a:t>
            </a:r>
            <a:r>
              <a:rPr lang="en-US" sz="2400" dirty="0">
                <a:latin typeface="Arial"/>
                <a:cs typeface="Arial"/>
              </a:rPr>
              <a:t>1.1-1.5, 2.1-2.3, 3.1-3.3</a:t>
            </a:r>
            <a:endParaRPr lang="en-US" sz="2400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Quiz 11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– Tuesday: 10/19 – Covers Chapter 9.3</a:t>
            </a: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Quiz 12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– Thursday: 10/21 – Covers Chapter 10 </a:t>
            </a:r>
          </a:p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Class Checklist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6649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9026476" cy="348621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Understand the Monty Hall Problem</a:t>
            </a:r>
            <a:b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</a:br>
            <a:endParaRPr lang="en-US" sz="2400" b="1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Find Probabilities </a:t>
            </a:r>
          </a:p>
          <a:p>
            <a:pPr marL="1339215" lvl="2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An event that does not happen - Complements</a:t>
            </a:r>
            <a:endParaRPr sz="2400" dirty="0">
              <a:latin typeface="Arial"/>
              <a:cs typeface="Arial"/>
            </a:endParaRPr>
          </a:p>
          <a:p>
            <a:pPr marL="1339215" lvl="2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When two events both must happen - Intersection</a:t>
            </a:r>
          </a:p>
          <a:p>
            <a:pPr marL="1339215" lvl="2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When an event can happen in two ways - Addition</a:t>
            </a:r>
          </a:p>
          <a:p>
            <a:pPr marL="1339215" lvl="2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When at least one event must happen - Or    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032" y="209550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Lecture 14 Checklist 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48822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0889" y="2240540"/>
            <a:ext cx="4236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Control</a:t>
            </a:r>
            <a:r>
              <a:rPr spc="-9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EDC88-CD6B-494E-95E7-691F082B116A}"/>
              </a:ext>
            </a:extLst>
          </p:cNvPr>
          <p:cNvSpPr txBox="1"/>
          <p:nvPr/>
        </p:nvSpPr>
        <p:spPr>
          <a:xfrm>
            <a:off x="2286000" y="23878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34287"/>
            <a:ext cx="7596505" cy="3418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These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statements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control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sequence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computations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are performed 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program</a:t>
            </a:r>
            <a:b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</a:br>
            <a:endParaRPr sz="2400" dirty="0">
              <a:latin typeface="Arial"/>
              <a:cs typeface="Arial"/>
            </a:endParaRPr>
          </a:p>
          <a:p>
            <a:pPr marL="469900" marR="103505" indent="-412750">
              <a:lnSpc>
                <a:spcPct val="114599"/>
              </a:lnSpc>
              <a:spcBef>
                <a:spcPts val="4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purpose of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2400" b="1" spc="-8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to define functions that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choose 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behavior based on their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arguments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if &lt;conditional&gt;:		if x&gt;y:</a:t>
            </a:r>
          </a:p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    		&lt;if body&gt;      	    print(‘</a:t>
            </a:r>
            <a:r>
              <a:rPr lang="en-US" sz="2400" b="1" spc="-5" dirty="0" err="1">
                <a:solidFill>
                  <a:srgbClr val="3B3B3B"/>
                </a:solidFill>
                <a:latin typeface="Arial"/>
                <a:cs typeface="Arial"/>
              </a:rPr>
              <a:t>oka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’)</a:t>
            </a:r>
          </a:p>
          <a:p>
            <a:pPr marL="469900" marR="103505" indent="-412750">
              <a:lnSpc>
                <a:spcPct val="114599"/>
              </a:lnSpc>
              <a:spcBef>
                <a:spcPts val="4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64801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Control</a:t>
            </a:r>
            <a:r>
              <a:rPr spc="-90" dirty="0"/>
              <a:t> </a:t>
            </a:r>
            <a:r>
              <a:rPr spc="-5" dirty="0"/>
              <a:t>Statements</a:t>
            </a:r>
            <a:r>
              <a:rPr lang="en-US" spc="-5" dirty="0"/>
              <a:t>: if 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34287"/>
            <a:ext cx="8613775" cy="4301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These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statements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control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sequence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computations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are performed 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program</a:t>
            </a:r>
            <a:b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</a:br>
            <a:endParaRPr sz="2400" dirty="0">
              <a:latin typeface="Arial"/>
              <a:cs typeface="Arial"/>
            </a:endParaRPr>
          </a:p>
          <a:p>
            <a:pPr marL="469900" marR="221615" indent="-412750">
              <a:lnSpc>
                <a:spcPct val="114599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The purpose of </a:t>
            </a:r>
            <a:r>
              <a:rPr lang="en-US"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lang="en-US" sz="2400" b="1" spc="-8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is to perform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a computation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for  every element in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list or</a:t>
            </a:r>
            <a:r>
              <a:rPr lang="en-US"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array</a:t>
            </a:r>
            <a:endParaRPr lang="en-US" sz="2400" dirty="0">
              <a:latin typeface="Arial"/>
              <a:cs typeface="Arial"/>
            </a:endParaRPr>
          </a:p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	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For </a:t>
            </a:r>
            <a:r>
              <a:rPr lang="en-US" sz="2400" b="1" spc="-5" dirty="0" err="1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 in array:		for </a:t>
            </a:r>
            <a:r>
              <a:rPr lang="en-US" sz="2400" b="1" spc="-5" dirty="0" err="1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 in </a:t>
            </a:r>
            <a:r>
              <a:rPr lang="en-US" sz="2400" b="1" spc="-5" dirty="0" err="1">
                <a:solidFill>
                  <a:srgbClr val="3B3B3B"/>
                </a:solidFill>
                <a:latin typeface="Arial"/>
                <a:cs typeface="Arial"/>
              </a:rPr>
              <a:t>np.arrange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(1,10):</a:t>
            </a:r>
          </a:p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    	    &lt;for body&gt;      	               print(</a:t>
            </a:r>
            <a:r>
              <a:rPr lang="en-US" sz="2400" b="1" spc="-5" dirty="0" err="1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lang="en-US" sz="2400" b="1" spc="-5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</a:p>
          <a:p>
            <a:pPr marL="12700" marR="5080">
              <a:lnSpc>
                <a:spcPct val="116100"/>
              </a:lnSpc>
              <a:spcBef>
                <a:spcPts val="100"/>
              </a:spcBef>
            </a:pPr>
            <a:endParaRPr lang="en-US" sz="2400" b="1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en-US"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lang="en-US" sz="2400" b="1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marR="103505" indent="-412750">
              <a:lnSpc>
                <a:spcPct val="114599"/>
              </a:lnSpc>
              <a:spcBef>
                <a:spcPts val="4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64801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Control</a:t>
            </a:r>
            <a:r>
              <a:rPr spc="-90" dirty="0"/>
              <a:t> </a:t>
            </a:r>
            <a:r>
              <a:rPr spc="-5" dirty="0"/>
              <a:t>Statements</a:t>
            </a:r>
            <a:r>
              <a:rPr lang="en-US" spc="-5" dirty="0"/>
              <a:t>: For 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98684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514" y="2240540"/>
            <a:ext cx="5226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Monty Hall</a:t>
            </a:r>
            <a:r>
              <a:rPr spc="-85" dirty="0"/>
              <a:t> </a:t>
            </a:r>
            <a:r>
              <a:rPr spc="-5" dirty="0"/>
              <a:t>Problem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288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Monty Hall</a:t>
            </a:r>
            <a:r>
              <a:rPr spc="-90" dirty="0"/>
              <a:t> </a:t>
            </a:r>
            <a:r>
              <a:rPr spc="-5" dirty="0"/>
              <a:t>Problem</a:t>
            </a:r>
          </a:p>
        </p:txBody>
      </p:sp>
      <p:sp>
        <p:nvSpPr>
          <p:cNvPr id="5" name="object 5"/>
          <p:cNvSpPr/>
          <p:nvPr/>
        </p:nvSpPr>
        <p:spPr>
          <a:xfrm>
            <a:off x="2109969" y="1203131"/>
            <a:ext cx="5139768" cy="2796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3300" y="4393962"/>
            <a:ext cx="46831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https://probabilityandstats.files.wordpress.com/2017/05/monty-hall-pic-1.jpg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3676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3B7EA1"/>
                </a:solidFill>
                <a:latin typeface="Arial"/>
                <a:cs typeface="Arial"/>
              </a:rPr>
              <a:t>The Final</a:t>
            </a:r>
            <a:r>
              <a:rPr sz="3600" b="1" spc="-8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Choice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77600" y="1105514"/>
            <a:ext cx="6039924" cy="335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40675" y="4157333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300" y="4393962"/>
            <a:ext cx="30454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https://en.wikipedia.org/wiki/Monty_Hall_problem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</TotalTime>
  <Words>1108</Words>
  <Application>Microsoft Office PowerPoint</Application>
  <PresentationFormat>On-screen Show (16:9)</PresentationFormat>
  <Paragraphs>131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MS PGothic</vt:lpstr>
      <vt:lpstr>Arial</vt:lpstr>
      <vt:lpstr>Calibri</vt:lpstr>
      <vt:lpstr>Courier New</vt:lpstr>
      <vt:lpstr>Office Theme</vt:lpstr>
      <vt:lpstr>Lecture 14</vt:lpstr>
      <vt:lpstr>Class Checklist</vt:lpstr>
      <vt:lpstr>Lecture 14 Checklist </vt:lpstr>
      <vt:lpstr>Control Statements</vt:lpstr>
      <vt:lpstr>Control Statements: if </vt:lpstr>
      <vt:lpstr>Control Statements: For </vt:lpstr>
      <vt:lpstr>The Monty Hall Problem</vt:lpstr>
      <vt:lpstr>Monty Hall Problem</vt:lpstr>
      <vt:lpstr>PowerPoint Presentation</vt:lpstr>
      <vt:lpstr>Probability</vt:lpstr>
      <vt:lpstr>Basics</vt:lpstr>
      <vt:lpstr>Equally Likely Outcomes</vt:lpstr>
      <vt:lpstr>Multiplication Rule</vt:lpstr>
      <vt:lpstr>A Question</vt:lpstr>
      <vt:lpstr>Addition Rule</vt:lpstr>
      <vt:lpstr>Another Question</vt:lpstr>
      <vt:lpstr>Complement: At Least One Head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cp:lastModifiedBy>John Bergschneider</cp:lastModifiedBy>
  <cp:revision>3</cp:revision>
  <dcterms:created xsi:type="dcterms:W3CDTF">2021-01-18T16:06:39Z</dcterms:created>
  <dcterms:modified xsi:type="dcterms:W3CDTF">2021-10-19T00:58:39Z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