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>
      <p:cViewPr varScale="1">
        <p:scale>
          <a:sx n="108" d="100"/>
          <a:sy n="108" d="100"/>
        </p:scale>
        <p:origin x="74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2659F-EF01-4FAB-AED9-684805CC60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5DC4D-BF45-49EF-8BD9-D51E13000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7396" y="312862"/>
            <a:ext cx="4841624" cy="4469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0749" y="1525016"/>
            <a:ext cx="4432300" cy="167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898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20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2746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Bootstrap Sampling  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9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Quantifying</a:t>
            </a:r>
            <a:r>
              <a:rPr spc="-90" dirty="0"/>
              <a:t> </a:t>
            </a:r>
            <a:r>
              <a:rPr spc="-5" dirty="0"/>
              <a:t>Uncertainty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973327"/>
            <a:ext cx="7732395" cy="359346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4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estimate is usually not exactly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right:</a:t>
            </a:r>
            <a:endParaRPr sz="2400" dirty="0">
              <a:latin typeface="Arial"/>
              <a:cs typeface="Arial"/>
            </a:endParaRPr>
          </a:p>
          <a:p>
            <a:pPr marL="1896110">
              <a:lnSpc>
                <a:spcPct val="100000"/>
              </a:lnSpc>
              <a:spcBef>
                <a:spcPts val="944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Estimate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Parameter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+</a:t>
            </a:r>
            <a:r>
              <a:rPr sz="2400" b="1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40017"/>
                </a:solidFill>
                <a:latin typeface="Arial"/>
                <a:cs typeface="Arial"/>
              </a:rPr>
              <a:t>Error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accurate is the estimate,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usually?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big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typical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When we 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census,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 this by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simulation</a:t>
            </a:r>
            <a:endParaRPr sz="2400" dirty="0">
              <a:latin typeface="Arial"/>
              <a:cs typeface="Arial"/>
            </a:endParaRPr>
          </a:p>
          <a:p>
            <a:pPr marL="3488690">
              <a:lnSpc>
                <a:spcPct val="100000"/>
              </a:lnSpc>
              <a:spcBef>
                <a:spcPts val="13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753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Where </a:t>
            </a:r>
            <a:r>
              <a:rPr spc="-5" dirty="0"/>
              <a:t>to </a:t>
            </a:r>
            <a:r>
              <a:rPr spc="-10" dirty="0"/>
              <a:t>Get </a:t>
            </a:r>
            <a:r>
              <a:rPr spc="-5" dirty="0"/>
              <a:t>Another</a:t>
            </a:r>
            <a:r>
              <a:rPr spc="-210" dirty="0"/>
              <a:t> </a:t>
            </a:r>
            <a:r>
              <a:rPr spc="-5" dirty="0"/>
              <a:t>Sample?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3334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want to understand errors of our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Given the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population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could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simulate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...but we only have the</a:t>
            </a:r>
            <a:r>
              <a:rPr sz="2400" spc="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sample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!</a:t>
            </a: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135" dirty="0">
                <a:solidFill>
                  <a:srgbClr val="3B3B3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estimate, we needed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 random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Can’t go back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again from the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 time, no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money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Stuck?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887" y="2240540"/>
            <a:ext cx="312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90" dirty="0"/>
              <a:t> </a:t>
            </a:r>
            <a:r>
              <a:rPr spc="-5" dirty="0"/>
              <a:t>Bootstrap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12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90" dirty="0"/>
              <a:t> </a:t>
            </a:r>
            <a:r>
              <a:rPr spc="-5" dirty="0"/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631430" cy="282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technique 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simulating repeated random</a:t>
            </a:r>
            <a:r>
              <a:rPr sz="2400" spc="-254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that we have is the original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is large and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Therefore, it probably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resembles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○"/>
            </a:pPr>
            <a:endParaRPr sz="33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So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original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43370"/>
            <a:ext cx="559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the Bootstrap</a:t>
            </a:r>
            <a:r>
              <a:rPr spc="-75" dirty="0"/>
              <a:t> </a:t>
            </a:r>
            <a:r>
              <a:rPr spc="-20" dirty="0"/>
              <a:t>Works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53587" y="1310006"/>
            <a:ext cx="3691254" cy="2308860"/>
            <a:chOff x="2153587" y="1310006"/>
            <a:chExt cx="3691254" cy="2308860"/>
          </a:xfrm>
        </p:grpSpPr>
        <p:sp>
          <p:nvSpPr>
            <p:cNvPr id="4" name="object 4"/>
            <p:cNvSpPr/>
            <p:nvPr/>
          </p:nvSpPr>
          <p:spPr>
            <a:xfrm>
              <a:off x="2167875" y="2571752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0" y="0"/>
                  </a:moveTo>
                  <a:lnTo>
                    <a:pt x="77114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4737" y="2510267"/>
              <a:ext cx="158251" cy="122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1175" y="1614549"/>
              <a:ext cx="861694" cy="957580"/>
            </a:xfrm>
            <a:custGeom>
              <a:avLst/>
              <a:gdLst/>
              <a:ahLst/>
              <a:cxnLst/>
              <a:rect l="l" t="t" r="r" b="b"/>
              <a:pathLst>
                <a:path w="861695" h="957580">
                  <a:moveTo>
                    <a:pt x="0" y="957070"/>
                  </a:moveTo>
                  <a:lnTo>
                    <a:pt x="861495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33304" y="1503880"/>
              <a:ext cx="150410" cy="156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6397" y="2558045"/>
              <a:ext cx="1141095" cy="13970"/>
            </a:xfrm>
            <a:custGeom>
              <a:avLst/>
              <a:gdLst/>
              <a:ahLst/>
              <a:cxnLst/>
              <a:rect l="l" t="t" r="r" b="b"/>
              <a:pathLst>
                <a:path w="1141095" h="13969">
                  <a:moveTo>
                    <a:pt x="0" y="13822"/>
                  </a:moveTo>
                  <a:lnTo>
                    <a:pt x="1140762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2300" y="2496563"/>
              <a:ext cx="158813" cy="1229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1103" y="2571722"/>
              <a:ext cx="918844" cy="939800"/>
            </a:xfrm>
            <a:custGeom>
              <a:avLst/>
              <a:gdLst/>
              <a:ahLst/>
              <a:cxnLst/>
              <a:rect l="l" t="t" r="r" b="b"/>
              <a:pathLst>
                <a:path w="918845" h="939800">
                  <a:moveTo>
                    <a:pt x="0" y="0"/>
                  </a:moveTo>
                  <a:lnTo>
                    <a:pt x="918741" y="939706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91809" y="3464145"/>
              <a:ext cx="152978" cy="1542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11724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172499" y="0"/>
                  </a:lnTo>
                  <a:lnTo>
                    <a:pt x="1223874" y="15557"/>
                  </a:lnTo>
                  <a:lnTo>
                    <a:pt x="1258051" y="57163"/>
                  </a:lnTo>
                  <a:lnTo>
                    <a:pt x="1265099" y="925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close/>
                </a:path>
                <a:path w="1265554" h="625475">
                  <a:moveTo>
                    <a:pt x="368991" y="625049"/>
                  </a:moveTo>
                  <a:lnTo>
                    <a:pt x="210849" y="555599"/>
                  </a:lnTo>
                  <a:lnTo>
                    <a:pt x="527124" y="555599"/>
                  </a:lnTo>
                  <a:lnTo>
                    <a:pt x="368991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10849" y="0"/>
                  </a:lnTo>
                  <a:lnTo>
                    <a:pt x="527124" y="0"/>
                  </a:lnTo>
                  <a:lnTo>
                    <a:pt x="1172499" y="0"/>
                  </a:lnTo>
                  <a:lnTo>
                    <a:pt x="1190649" y="1795"/>
                  </a:lnTo>
                  <a:lnTo>
                    <a:pt x="1237977" y="27121"/>
                  </a:lnTo>
                  <a:lnTo>
                    <a:pt x="1263304" y="74450"/>
                  </a:lnTo>
                  <a:lnTo>
                    <a:pt x="1265099" y="92599"/>
                  </a:lnTo>
                  <a:lnTo>
                    <a:pt x="1265099" y="3240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lnTo>
                    <a:pt x="527124" y="555599"/>
                  </a:lnTo>
                  <a:lnTo>
                    <a:pt x="368991" y="625049"/>
                  </a:lnTo>
                  <a:lnTo>
                    <a:pt x="2108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01237" y="1309912"/>
            <a:ext cx="1744980" cy="635000"/>
            <a:chOff x="501237" y="1309912"/>
            <a:chExt cx="1744980" cy="635000"/>
          </a:xfrm>
        </p:grpSpPr>
        <p:sp>
          <p:nvSpPr>
            <p:cNvPr id="15" name="object 15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16422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642299" y="0"/>
                  </a:lnTo>
                  <a:lnTo>
                    <a:pt x="1693674" y="15557"/>
                  </a:lnTo>
                  <a:lnTo>
                    <a:pt x="1727851" y="57163"/>
                  </a:lnTo>
                  <a:lnTo>
                    <a:pt x="1734899" y="925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close/>
                </a:path>
                <a:path w="1735455" h="625475">
                  <a:moveTo>
                    <a:pt x="506018" y="625049"/>
                  </a:moveTo>
                  <a:lnTo>
                    <a:pt x="289149" y="555599"/>
                  </a:lnTo>
                  <a:lnTo>
                    <a:pt x="722874" y="555599"/>
                  </a:lnTo>
                  <a:lnTo>
                    <a:pt x="506018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89149" y="0"/>
                  </a:lnTo>
                  <a:lnTo>
                    <a:pt x="722874" y="0"/>
                  </a:lnTo>
                  <a:lnTo>
                    <a:pt x="1642299" y="0"/>
                  </a:lnTo>
                  <a:lnTo>
                    <a:pt x="1660449" y="1795"/>
                  </a:lnTo>
                  <a:lnTo>
                    <a:pt x="1707778" y="27121"/>
                  </a:lnTo>
                  <a:lnTo>
                    <a:pt x="1733104" y="74450"/>
                  </a:lnTo>
                  <a:lnTo>
                    <a:pt x="1734899" y="92599"/>
                  </a:lnTo>
                  <a:lnTo>
                    <a:pt x="1734899" y="3240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lnTo>
                    <a:pt x="722874" y="555599"/>
                  </a:lnTo>
                  <a:lnTo>
                    <a:pt x="506018" y="625049"/>
                  </a:lnTo>
                  <a:lnTo>
                    <a:pt x="2891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6146" y="138660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6296" y="1386701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1037" y="1262762"/>
            <a:ext cx="1720850" cy="744855"/>
            <a:chOff x="7381037" y="1262762"/>
            <a:chExt cx="1720850" cy="744855"/>
          </a:xfrm>
        </p:grpSpPr>
        <p:sp>
          <p:nvSpPr>
            <p:cNvPr id="20" name="object 20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1637699" y="439199"/>
                  </a:move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73199"/>
                  </a:ln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1637699" y="0"/>
                  </a:lnTo>
                  <a:lnTo>
                    <a:pt x="1678311" y="12298"/>
                  </a:lnTo>
                  <a:lnTo>
                    <a:pt x="1705327" y="45187"/>
                  </a:lnTo>
                  <a:lnTo>
                    <a:pt x="1710899" y="73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close/>
                </a:path>
                <a:path w="1711325" h="735330">
                  <a:moveTo>
                    <a:pt x="65219" y="734825"/>
                  </a:moveTo>
                  <a:lnTo>
                    <a:pt x="285149" y="439199"/>
                  </a:lnTo>
                  <a:lnTo>
                    <a:pt x="712874" y="439199"/>
                  </a:lnTo>
                  <a:lnTo>
                    <a:pt x="65219" y="734825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0" y="73199"/>
                  </a:move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285149" y="0"/>
                  </a:lnTo>
                  <a:lnTo>
                    <a:pt x="712874" y="0"/>
                  </a:lnTo>
                  <a:lnTo>
                    <a:pt x="1637699" y="0"/>
                  </a:lnTo>
                  <a:lnTo>
                    <a:pt x="1652047" y="1419"/>
                  </a:lnTo>
                  <a:lnTo>
                    <a:pt x="1689459" y="21439"/>
                  </a:lnTo>
                  <a:lnTo>
                    <a:pt x="1709480" y="58852"/>
                  </a:lnTo>
                  <a:lnTo>
                    <a:pt x="1710899" y="73199"/>
                  </a:lnTo>
                  <a:lnTo>
                    <a:pt x="1710899" y="256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lnTo>
                    <a:pt x="712874" y="439199"/>
                  </a:lnTo>
                  <a:lnTo>
                    <a:pt x="65219" y="734825"/>
                  </a:lnTo>
                  <a:lnTo>
                    <a:pt x="285149" y="439199"/>
                  </a:ln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256199"/>
                  </a:lnTo>
                  <a:lnTo>
                    <a:pt x="0" y="73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80265" y="128125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resamples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0250" y="4248183"/>
            <a:ext cx="562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All of these look pretty </a:t>
            </a:r>
            <a:r>
              <a:rPr sz="2400" spc="-20" dirty="0">
                <a:latin typeface="Arial"/>
                <a:cs typeface="Arial"/>
              </a:rPr>
              <a:t>similar, </a:t>
            </a:r>
            <a:r>
              <a:rPr sz="2400" dirty="0">
                <a:latin typeface="Arial"/>
                <a:cs typeface="Arial"/>
              </a:rPr>
              <a:t>most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likely.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9550" y="942999"/>
            <a:ext cx="6806565" cy="3244850"/>
            <a:chOff x="579550" y="942999"/>
            <a:chExt cx="6806565" cy="3244850"/>
          </a:xfrm>
        </p:grpSpPr>
        <p:sp>
          <p:nvSpPr>
            <p:cNvPr id="25" name="object 25"/>
            <p:cNvSpPr/>
            <p:nvPr/>
          </p:nvSpPr>
          <p:spPr>
            <a:xfrm>
              <a:off x="579550" y="2000862"/>
              <a:ext cx="1588413" cy="1141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10475" y="1955874"/>
              <a:ext cx="1710775" cy="12317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97375" y="942999"/>
              <a:ext cx="1526106" cy="1088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28597" y="2013677"/>
              <a:ext cx="1526095" cy="10845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59704" y="3080689"/>
              <a:ext cx="1526096" cy="11066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43370"/>
            <a:ext cx="6133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35" dirty="0"/>
              <a:t>We </a:t>
            </a:r>
            <a:r>
              <a:rPr spc="-5" dirty="0"/>
              <a:t>Need the</a:t>
            </a:r>
            <a:r>
              <a:rPr spc="-55" dirty="0"/>
              <a:t> </a:t>
            </a:r>
            <a:r>
              <a:rPr spc="-5" dirty="0"/>
              <a:t>Bootstrap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53587" y="1310006"/>
            <a:ext cx="3691254" cy="2308860"/>
            <a:chOff x="2153587" y="1310006"/>
            <a:chExt cx="3691254" cy="2308860"/>
          </a:xfrm>
        </p:grpSpPr>
        <p:sp>
          <p:nvSpPr>
            <p:cNvPr id="4" name="object 4"/>
            <p:cNvSpPr/>
            <p:nvPr/>
          </p:nvSpPr>
          <p:spPr>
            <a:xfrm>
              <a:off x="2167875" y="2571752"/>
              <a:ext cx="771525" cy="0"/>
            </a:xfrm>
            <a:custGeom>
              <a:avLst/>
              <a:gdLst/>
              <a:ahLst/>
              <a:cxnLst/>
              <a:rect l="l" t="t" r="r" b="b"/>
              <a:pathLst>
                <a:path w="771525">
                  <a:moveTo>
                    <a:pt x="0" y="0"/>
                  </a:moveTo>
                  <a:lnTo>
                    <a:pt x="380487" y="0"/>
                  </a:lnTo>
                </a:path>
                <a:path w="771525">
                  <a:moveTo>
                    <a:pt x="532887" y="0"/>
                  </a:moveTo>
                  <a:lnTo>
                    <a:pt x="771149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4737" y="2510267"/>
              <a:ext cx="158251" cy="1229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1175" y="1614549"/>
              <a:ext cx="861694" cy="957580"/>
            </a:xfrm>
            <a:custGeom>
              <a:avLst/>
              <a:gdLst/>
              <a:ahLst/>
              <a:cxnLst/>
              <a:rect l="l" t="t" r="r" b="b"/>
              <a:pathLst>
                <a:path w="861695" h="957580">
                  <a:moveTo>
                    <a:pt x="0" y="957070"/>
                  </a:moveTo>
                  <a:lnTo>
                    <a:pt x="861495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33304" y="1503880"/>
              <a:ext cx="150410" cy="156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6397" y="2558045"/>
              <a:ext cx="1141095" cy="13970"/>
            </a:xfrm>
            <a:custGeom>
              <a:avLst/>
              <a:gdLst/>
              <a:ahLst/>
              <a:cxnLst/>
              <a:rect l="l" t="t" r="r" b="b"/>
              <a:pathLst>
                <a:path w="1141095" h="13969">
                  <a:moveTo>
                    <a:pt x="0" y="13822"/>
                  </a:moveTo>
                  <a:lnTo>
                    <a:pt x="1140762" y="0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2300" y="2496563"/>
              <a:ext cx="158813" cy="1229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1103" y="2571722"/>
              <a:ext cx="918844" cy="939800"/>
            </a:xfrm>
            <a:custGeom>
              <a:avLst/>
              <a:gdLst/>
              <a:ahLst/>
              <a:cxnLst/>
              <a:rect l="l" t="t" r="r" b="b"/>
              <a:pathLst>
                <a:path w="918845" h="939800">
                  <a:moveTo>
                    <a:pt x="0" y="0"/>
                  </a:moveTo>
                  <a:lnTo>
                    <a:pt x="918741" y="939706"/>
                  </a:lnTo>
                </a:path>
              </a:pathLst>
            </a:custGeom>
            <a:ln w="2857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91809" y="3464145"/>
              <a:ext cx="152978" cy="1542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11724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172499" y="0"/>
                  </a:lnTo>
                  <a:lnTo>
                    <a:pt x="1223874" y="15557"/>
                  </a:lnTo>
                  <a:lnTo>
                    <a:pt x="1258051" y="57163"/>
                  </a:lnTo>
                  <a:lnTo>
                    <a:pt x="1265099" y="925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close/>
                </a:path>
                <a:path w="1265554" h="625475">
                  <a:moveTo>
                    <a:pt x="368991" y="625049"/>
                  </a:moveTo>
                  <a:lnTo>
                    <a:pt x="210849" y="555599"/>
                  </a:lnTo>
                  <a:lnTo>
                    <a:pt x="527124" y="555599"/>
                  </a:lnTo>
                  <a:lnTo>
                    <a:pt x="368991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6150" y="1314768"/>
              <a:ext cx="1265555" cy="625475"/>
            </a:xfrm>
            <a:custGeom>
              <a:avLst/>
              <a:gdLst/>
              <a:ahLst/>
              <a:cxnLst/>
              <a:rect l="l" t="t" r="r" b="b"/>
              <a:pathLst>
                <a:path w="1265554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10849" y="0"/>
                  </a:lnTo>
                  <a:lnTo>
                    <a:pt x="527124" y="0"/>
                  </a:lnTo>
                  <a:lnTo>
                    <a:pt x="1172499" y="0"/>
                  </a:lnTo>
                  <a:lnTo>
                    <a:pt x="1190649" y="1795"/>
                  </a:lnTo>
                  <a:lnTo>
                    <a:pt x="1237977" y="27121"/>
                  </a:lnTo>
                  <a:lnTo>
                    <a:pt x="1263304" y="74450"/>
                  </a:lnTo>
                  <a:lnTo>
                    <a:pt x="1265099" y="92599"/>
                  </a:lnTo>
                  <a:lnTo>
                    <a:pt x="1265099" y="324099"/>
                  </a:lnTo>
                  <a:lnTo>
                    <a:pt x="1265099" y="462999"/>
                  </a:lnTo>
                  <a:lnTo>
                    <a:pt x="1257823" y="499044"/>
                  </a:lnTo>
                  <a:lnTo>
                    <a:pt x="1237978" y="528478"/>
                  </a:lnTo>
                  <a:lnTo>
                    <a:pt x="1208544" y="548323"/>
                  </a:lnTo>
                  <a:lnTo>
                    <a:pt x="1172499" y="555599"/>
                  </a:lnTo>
                  <a:lnTo>
                    <a:pt x="527124" y="555599"/>
                  </a:lnTo>
                  <a:lnTo>
                    <a:pt x="368991" y="625049"/>
                  </a:lnTo>
                  <a:lnTo>
                    <a:pt x="2108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01237" y="1309912"/>
            <a:ext cx="1744980" cy="635000"/>
            <a:chOff x="501237" y="1309912"/>
            <a:chExt cx="1744980" cy="635000"/>
          </a:xfrm>
        </p:grpSpPr>
        <p:sp>
          <p:nvSpPr>
            <p:cNvPr id="15" name="object 15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1642299" y="555599"/>
                  </a:move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92599"/>
                  </a:ln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1642299" y="0"/>
                  </a:lnTo>
                  <a:lnTo>
                    <a:pt x="1693674" y="15557"/>
                  </a:lnTo>
                  <a:lnTo>
                    <a:pt x="1727851" y="57163"/>
                  </a:lnTo>
                  <a:lnTo>
                    <a:pt x="1734899" y="925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close/>
                </a:path>
                <a:path w="1735455" h="625475">
                  <a:moveTo>
                    <a:pt x="506018" y="625049"/>
                  </a:moveTo>
                  <a:lnTo>
                    <a:pt x="289149" y="555599"/>
                  </a:lnTo>
                  <a:lnTo>
                    <a:pt x="722874" y="555599"/>
                  </a:lnTo>
                  <a:lnTo>
                    <a:pt x="506018" y="62504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999" y="1314674"/>
              <a:ext cx="1735455" cy="625475"/>
            </a:xfrm>
            <a:custGeom>
              <a:avLst/>
              <a:gdLst/>
              <a:ahLst/>
              <a:cxnLst/>
              <a:rect l="l" t="t" r="r" b="b"/>
              <a:pathLst>
                <a:path w="1735455" h="625475">
                  <a:moveTo>
                    <a:pt x="0" y="92599"/>
                  </a:moveTo>
                  <a:lnTo>
                    <a:pt x="7276" y="56555"/>
                  </a:lnTo>
                  <a:lnTo>
                    <a:pt x="27121" y="27121"/>
                  </a:lnTo>
                  <a:lnTo>
                    <a:pt x="56555" y="7276"/>
                  </a:lnTo>
                  <a:lnTo>
                    <a:pt x="92599" y="0"/>
                  </a:lnTo>
                  <a:lnTo>
                    <a:pt x="289149" y="0"/>
                  </a:lnTo>
                  <a:lnTo>
                    <a:pt x="722874" y="0"/>
                  </a:lnTo>
                  <a:lnTo>
                    <a:pt x="1642299" y="0"/>
                  </a:lnTo>
                  <a:lnTo>
                    <a:pt x="1660449" y="1795"/>
                  </a:lnTo>
                  <a:lnTo>
                    <a:pt x="1707778" y="27121"/>
                  </a:lnTo>
                  <a:lnTo>
                    <a:pt x="1733104" y="74450"/>
                  </a:lnTo>
                  <a:lnTo>
                    <a:pt x="1734899" y="92599"/>
                  </a:lnTo>
                  <a:lnTo>
                    <a:pt x="1734899" y="324099"/>
                  </a:lnTo>
                  <a:lnTo>
                    <a:pt x="1734899" y="462999"/>
                  </a:lnTo>
                  <a:lnTo>
                    <a:pt x="1727623" y="499044"/>
                  </a:lnTo>
                  <a:lnTo>
                    <a:pt x="1707778" y="528478"/>
                  </a:lnTo>
                  <a:lnTo>
                    <a:pt x="1678344" y="548323"/>
                  </a:lnTo>
                  <a:lnTo>
                    <a:pt x="1642299" y="555599"/>
                  </a:lnTo>
                  <a:lnTo>
                    <a:pt x="722874" y="555599"/>
                  </a:lnTo>
                  <a:lnTo>
                    <a:pt x="506018" y="625049"/>
                  </a:lnTo>
                  <a:lnTo>
                    <a:pt x="289149" y="555599"/>
                  </a:lnTo>
                  <a:lnTo>
                    <a:pt x="92599" y="555599"/>
                  </a:lnTo>
                  <a:lnTo>
                    <a:pt x="56555" y="548323"/>
                  </a:lnTo>
                  <a:lnTo>
                    <a:pt x="27121" y="528478"/>
                  </a:lnTo>
                  <a:lnTo>
                    <a:pt x="7276" y="499044"/>
                  </a:lnTo>
                  <a:lnTo>
                    <a:pt x="0" y="462999"/>
                  </a:lnTo>
                  <a:lnTo>
                    <a:pt x="0" y="324099"/>
                  </a:lnTo>
                  <a:lnTo>
                    <a:pt x="0" y="925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6146" y="138660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6296" y="1386701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sample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81037" y="1262762"/>
            <a:ext cx="1720850" cy="744855"/>
            <a:chOff x="7381037" y="1262762"/>
            <a:chExt cx="1720850" cy="744855"/>
          </a:xfrm>
        </p:grpSpPr>
        <p:sp>
          <p:nvSpPr>
            <p:cNvPr id="20" name="object 20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1637699" y="439199"/>
                  </a:move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73199"/>
                  </a:ln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1637699" y="0"/>
                  </a:lnTo>
                  <a:lnTo>
                    <a:pt x="1678311" y="12298"/>
                  </a:lnTo>
                  <a:lnTo>
                    <a:pt x="1705327" y="45187"/>
                  </a:lnTo>
                  <a:lnTo>
                    <a:pt x="1710899" y="73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close/>
                </a:path>
                <a:path w="1711325" h="735330">
                  <a:moveTo>
                    <a:pt x="65219" y="734825"/>
                  </a:moveTo>
                  <a:lnTo>
                    <a:pt x="285149" y="439199"/>
                  </a:lnTo>
                  <a:lnTo>
                    <a:pt x="712874" y="439199"/>
                  </a:lnTo>
                  <a:lnTo>
                    <a:pt x="65219" y="734825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5800" y="1267524"/>
              <a:ext cx="1711325" cy="735330"/>
            </a:xfrm>
            <a:custGeom>
              <a:avLst/>
              <a:gdLst/>
              <a:ahLst/>
              <a:cxnLst/>
              <a:rect l="l" t="t" r="r" b="b"/>
              <a:pathLst>
                <a:path w="1711325" h="735330">
                  <a:moveTo>
                    <a:pt x="0" y="73199"/>
                  </a:moveTo>
                  <a:lnTo>
                    <a:pt x="5752" y="44707"/>
                  </a:lnTo>
                  <a:lnTo>
                    <a:pt x="21439" y="21439"/>
                  </a:lnTo>
                  <a:lnTo>
                    <a:pt x="44707" y="5752"/>
                  </a:lnTo>
                  <a:lnTo>
                    <a:pt x="73199" y="0"/>
                  </a:lnTo>
                  <a:lnTo>
                    <a:pt x="285149" y="0"/>
                  </a:lnTo>
                  <a:lnTo>
                    <a:pt x="712874" y="0"/>
                  </a:lnTo>
                  <a:lnTo>
                    <a:pt x="1637699" y="0"/>
                  </a:lnTo>
                  <a:lnTo>
                    <a:pt x="1652047" y="1419"/>
                  </a:lnTo>
                  <a:lnTo>
                    <a:pt x="1689459" y="21439"/>
                  </a:lnTo>
                  <a:lnTo>
                    <a:pt x="1709480" y="58852"/>
                  </a:lnTo>
                  <a:lnTo>
                    <a:pt x="1710899" y="73199"/>
                  </a:lnTo>
                  <a:lnTo>
                    <a:pt x="1710899" y="256199"/>
                  </a:lnTo>
                  <a:lnTo>
                    <a:pt x="1710899" y="365999"/>
                  </a:lnTo>
                  <a:lnTo>
                    <a:pt x="1705147" y="394492"/>
                  </a:lnTo>
                  <a:lnTo>
                    <a:pt x="1689460" y="417760"/>
                  </a:lnTo>
                  <a:lnTo>
                    <a:pt x="1666192" y="433447"/>
                  </a:lnTo>
                  <a:lnTo>
                    <a:pt x="1637699" y="439199"/>
                  </a:lnTo>
                  <a:lnTo>
                    <a:pt x="712874" y="439199"/>
                  </a:lnTo>
                  <a:lnTo>
                    <a:pt x="65219" y="734825"/>
                  </a:lnTo>
                  <a:lnTo>
                    <a:pt x="285149" y="439199"/>
                  </a:lnTo>
                  <a:lnTo>
                    <a:pt x="73199" y="439199"/>
                  </a:lnTo>
                  <a:lnTo>
                    <a:pt x="44707" y="433447"/>
                  </a:lnTo>
                  <a:lnTo>
                    <a:pt x="21439" y="417760"/>
                  </a:lnTo>
                  <a:lnTo>
                    <a:pt x="5752" y="394492"/>
                  </a:lnTo>
                  <a:lnTo>
                    <a:pt x="0" y="365999"/>
                  </a:lnTo>
                  <a:lnTo>
                    <a:pt x="0" y="256199"/>
                  </a:lnTo>
                  <a:lnTo>
                    <a:pt x="0" y="731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80265" y="1281257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resamples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9550" y="942999"/>
            <a:ext cx="6806565" cy="3720465"/>
            <a:chOff x="579550" y="942999"/>
            <a:chExt cx="6806565" cy="3720465"/>
          </a:xfrm>
        </p:grpSpPr>
        <p:sp>
          <p:nvSpPr>
            <p:cNvPr id="24" name="object 24"/>
            <p:cNvSpPr/>
            <p:nvPr/>
          </p:nvSpPr>
          <p:spPr>
            <a:xfrm>
              <a:off x="579550" y="2000862"/>
              <a:ext cx="1588413" cy="1141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0475" y="1955874"/>
              <a:ext cx="1710775" cy="12317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97375" y="942999"/>
              <a:ext cx="1526106" cy="1088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28597" y="2013677"/>
              <a:ext cx="1526095" cy="10845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59704" y="3080689"/>
              <a:ext cx="1526096" cy="11066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48362" y="1158099"/>
              <a:ext cx="152400" cy="3505200"/>
            </a:xfrm>
            <a:custGeom>
              <a:avLst/>
              <a:gdLst/>
              <a:ahLst/>
              <a:cxnLst/>
              <a:rect l="l" t="t" r="r" b="b"/>
              <a:pathLst>
                <a:path w="152400" h="3505200">
                  <a:moveTo>
                    <a:pt x="0" y="0"/>
                  </a:moveTo>
                  <a:lnTo>
                    <a:pt x="152399" y="0"/>
                  </a:lnTo>
                  <a:lnTo>
                    <a:pt x="152399" y="3505199"/>
                  </a:lnTo>
                  <a:lnTo>
                    <a:pt x="0" y="3505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4674" y="3273200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123299" y="246599"/>
                  </a:moveTo>
                  <a:lnTo>
                    <a:pt x="0" y="123299"/>
                  </a:ln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94674" y="3273200"/>
              <a:ext cx="1136650" cy="247015"/>
            </a:xfrm>
            <a:custGeom>
              <a:avLst/>
              <a:gdLst/>
              <a:ahLst/>
              <a:cxnLst/>
              <a:rect l="l" t="t" r="r" b="b"/>
              <a:pathLst>
                <a:path w="1136650" h="247014">
                  <a:moveTo>
                    <a:pt x="0" y="123299"/>
                  </a:moveTo>
                  <a:lnTo>
                    <a:pt x="123299" y="0"/>
                  </a:lnTo>
                  <a:lnTo>
                    <a:pt x="123299" y="61649"/>
                  </a:lnTo>
                  <a:lnTo>
                    <a:pt x="1136399" y="61649"/>
                  </a:lnTo>
                  <a:lnTo>
                    <a:pt x="1136399" y="184949"/>
                  </a:lnTo>
                  <a:lnTo>
                    <a:pt x="123299" y="184949"/>
                  </a:lnTo>
                  <a:lnTo>
                    <a:pt x="123299" y="246599"/>
                  </a:lnTo>
                  <a:lnTo>
                    <a:pt x="0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26775" y="3273125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819299" y="246599"/>
                  </a:moveTo>
                  <a:lnTo>
                    <a:pt x="819299" y="184949"/>
                  </a:lnTo>
                  <a:lnTo>
                    <a:pt x="0" y="184949"/>
                  </a:lnTo>
                  <a:lnTo>
                    <a:pt x="0" y="61649"/>
                  </a:lnTo>
                  <a:lnTo>
                    <a:pt x="819299" y="61649"/>
                  </a:lnTo>
                  <a:lnTo>
                    <a:pt x="819299" y="0"/>
                  </a:lnTo>
                  <a:lnTo>
                    <a:pt x="942599" y="123299"/>
                  </a:lnTo>
                  <a:lnTo>
                    <a:pt x="819299" y="2465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6775" y="3273125"/>
              <a:ext cx="942975" cy="247015"/>
            </a:xfrm>
            <a:custGeom>
              <a:avLst/>
              <a:gdLst/>
              <a:ahLst/>
              <a:cxnLst/>
              <a:rect l="l" t="t" r="r" b="b"/>
              <a:pathLst>
                <a:path w="942975" h="247014">
                  <a:moveTo>
                    <a:pt x="942599" y="123299"/>
                  </a:moveTo>
                  <a:lnTo>
                    <a:pt x="819299" y="0"/>
                  </a:lnTo>
                  <a:lnTo>
                    <a:pt x="819299" y="61649"/>
                  </a:lnTo>
                  <a:lnTo>
                    <a:pt x="0" y="61649"/>
                  </a:lnTo>
                  <a:lnTo>
                    <a:pt x="0" y="184949"/>
                  </a:lnTo>
                  <a:lnTo>
                    <a:pt x="819299" y="184949"/>
                  </a:lnTo>
                  <a:lnTo>
                    <a:pt x="819299" y="246599"/>
                  </a:lnTo>
                  <a:lnTo>
                    <a:pt x="942599" y="123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6525" y="3635690"/>
            <a:ext cx="19024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we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wish  we </a:t>
            </a:r>
            <a:r>
              <a:rPr sz="2400" dirty="0">
                <a:latin typeface="Arial"/>
                <a:cs typeface="Arial"/>
              </a:rPr>
              <a:t>could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99800" y="3666058"/>
            <a:ext cx="126174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What we  </a:t>
            </a:r>
            <a:r>
              <a:rPr sz="2400" dirty="0">
                <a:latin typeface="Arial"/>
                <a:cs typeface="Arial"/>
              </a:rPr>
              <a:t>really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858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Real </a:t>
            </a:r>
            <a:r>
              <a:rPr spc="-20" dirty="0"/>
              <a:t>World </a:t>
            </a:r>
            <a:r>
              <a:rPr spc="-5" dirty="0"/>
              <a:t>vs. Bootstrap</a:t>
            </a:r>
            <a:r>
              <a:rPr spc="-70" dirty="0"/>
              <a:t> </a:t>
            </a:r>
            <a:r>
              <a:rPr spc="-20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672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0535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Real world:	Bootstrap</a:t>
            </a:r>
            <a:r>
              <a:rPr sz="2400" b="1" spc="-8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world: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7949" y="3178556"/>
            <a:ext cx="304673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10000</a:t>
            </a:r>
            <a:endParaRPr sz="1800" dirty="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10000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79095" marR="5080" indent="-367030">
              <a:lnSpc>
                <a:spcPts val="2140"/>
              </a:lnSpc>
              <a:spcBef>
                <a:spcPts val="185"/>
              </a:spcBef>
              <a:buClr>
                <a:srgbClr val="C4820D"/>
              </a:buClr>
              <a:buChar char="●"/>
              <a:tabLst>
                <a:tab pos="379095" algn="l"/>
                <a:tab pos="379730" algn="l"/>
                <a:tab pos="4280535" algn="l"/>
              </a:tabLst>
            </a:pPr>
            <a:r>
              <a:rPr spc="-70" dirty="0"/>
              <a:t>T</a:t>
            </a:r>
            <a:r>
              <a:rPr dirty="0"/>
              <a:t>rue</a:t>
            </a:r>
            <a:r>
              <a:rPr spc="-5" dirty="0"/>
              <a:t> probabilit</a:t>
            </a:r>
            <a:r>
              <a:rPr dirty="0"/>
              <a:t>y</a:t>
            </a:r>
            <a:r>
              <a:rPr spc="-5" dirty="0"/>
              <a:t> distributio</a:t>
            </a:r>
            <a:r>
              <a:rPr dirty="0"/>
              <a:t>n	</a:t>
            </a:r>
            <a:r>
              <a:rPr dirty="0">
                <a:solidFill>
                  <a:srgbClr val="C4820D"/>
                </a:solidFill>
              </a:rPr>
              <a:t>●  </a:t>
            </a:r>
            <a:r>
              <a:rPr spc="-5" dirty="0"/>
              <a:t>(</a:t>
            </a:r>
            <a:r>
              <a:rPr b="1" spc="-5" dirty="0">
                <a:solidFill>
                  <a:srgbClr val="3B7EA1"/>
                </a:solidFill>
                <a:latin typeface="Arial"/>
                <a:cs typeface="Arial"/>
              </a:rPr>
              <a:t>population</a:t>
            </a:r>
            <a:r>
              <a:rPr spc="-5" dirty="0"/>
              <a:t>)</a:t>
            </a:r>
          </a:p>
          <a:p>
            <a:pPr marL="836294" lvl="1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1293495" lvl="2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1293495" lvl="2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1293495" algn="l"/>
                <a:tab pos="12941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5825" y="1525016"/>
            <a:ext cx="3183255" cy="16770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Empirical distribution of original 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F40017"/>
                </a:solidFill>
                <a:latin typeface="Arial"/>
                <a:cs typeface="Arial"/>
              </a:rPr>
              <a:t>“population”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ts val="2110"/>
              </a:lnSpc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Bootstrap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Bootstrap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927100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926465" algn="l"/>
                <a:tab pos="92710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350" y="3178556"/>
            <a:ext cx="303085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Bootstrap </a:t>
            </a: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18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1000</a:t>
            </a:r>
            <a:endParaRPr sz="1800" dirty="0">
              <a:latin typeface="Arial"/>
              <a:cs typeface="Arial"/>
            </a:endParaRPr>
          </a:p>
          <a:p>
            <a:pPr marL="836294" lvl="1" indent="-36703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■"/>
              <a:tabLst>
                <a:tab pos="836294" algn="l"/>
                <a:tab pos="836930" algn="l"/>
              </a:tabLst>
            </a:pPr>
            <a:r>
              <a:rPr sz="1800" dirty="0">
                <a:solidFill>
                  <a:srgbClr val="3B3B3B"/>
                </a:solidFill>
                <a:latin typeface="Arial"/>
                <a:cs typeface="Arial"/>
              </a:rPr>
              <a:t>→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r>
              <a:rPr sz="18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Arial"/>
                <a:cs typeface="Arial"/>
              </a:rPr>
              <a:t>1000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225" y="4313518"/>
            <a:ext cx="5678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Hope: </a:t>
            </a:r>
            <a:r>
              <a:rPr sz="2400" spc="-5" dirty="0">
                <a:latin typeface="Arial"/>
                <a:cs typeface="Arial"/>
              </a:rPr>
              <a:t>these two </a:t>
            </a:r>
            <a:r>
              <a:rPr sz="2400" dirty="0">
                <a:latin typeface="Arial"/>
                <a:cs typeface="Arial"/>
              </a:rPr>
              <a:t>scenarios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analogous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73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Bootstrap</a:t>
            </a:r>
            <a:r>
              <a:rPr spc="-85" dirty="0"/>
              <a:t> </a:t>
            </a:r>
            <a:r>
              <a:rPr spc="-5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52080" cy="348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bootstrap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principle: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  <a:tabLst>
                <a:tab pos="882015" algn="l"/>
                <a:tab pos="882650" algn="l"/>
              </a:tabLst>
            </a:pP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Bootstrap-world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 </a:t>
            </a:r>
            <a:r>
              <a:rPr sz="2400" b="1" spc="-20" dirty="0">
                <a:solidFill>
                  <a:srgbClr val="222222"/>
                </a:solidFill>
                <a:latin typeface="Gill Sans MT"/>
                <a:cs typeface="Gill Sans MT"/>
              </a:rPr>
              <a:t>≈ </a:t>
            </a:r>
            <a:r>
              <a:rPr sz="2400" b="1" spc="-5" dirty="0">
                <a:solidFill>
                  <a:srgbClr val="3B7EA1"/>
                </a:solidFill>
                <a:latin typeface="Arial"/>
                <a:cs typeface="Arial"/>
              </a:rPr>
              <a:t>Real-world</a:t>
            </a:r>
            <a:r>
              <a:rPr sz="2400" b="1" spc="-13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Not always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true!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…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reasonable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large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enough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87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hope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that:</a:t>
            </a:r>
            <a:endParaRPr sz="2400" dirty="0">
              <a:latin typeface="Arial"/>
              <a:cs typeface="Arial"/>
            </a:endParaRPr>
          </a:p>
          <a:p>
            <a:pPr marL="882015" indent="-483234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AutoNum type="alphaLcPeriod"/>
              <a:tabLst>
                <a:tab pos="882015" algn="l"/>
                <a:tab pos="8826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Variability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bootstrap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 marL="882015" indent="-483234">
              <a:lnSpc>
                <a:spcPts val="2865"/>
              </a:lnSpc>
              <a:buClr>
                <a:srgbClr val="C4820D"/>
              </a:buClr>
              <a:buAutoNum type="alphaLcPeriod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 of bootstrap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  <a:p>
            <a:pPr marL="424815">
              <a:lnSpc>
                <a:spcPct val="100000"/>
              </a:lnSpc>
              <a:spcBef>
                <a:spcPts val="45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...are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similar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what they are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real</a:t>
            </a:r>
            <a:r>
              <a:rPr sz="24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world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 to</a:t>
            </a:r>
            <a:r>
              <a:rPr spc="-90" dirty="0"/>
              <a:t> </a:t>
            </a:r>
            <a:r>
              <a:rPr spc="-5" dirty="0"/>
              <a:t>Resampling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48270" cy="347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 original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sample,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 at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the original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contained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30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new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to be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the  original one,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the two estimates are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comparable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 dirty="0">
              <a:latin typeface="Arial"/>
              <a:cs typeface="Arial"/>
            </a:endParaRPr>
          </a:p>
          <a:p>
            <a:pPr marL="246379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804" y="2240540"/>
            <a:ext cx="4517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Confidence</a:t>
            </a:r>
            <a:r>
              <a:rPr spc="-90" dirty="0"/>
              <a:t> </a:t>
            </a:r>
            <a:r>
              <a:rPr spc="-5" dirty="0"/>
              <a:t>Intervals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784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Summary – Sections 13.1-13.2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74724" y="1093342"/>
            <a:ext cx="7733030" cy="29855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Estimate an unknown parameter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Boot Strap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– How can we make conclusions about an unknown parameter based on a sample?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Confidence Intervals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– How different are our estimations? </a:t>
            </a:r>
            <a:endParaRPr lang="en-US" sz="2400" dirty="0">
              <a:solidFill>
                <a:srgbClr val="3B7EA1"/>
              </a:solidFill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SzPct val="120000"/>
              <a:buFont typeface="Arial"/>
              <a:buChar char="○"/>
              <a:tabLst>
                <a:tab pos="882015" algn="l"/>
                <a:tab pos="882650" algn="l"/>
              </a:tabLst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0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95% Confidence</a:t>
            </a:r>
            <a:r>
              <a:rPr spc="-90" dirty="0"/>
              <a:t> </a:t>
            </a:r>
            <a:r>
              <a:rPr spc="-5" dirty="0"/>
              <a:t>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18450" cy="351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of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estimates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parameter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sampling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95%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confidence</a:t>
            </a:r>
            <a:r>
              <a:rPr sz="2400" spc="-5" dirty="0">
                <a:latin typeface="Arial"/>
                <a:cs typeface="Arial"/>
              </a:rPr>
              <a:t> level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Could be any percent between </a:t>
            </a:r>
            <a:r>
              <a:rPr sz="2400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Higher level </a:t>
            </a:r>
            <a:r>
              <a:rPr sz="2400" dirty="0">
                <a:latin typeface="Arial"/>
                <a:cs typeface="Arial"/>
              </a:rPr>
              <a:t>means </a:t>
            </a:r>
            <a:r>
              <a:rPr sz="2400" spc="-5" dirty="0">
                <a:latin typeface="Arial"/>
                <a:cs typeface="Arial"/>
              </a:rPr>
              <a:t>wider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intervals</a:t>
            </a:r>
            <a:endParaRPr sz="2400">
              <a:latin typeface="Arial"/>
              <a:cs typeface="Arial"/>
            </a:endParaRPr>
          </a:p>
          <a:p>
            <a:pPr marL="424815" marR="88265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confidence is in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process </a:t>
            </a:r>
            <a:r>
              <a:rPr sz="2400" spc="-5" dirty="0">
                <a:latin typeface="Arial"/>
                <a:cs typeface="Arial"/>
              </a:rPr>
              <a:t>that gives the  interval:</a:t>
            </a:r>
            <a:endParaRPr sz="2400">
              <a:latin typeface="Arial"/>
              <a:cs typeface="Arial"/>
            </a:endParaRPr>
          </a:p>
          <a:p>
            <a:pPr marL="882015" lvl="1" indent="-412750">
              <a:lnSpc>
                <a:spcPts val="276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latin typeface="Arial"/>
                <a:cs typeface="Arial"/>
              </a:rPr>
              <a:t>It generates </a:t>
            </a:r>
            <a:r>
              <a:rPr sz="2400" dirty="0">
                <a:latin typeface="Arial"/>
                <a:cs typeface="Arial"/>
              </a:rPr>
              <a:t>a “good” </a:t>
            </a:r>
            <a:r>
              <a:rPr sz="2400" spc="-5" dirty="0">
                <a:latin typeface="Arial"/>
                <a:cs typeface="Arial"/>
              </a:rPr>
              <a:t>interval about 95% of the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R="17780" algn="ctr">
              <a:lnSpc>
                <a:spcPct val="100000"/>
              </a:lnSpc>
              <a:spcBef>
                <a:spcPts val="171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824" y="1833683"/>
            <a:ext cx="2713355" cy="14770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Each line here is </a:t>
            </a:r>
            <a:r>
              <a:rPr sz="2400" dirty="0">
                <a:latin typeface="Arial"/>
                <a:cs typeface="Arial"/>
              </a:rPr>
              <a:t>a  confidence </a:t>
            </a:r>
            <a:r>
              <a:rPr sz="2400" spc="-5" dirty="0">
                <a:latin typeface="Arial"/>
                <a:cs typeface="Arial"/>
              </a:rPr>
              <a:t>interval  from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fresh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sample  </a:t>
            </a:r>
            <a:r>
              <a:rPr sz="2400" spc="-5" dirty="0">
                <a:latin typeface="Arial"/>
                <a:cs typeface="Arial"/>
              </a:rPr>
              <a:t>from 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population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393" y="2240540"/>
            <a:ext cx="2460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Percentiles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17142"/>
            <a:ext cx="7736205" cy="12731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Xth percentile is first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sorted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that is at  least as large as X% of the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Example: </a:t>
            </a:r>
            <a:r>
              <a:rPr sz="2200" b="1" dirty="0">
                <a:solidFill>
                  <a:srgbClr val="3B7EA1"/>
                </a:solidFill>
                <a:latin typeface="Courier New"/>
                <a:cs typeface="Courier New"/>
              </a:rPr>
              <a:t>s = </a:t>
            </a:r>
            <a:r>
              <a:rPr sz="2200" b="1" spc="-5" dirty="0">
                <a:solidFill>
                  <a:srgbClr val="3B7EA1"/>
                </a:solidFill>
                <a:latin typeface="Courier New"/>
                <a:cs typeface="Courier New"/>
              </a:rPr>
              <a:t>[1, 7, 3, 9,</a:t>
            </a:r>
            <a:r>
              <a:rPr sz="2200" b="1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Courier New"/>
                <a:cs typeface="Courier New"/>
              </a:rPr>
              <a:t>5]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998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Computing</a:t>
            </a:r>
            <a:r>
              <a:rPr spc="-90" dirty="0"/>
              <a:t> </a:t>
            </a:r>
            <a:r>
              <a:rPr spc="-5" dirty="0"/>
              <a:t>Percentiles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45262" y="2195887"/>
            <a:ext cx="1343660" cy="661035"/>
            <a:chOff x="5745262" y="2195887"/>
            <a:chExt cx="1343660" cy="661035"/>
          </a:xfrm>
        </p:grpSpPr>
        <p:sp>
          <p:nvSpPr>
            <p:cNvPr id="5" name="object 5"/>
            <p:cNvSpPr/>
            <p:nvPr/>
          </p:nvSpPr>
          <p:spPr>
            <a:xfrm>
              <a:off x="5750024" y="2200649"/>
              <a:ext cx="1334135" cy="651510"/>
            </a:xfrm>
            <a:custGeom>
              <a:avLst/>
              <a:gdLst/>
              <a:ahLst/>
              <a:cxnLst/>
              <a:rect l="l" t="t" r="r" b="b"/>
              <a:pathLst>
                <a:path w="1334134" h="651510">
                  <a:moveTo>
                    <a:pt x="1186499" y="437399"/>
                  </a:move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72899"/>
                  </a:ln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1186499" y="0"/>
                  </a:lnTo>
                  <a:lnTo>
                    <a:pt x="1226945" y="12248"/>
                  </a:lnTo>
                  <a:lnTo>
                    <a:pt x="1253850" y="45002"/>
                  </a:lnTo>
                  <a:lnTo>
                    <a:pt x="1259399" y="72899"/>
                  </a:lnTo>
                  <a:lnTo>
                    <a:pt x="1259399" y="364499"/>
                  </a:lnTo>
                  <a:lnTo>
                    <a:pt x="1253671" y="392875"/>
                  </a:lnTo>
                  <a:lnTo>
                    <a:pt x="1238048" y="416048"/>
                  </a:lnTo>
                  <a:lnTo>
                    <a:pt x="1214876" y="431671"/>
                  </a:lnTo>
                  <a:lnTo>
                    <a:pt x="1186499" y="437399"/>
                  </a:lnTo>
                  <a:close/>
                </a:path>
                <a:path w="1334134" h="651510">
                  <a:moveTo>
                    <a:pt x="1333994" y="651100"/>
                  </a:moveTo>
                  <a:lnTo>
                    <a:pt x="734649" y="437399"/>
                  </a:lnTo>
                  <a:lnTo>
                    <a:pt x="1049499" y="437399"/>
                  </a:lnTo>
                  <a:lnTo>
                    <a:pt x="1333994" y="6511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50024" y="2200649"/>
              <a:ext cx="1334135" cy="651510"/>
            </a:xfrm>
            <a:custGeom>
              <a:avLst/>
              <a:gdLst/>
              <a:ahLst/>
              <a:cxnLst/>
              <a:rect l="l" t="t" r="r" b="b"/>
              <a:pathLst>
                <a:path w="1334134" h="651510">
                  <a:moveTo>
                    <a:pt x="0" y="72899"/>
                  </a:move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734649" y="0"/>
                  </a:lnTo>
                  <a:lnTo>
                    <a:pt x="1049499" y="0"/>
                  </a:lnTo>
                  <a:lnTo>
                    <a:pt x="1186499" y="0"/>
                  </a:lnTo>
                  <a:lnTo>
                    <a:pt x="1200788" y="1413"/>
                  </a:lnTo>
                  <a:lnTo>
                    <a:pt x="1238048" y="21351"/>
                  </a:lnTo>
                  <a:lnTo>
                    <a:pt x="1257986" y="58611"/>
                  </a:lnTo>
                  <a:lnTo>
                    <a:pt x="1259399" y="72899"/>
                  </a:lnTo>
                  <a:lnTo>
                    <a:pt x="1259399" y="255149"/>
                  </a:lnTo>
                  <a:lnTo>
                    <a:pt x="1259399" y="364499"/>
                  </a:lnTo>
                  <a:lnTo>
                    <a:pt x="1253671" y="392875"/>
                  </a:lnTo>
                  <a:lnTo>
                    <a:pt x="1238048" y="416048"/>
                  </a:lnTo>
                  <a:lnTo>
                    <a:pt x="1214876" y="431671"/>
                  </a:lnTo>
                  <a:lnTo>
                    <a:pt x="1186499" y="437399"/>
                  </a:lnTo>
                  <a:lnTo>
                    <a:pt x="1049499" y="437399"/>
                  </a:lnTo>
                  <a:lnTo>
                    <a:pt x="1333994" y="651100"/>
                  </a:lnTo>
                  <a:lnTo>
                    <a:pt x="734649" y="437399"/>
                  </a:ln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255149"/>
                  </a:lnTo>
                  <a:lnTo>
                    <a:pt x="0" y="728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158046" y="2195887"/>
            <a:ext cx="1445260" cy="706755"/>
            <a:chOff x="7158046" y="2195887"/>
            <a:chExt cx="1445260" cy="706755"/>
          </a:xfrm>
        </p:grpSpPr>
        <p:sp>
          <p:nvSpPr>
            <p:cNvPr id="8" name="object 8"/>
            <p:cNvSpPr/>
            <p:nvPr/>
          </p:nvSpPr>
          <p:spPr>
            <a:xfrm>
              <a:off x="7162809" y="2200649"/>
              <a:ext cx="1435735" cy="697230"/>
            </a:xfrm>
            <a:custGeom>
              <a:avLst/>
              <a:gdLst/>
              <a:ahLst/>
              <a:cxnLst/>
              <a:rect l="l" t="t" r="r" b="b"/>
              <a:pathLst>
                <a:path w="1435734" h="697230">
                  <a:moveTo>
                    <a:pt x="1362599" y="437399"/>
                  </a:move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72899"/>
                  </a:ln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1362599" y="0"/>
                  </a:lnTo>
                  <a:lnTo>
                    <a:pt x="1403044" y="12248"/>
                  </a:lnTo>
                  <a:lnTo>
                    <a:pt x="1429950" y="45002"/>
                  </a:lnTo>
                  <a:lnTo>
                    <a:pt x="1435499" y="72899"/>
                  </a:lnTo>
                  <a:lnTo>
                    <a:pt x="1435499" y="364499"/>
                  </a:lnTo>
                  <a:lnTo>
                    <a:pt x="1429771" y="392875"/>
                  </a:lnTo>
                  <a:lnTo>
                    <a:pt x="1414148" y="416048"/>
                  </a:lnTo>
                  <a:lnTo>
                    <a:pt x="1390975" y="431671"/>
                  </a:lnTo>
                  <a:lnTo>
                    <a:pt x="1362599" y="437399"/>
                  </a:lnTo>
                  <a:close/>
                </a:path>
                <a:path w="1435734" h="697230">
                  <a:moveTo>
                    <a:pt x="619317" y="696900"/>
                  </a:moveTo>
                  <a:lnTo>
                    <a:pt x="239249" y="437399"/>
                  </a:lnTo>
                  <a:lnTo>
                    <a:pt x="598124" y="437399"/>
                  </a:lnTo>
                  <a:lnTo>
                    <a:pt x="619317" y="6969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62809" y="2200649"/>
              <a:ext cx="1435735" cy="697230"/>
            </a:xfrm>
            <a:custGeom>
              <a:avLst/>
              <a:gdLst/>
              <a:ahLst/>
              <a:cxnLst/>
              <a:rect l="l" t="t" r="r" b="b"/>
              <a:pathLst>
                <a:path w="1435734" h="697230">
                  <a:moveTo>
                    <a:pt x="0" y="72899"/>
                  </a:moveTo>
                  <a:lnTo>
                    <a:pt x="5728" y="44524"/>
                  </a:lnTo>
                  <a:lnTo>
                    <a:pt x="21351" y="21351"/>
                  </a:lnTo>
                  <a:lnTo>
                    <a:pt x="44523" y="5728"/>
                  </a:lnTo>
                  <a:lnTo>
                    <a:pt x="72899" y="0"/>
                  </a:lnTo>
                  <a:lnTo>
                    <a:pt x="239249" y="0"/>
                  </a:lnTo>
                  <a:lnTo>
                    <a:pt x="598124" y="0"/>
                  </a:lnTo>
                  <a:lnTo>
                    <a:pt x="1362599" y="0"/>
                  </a:lnTo>
                  <a:lnTo>
                    <a:pt x="1376888" y="1413"/>
                  </a:lnTo>
                  <a:lnTo>
                    <a:pt x="1414147" y="21351"/>
                  </a:lnTo>
                  <a:lnTo>
                    <a:pt x="1434086" y="58611"/>
                  </a:lnTo>
                  <a:lnTo>
                    <a:pt x="1435499" y="72899"/>
                  </a:lnTo>
                  <a:lnTo>
                    <a:pt x="1435499" y="255149"/>
                  </a:lnTo>
                  <a:lnTo>
                    <a:pt x="1435499" y="364499"/>
                  </a:lnTo>
                  <a:lnTo>
                    <a:pt x="1429771" y="392875"/>
                  </a:lnTo>
                  <a:lnTo>
                    <a:pt x="1414148" y="416048"/>
                  </a:lnTo>
                  <a:lnTo>
                    <a:pt x="1390975" y="431671"/>
                  </a:lnTo>
                  <a:lnTo>
                    <a:pt x="1362599" y="437399"/>
                  </a:lnTo>
                  <a:lnTo>
                    <a:pt x="598124" y="437399"/>
                  </a:lnTo>
                  <a:lnTo>
                    <a:pt x="619317" y="696900"/>
                  </a:lnTo>
                  <a:lnTo>
                    <a:pt x="239249" y="437399"/>
                  </a:lnTo>
                  <a:lnTo>
                    <a:pt x="72899" y="437399"/>
                  </a:lnTo>
                  <a:lnTo>
                    <a:pt x="44523" y="431671"/>
                  </a:lnTo>
                  <a:lnTo>
                    <a:pt x="21351" y="416048"/>
                  </a:lnTo>
                  <a:lnTo>
                    <a:pt x="5728" y="392875"/>
                  </a:lnTo>
                  <a:lnTo>
                    <a:pt x="0" y="364499"/>
                  </a:lnTo>
                  <a:lnTo>
                    <a:pt x="0" y="255149"/>
                  </a:lnTo>
                  <a:lnTo>
                    <a:pt x="0" y="728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58758" y="2259393"/>
            <a:ext cx="2459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5755" algn="l"/>
              </a:tabLst>
            </a:pPr>
            <a:r>
              <a:rPr sz="1800" spc="-5" dirty="0">
                <a:latin typeface="Arial"/>
                <a:cs typeface="Arial"/>
              </a:rPr>
              <a:t>Percentile	Data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225" y="2370531"/>
            <a:ext cx="8082915" cy="219138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b="1" spc="-5" dirty="0">
                <a:solidFill>
                  <a:srgbClr val="3B7EA1"/>
                </a:solidFill>
                <a:latin typeface="Courier New"/>
                <a:cs typeface="Courier New"/>
              </a:rPr>
              <a:t>s_sorted </a:t>
            </a:r>
            <a:r>
              <a:rPr sz="2200" b="1" dirty="0">
                <a:solidFill>
                  <a:srgbClr val="3B7EA1"/>
                </a:solidFill>
                <a:latin typeface="Courier New"/>
                <a:cs typeface="Courier New"/>
              </a:rPr>
              <a:t>= </a:t>
            </a:r>
            <a:r>
              <a:rPr sz="2200" b="1" spc="-5" dirty="0">
                <a:solidFill>
                  <a:srgbClr val="3B7EA1"/>
                </a:solidFill>
                <a:latin typeface="Courier New"/>
                <a:cs typeface="Courier New"/>
              </a:rPr>
              <a:t>[1, 3, 5, 7,</a:t>
            </a:r>
            <a:r>
              <a:rPr sz="2200" b="1" spc="-30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3B7EA1"/>
                </a:solidFill>
                <a:latin typeface="Courier New"/>
                <a:cs typeface="Courier New"/>
              </a:rPr>
              <a:t>9]</a:t>
            </a:r>
            <a:endParaRPr sz="2200">
              <a:latin typeface="Courier New"/>
              <a:cs typeface="Courier New"/>
            </a:endParaRPr>
          </a:p>
          <a:p>
            <a:pPr marL="12700" marR="5080" indent="4648835">
              <a:lnSpc>
                <a:spcPts val="3529"/>
              </a:lnSpc>
              <a:spcBef>
                <a:spcPts val="165"/>
              </a:spcBef>
            </a:pPr>
            <a:r>
              <a:rPr sz="2200" b="1" spc="-5" dirty="0">
                <a:solidFill>
                  <a:srgbClr val="3B7EA1"/>
                </a:solidFill>
                <a:latin typeface="Courier New"/>
                <a:cs typeface="Courier New"/>
              </a:rPr>
              <a:t>percentile(80, s)</a:t>
            </a:r>
            <a:r>
              <a:rPr sz="2200" b="1" spc="-740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7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80th percentile is ordered element 4: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(80/100) </a:t>
            </a:r>
            <a:r>
              <a:rPr sz="2200" b="1" dirty="0">
                <a:solidFill>
                  <a:srgbClr val="3B3B3B"/>
                </a:solidFill>
                <a:latin typeface="Courier New"/>
                <a:cs typeface="Courier New"/>
              </a:rPr>
              <a:t>*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ourier New"/>
                <a:cs typeface="Courier New"/>
              </a:rPr>
              <a:t>5</a:t>
            </a:r>
            <a:endParaRPr sz="2200">
              <a:latin typeface="Courier New"/>
              <a:cs typeface="Courier New"/>
            </a:endParaRPr>
          </a:p>
          <a:p>
            <a:pPr marL="12700" marR="701040">
              <a:lnSpc>
                <a:spcPct val="100499"/>
              </a:lnSpc>
              <a:spcBef>
                <a:spcPts val="86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percentile that does not exactly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correspond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an  element, take the next greater element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instead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057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9185" algn="l"/>
              </a:tabLst>
            </a:pPr>
            <a:r>
              <a:rPr spc="-5" dirty="0"/>
              <a:t>The	</a:t>
            </a:r>
            <a:r>
              <a:rPr spc="-5" dirty="0">
                <a:latin typeface="Courier New"/>
                <a:cs typeface="Courier New"/>
              </a:rPr>
              <a:t>percentile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2383"/>
            <a:ext cx="7821930" cy="254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 percentile is the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smallest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set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424815">
              <a:lnSpc>
                <a:spcPts val="2865"/>
              </a:lnSpc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at least as large as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%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elements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set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1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Function in the </a:t>
            </a:r>
            <a:r>
              <a:rPr sz="2400" spc="-5" dirty="0">
                <a:latin typeface="Courier New"/>
                <a:cs typeface="Courier New"/>
              </a:rPr>
              <a:t>datascience</a:t>
            </a:r>
            <a:r>
              <a:rPr sz="2400" spc="-74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module:</a:t>
            </a:r>
          </a:p>
          <a:p>
            <a:pPr marL="629285" algn="ctr">
              <a:lnSpc>
                <a:spcPct val="100000"/>
              </a:lnSpc>
              <a:spcBef>
                <a:spcPts val="45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percentile(p,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values)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 dirty="0">
              <a:latin typeface="Courier New"/>
              <a:cs typeface="Courier New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2400" b="1" spc="-7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is between </a:t>
            </a:r>
            <a:r>
              <a:rPr sz="2400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and 100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4046092"/>
            <a:ext cx="5550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Returns the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th percentile of 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2975" y="408158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649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are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True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when </a:t>
            </a:r>
            <a:r>
              <a:rPr sz="2200" b="1" dirty="0">
                <a:solidFill>
                  <a:srgbClr val="3B3B3B"/>
                </a:solidFill>
                <a:latin typeface="Courier New"/>
                <a:cs typeface="Courier New"/>
              </a:rPr>
              <a:t>s =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[1, 7, 3, 9,</a:t>
            </a:r>
            <a:r>
              <a:rPr sz="2200" b="1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5]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42775" y="1862393"/>
          <a:ext cx="6432549" cy="231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8378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percentile(10,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percentile(39,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s)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s)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0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percentile(40,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37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percentile(40,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percentile(50,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percentile(41,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5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2200" b="1" spc="-5" dirty="0">
                          <a:latin typeface="Courier New"/>
                          <a:cs typeface="Courier New"/>
                        </a:rPr>
                        <a:t>s)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51275" y="425125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738" y="2240540"/>
            <a:ext cx="2353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Estimation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62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Inference:</a:t>
            </a:r>
            <a:r>
              <a:rPr spc="-90" dirty="0"/>
              <a:t>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378700" cy="34734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76581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do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calculate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an unknown  parameter?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census (that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is, the whole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population):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Just calculate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parameter 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you’re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done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2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don’t 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census: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Take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random 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from the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population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1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statistic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an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estimate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parameter</a:t>
            </a:r>
            <a:endParaRPr sz="2400" dirty="0">
              <a:latin typeface="Arial"/>
              <a:cs typeface="Arial"/>
            </a:endParaRPr>
          </a:p>
          <a:p>
            <a:pPr marL="3488690">
              <a:lnSpc>
                <a:spcPts val="2825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8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</a:t>
            </a:r>
            <a:r>
              <a:rPr spc="-60" dirty="0"/>
              <a:t> </a:t>
            </a:r>
            <a:r>
              <a:rPr spc="-5" dirty="0"/>
              <a:t>Estimate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79715" cy="347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dirty="0">
                <a:latin typeface="MS PGothic"/>
                <a:cs typeface="MS PGothic"/>
              </a:rPr>
              <a:t>➜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One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estimate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 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differently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estimate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could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been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4820D"/>
              </a:buClr>
              <a:buFont typeface="Arial"/>
              <a:buChar char="●"/>
            </a:pPr>
            <a:endParaRPr sz="21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Big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question: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would it be if we did it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again?</a:t>
            </a:r>
            <a:endParaRPr sz="2400" dirty="0">
              <a:latin typeface="Arial"/>
              <a:cs typeface="Arial"/>
            </a:endParaRPr>
          </a:p>
          <a:p>
            <a:pPr marL="114935" algn="ctr">
              <a:lnSpc>
                <a:spcPct val="100000"/>
              </a:lnSpc>
              <a:spcBef>
                <a:spcPts val="1839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B7EA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802</Words>
  <Application>Microsoft Office PowerPoint</Application>
  <PresentationFormat>On-screen Show (16:9)</PresentationFormat>
  <Paragraphs>162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MS PGothic</vt:lpstr>
      <vt:lpstr>Arial</vt:lpstr>
      <vt:lpstr>Calibri</vt:lpstr>
      <vt:lpstr>Courier New</vt:lpstr>
      <vt:lpstr>Gill Sans MT</vt:lpstr>
      <vt:lpstr>Roboto</vt:lpstr>
      <vt:lpstr>Times New Roman</vt:lpstr>
      <vt:lpstr>Office Theme</vt:lpstr>
      <vt:lpstr>Lecture 20</vt:lpstr>
      <vt:lpstr>Summary – Sections 13.1-13.2</vt:lpstr>
      <vt:lpstr>Percentiles</vt:lpstr>
      <vt:lpstr>Computing Percentiles</vt:lpstr>
      <vt:lpstr>The percentile Function</vt:lpstr>
      <vt:lpstr>Discussion Question</vt:lpstr>
      <vt:lpstr>Estimation</vt:lpstr>
      <vt:lpstr>Inference: Estimation</vt:lpstr>
      <vt:lpstr>Variability of the Estimate</vt:lpstr>
      <vt:lpstr>Quantifying Uncertainty</vt:lpstr>
      <vt:lpstr>Where to Get Another Sample?</vt:lpstr>
      <vt:lpstr>The Bootstrap</vt:lpstr>
      <vt:lpstr>The Bootstrap</vt:lpstr>
      <vt:lpstr>Why the Bootstrap Works</vt:lpstr>
      <vt:lpstr>Why We Need the Bootstrap</vt:lpstr>
      <vt:lpstr>Real World vs. Bootstrap World</vt:lpstr>
      <vt:lpstr>The Bootstrap Principle</vt:lpstr>
      <vt:lpstr>Key to Resampling</vt:lpstr>
      <vt:lpstr>Confidence Intervals</vt:lpstr>
      <vt:lpstr>95% Confidence Interval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Percentiles</dc:title>
  <dc:creator>Abra</dc:creator>
  <cp:lastModifiedBy>John Bergschneider</cp:lastModifiedBy>
  <cp:revision>2</cp:revision>
  <dcterms:created xsi:type="dcterms:W3CDTF">2021-01-18T16:35:22Z</dcterms:created>
  <dcterms:modified xsi:type="dcterms:W3CDTF">2021-11-11T16:02:23Z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