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8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382A6-ED3A-4F2C-9FC2-8AA8EB80972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D7A86-4DD1-4CB3-AC46-185EB92A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1.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conclusions based on the data of random samples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2.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must understand what random samples 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To do so we must understand probabilities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We are able to simulate randomness for certain events using python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review how to simulate events using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" y="212711"/>
            <a:ext cx="80987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875" y="1093342"/>
            <a:ext cx="8058249" cy="2568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39655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16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4" y="2635631"/>
            <a:ext cx="548994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Arial"/>
                <a:cs typeface="Arial"/>
              </a:rPr>
              <a:t>Assessing</a:t>
            </a:r>
            <a:r>
              <a:rPr lang="en-US" spc="-90" dirty="0"/>
              <a:t> Models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32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“Fair”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080250" cy="246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both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(a)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(b),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50" dirty="0">
              <a:latin typeface="Arial"/>
              <a:cs typeface="Arial"/>
            </a:endParaRPr>
          </a:p>
          <a:p>
            <a:pPr marL="469900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number of heads in the 400 tosses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good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starting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point, but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might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need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adjustment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 of heads around 200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suggests</a:t>
            </a:r>
            <a:r>
              <a:rPr sz="2400" spc="-1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“fair”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93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Answers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882890" cy="34867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1910">
              <a:lnSpc>
                <a:spcPct val="100499"/>
              </a:lnSpc>
              <a:spcBef>
                <a:spcPts val="85"/>
              </a:spcBef>
              <a:buAutoNum type="alphaLcParenBoth"/>
              <a:tabLst>
                <a:tab pos="469900" algn="l"/>
              </a:tabLst>
            </a:pP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 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very small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number of heads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suggest “not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fair.”</a:t>
            </a:r>
            <a:endParaRPr sz="2400" dirty="0">
              <a:latin typeface="Arial"/>
              <a:cs typeface="Arial"/>
            </a:endParaRPr>
          </a:p>
          <a:p>
            <a:pPr marL="927100" marR="5080" lvl="1" indent="-412750">
              <a:lnSpc>
                <a:spcPct val="100499"/>
              </a:lnSpc>
              <a:spcBef>
                <a:spcPts val="434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distance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number of heads and 200 is  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key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ts val="2835"/>
              </a:lnSpc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Statistic: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|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 of heads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−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200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|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 suggest “not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fair”</a:t>
            </a:r>
            <a:endParaRPr sz="2400" dirty="0">
              <a:latin typeface="Arial"/>
              <a:cs typeface="Arial"/>
            </a:endParaRPr>
          </a:p>
          <a:p>
            <a:pPr marL="12700" marR="208915">
              <a:lnSpc>
                <a:spcPct val="100499"/>
              </a:lnSpc>
              <a:spcBef>
                <a:spcPts val="434"/>
              </a:spcBef>
              <a:buAutoNum type="alphaLcParenBoth"/>
              <a:tabLst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number of heads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suggest “biased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towards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heads”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Statistic: number of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heads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612" y="2240540"/>
            <a:ext cx="538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Comparing</a:t>
            </a:r>
            <a:r>
              <a:rPr spc="-85" dirty="0"/>
              <a:t> </a:t>
            </a:r>
            <a:r>
              <a:rPr spc="-5" dirty="0"/>
              <a:t>Distributions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388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Jury </a:t>
            </a:r>
            <a:r>
              <a:rPr spc="-10" dirty="0"/>
              <a:t>Selection </a:t>
            </a:r>
            <a:r>
              <a:rPr spc="-5" dirty="0"/>
              <a:t>in Alameda</a:t>
            </a:r>
            <a:r>
              <a:rPr spc="-229" dirty="0"/>
              <a:t> </a:t>
            </a:r>
            <a:r>
              <a:rPr spc="-5" dirty="0"/>
              <a:t>County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877077"/>
            <a:ext cx="8229599" cy="2829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612" y="4099924"/>
            <a:ext cx="8242774" cy="648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58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Jury</a:t>
            </a:r>
            <a:r>
              <a:rPr spc="-90" dirty="0"/>
              <a:t> </a:t>
            </a:r>
            <a:r>
              <a:rPr spc="-5" dirty="0"/>
              <a:t>Panels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2297493"/>
            <a:ext cx="7694295" cy="2281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2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Section 197 of California's Code of Civil Procedure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says,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"All persons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selected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jury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service shall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selected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source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sources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inclusive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 representative cross section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population of the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area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served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court."</a:t>
            </a:r>
            <a:endParaRPr sz="2400">
              <a:latin typeface="Arial"/>
              <a:cs typeface="Arial"/>
            </a:endParaRPr>
          </a:p>
          <a:p>
            <a:pPr marL="3451225">
              <a:lnSpc>
                <a:spcPct val="100000"/>
              </a:lnSpc>
              <a:spcBef>
                <a:spcPts val="55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150" y="1108975"/>
            <a:ext cx="1684020" cy="869315"/>
          </a:xfrm>
          <a:prstGeom prst="rect">
            <a:avLst/>
          </a:prstGeom>
          <a:ln w="19049">
            <a:solidFill>
              <a:srgbClr val="3368FC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263525" marR="151765" indent="-107950">
              <a:lnSpc>
                <a:spcPct val="100699"/>
              </a:lnSpc>
              <a:spcBef>
                <a:spcPts val="1155"/>
              </a:spcBef>
            </a:pPr>
            <a:r>
              <a:rPr sz="1800" spc="-5" dirty="0">
                <a:latin typeface="Arial"/>
                <a:cs typeface="Arial"/>
              </a:rPr>
              <a:t>Eligible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jurors  in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County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3749" y="1108975"/>
            <a:ext cx="1684020" cy="869315"/>
          </a:xfrm>
          <a:prstGeom prst="rect">
            <a:avLst/>
          </a:prstGeom>
          <a:ln w="19049">
            <a:solidFill>
              <a:srgbClr val="3368F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Jury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7349" y="1108975"/>
            <a:ext cx="1684020" cy="869315"/>
          </a:xfrm>
          <a:prstGeom prst="rect">
            <a:avLst/>
          </a:prstGeom>
          <a:ln w="19049">
            <a:solidFill>
              <a:srgbClr val="3368FC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377825" marR="142875" indent="-229235">
              <a:lnSpc>
                <a:spcPct val="100699"/>
              </a:lnSpc>
              <a:spcBef>
                <a:spcPts val="1155"/>
              </a:spcBef>
            </a:pPr>
            <a:r>
              <a:rPr sz="1800" spc="-5" dirty="0">
                <a:latin typeface="Arial"/>
                <a:cs typeface="Arial"/>
              </a:rPr>
              <a:t>List of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eligible  </a:t>
            </a:r>
            <a:r>
              <a:rPr sz="1800" dirty="0">
                <a:latin typeface="Arial"/>
                <a:cs typeface="Arial"/>
              </a:rPr>
              <a:t>residents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09437" y="1334287"/>
            <a:ext cx="231775" cy="379730"/>
            <a:chOff x="2409437" y="1334287"/>
            <a:chExt cx="231775" cy="379730"/>
          </a:xfrm>
        </p:grpSpPr>
        <p:sp>
          <p:nvSpPr>
            <p:cNvPr id="8" name="object 8"/>
            <p:cNvSpPr/>
            <p:nvPr/>
          </p:nvSpPr>
          <p:spPr>
            <a:xfrm>
              <a:off x="2414199" y="1339049"/>
              <a:ext cx="222250" cy="370205"/>
            </a:xfrm>
            <a:custGeom>
              <a:avLst/>
              <a:gdLst/>
              <a:ahLst/>
              <a:cxnLst/>
              <a:rect l="l" t="t" r="r" b="b"/>
              <a:pathLst>
                <a:path w="222250" h="370205">
                  <a:moveTo>
                    <a:pt x="0" y="369599"/>
                  </a:moveTo>
                  <a:lnTo>
                    <a:pt x="0" y="92399"/>
                  </a:lnTo>
                  <a:lnTo>
                    <a:pt x="0" y="0"/>
                  </a:lnTo>
                  <a:lnTo>
                    <a:pt x="221699" y="184799"/>
                  </a:lnTo>
                  <a:lnTo>
                    <a:pt x="0" y="369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4199" y="1339049"/>
              <a:ext cx="222250" cy="370205"/>
            </a:xfrm>
            <a:custGeom>
              <a:avLst/>
              <a:gdLst/>
              <a:ahLst/>
              <a:cxnLst/>
              <a:rect l="l" t="t" r="r" b="b"/>
              <a:pathLst>
                <a:path w="222250" h="370205">
                  <a:moveTo>
                    <a:pt x="0" y="92399"/>
                  </a:moveTo>
                  <a:lnTo>
                    <a:pt x="0" y="0"/>
                  </a:lnTo>
                  <a:lnTo>
                    <a:pt x="221699" y="184799"/>
                  </a:lnTo>
                  <a:lnTo>
                    <a:pt x="0" y="369599"/>
                  </a:lnTo>
                  <a:lnTo>
                    <a:pt x="0" y="277199"/>
                  </a:lnTo>
                  <a:lnTo>
                    <a:pt x="0" y="923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45549" y="1108975"/>
            <a:ext cx="1684020" cy="869315"/>
          </a:xfrm>
          <a:prstGeom prst="rect">
            <a:avLst/>
          </a:prstGeom>
          <a:ln w="19049">
            <a:solidFill>
              <a:srgbClr val="3368F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Jury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panel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17637" y="1334287"/>
            <a:ext cx="231775" cy="379730"/>
            <a:chOff x="4517637" y="1334287"/>
            <a:chExt cx="231775" cy="379730"/>
          </a:xfrm>
        </p:grpSpPr>
        <p:sp>
          <p:nvSpPr>
            <p:cNvPr id="12" name="object 12"/>
            <p:cNvSpPr/>
            <p:nvPr/>
          </p:nvSpPr>
          <p:spPr>
            <a:xfrm>
              <a:off x="4522399" y="1339049"/>
              <a:ext cx="222250" cy="370205"/>
            </a:xfrm>
            <a:custGeom>
              <a:avLst/>
              <a:gdLst/>
              <a:ahLst/>
              <a:cxnLst/>
              <a:rect l="l" t="t" r="r" b="b"/>
              <a:pathLst>
                <a:path w="222250" h="370205">
                  <a:moveTo>
                    <a:pt x="0" y="369599"/>
                  </a:moveTo>
                  <a:lnTo>
                    <a:pt x="0" y="92399"/>
                  </a:lnTo>
                  <a:lnTo>
                    <a:pt x="0" y="0"/>
                  </a:lnTo>
                  <a:lnTo>
                    <a:pt x="221699" y="184799"/>
                  </a:lnTo>
                  <a:lnTo>
                    <a:pt x="0" y="369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2399" y="1339049"/>
              <a:ext cx="222250" cy="370205"/>
            </a:xfrm>
            <a:custGeom>
              <a:avLst/>
              <a:gdLst/>
              <a:ahLst/>
              <a:cxnLst/>
              <a:rect l="l" t="t" r="r" b="b"/>
              <a:pathLst>
                <a:path w="222250" h="370205">
                  <a:moveTo>
                    <a:pt x="0" y="92399"/>
                  </a:moveTo>
                  <a:lnTo>
                    <a:pt x="0" y="0"/>
                  </a:lnTo>
                  <a:lnTo>
                    <a:pt x="221699" y="184799"/>
                  </a:lnTo>
                  <a:lnTo>
                    <a:pt x="0" y="369599"/>
                  </a:lnTo>
                  <a:lnTo>
                    <a:pt x="0" y="277199"/>
                  </a:lnTo>
                  <a:lnTo>
                    <a:pt x="0" y="923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625837" y="1334287"/>
            <a:ext cx="231775" cy="379730"/>
            <a:chOff x="6625837" y="1334287"/>
            <a:chExt cx="231775" cy="379730"/>
          </a:xfrm>
        </p:grpSpPr>
        <p:sp>
          <p:nvSpPr>
            <p:cNvPr id="15" name="object 15"/>
            <p:cNvSpPr/>
            <p:nvPr/>
          </p:nvSpPr>
          <p:spPr>
            <a:xfrm>
              <a:off x="6630599" y="1339049"/>
              <a:ext cx="222250" cy="370205"/>
            </a:xfrm>
            <a:custGeom>
              <a:avLst/>
              <a:gdLst/>
              <a:ahLst/>
              <a:cxnLst/>
              <a:rect l="l" t="t" r="r" b="b"/>
              <a:pathLst>
                <a:path w="222250" h="370205">
                  <a:moveTo>
                    <a:pt x="0" y="369599"/>
                  </a:moveTo>
                  <a:lnTo>
                    <a:pt x="0" y="92399"/>
                  </a:lnTo>
                  <a:lnTo>
                    <a:pt x="0" y="0"/>
                  </a:lnTo>
                  <a:lnTo>
                    <a:pt x="221699" y="184799"/>
                  </a:lnTo>
                  <a:lnTo>
                    <a:pt x="0" y="369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30599" y="1339049"/>
              <a:ext cx="222250" cy="370205"/>
            </a:xfrm>
            <a:custGeom>
              <a:avLst/>
              <a:gdLst/>
              <a:ahLst/>
              <a:cxnLst/>
              <a:rect l="l" t="t" r="r" b="b"/>
              <a:pathLst>
                <a:path w="222250" h="370205">
                  <a:moveTo>
                    <a:pt x="0" y="92399"/>
                  </a:moveTo>
                  <a:lnTo>
                    <a:pt x="0" y="0"/>
                  </a:lnTo>
                  <a:lnTo>
                    <a:pt x="221699" y="184799"/>
                  </a:lnTo>
                  <a:lnTo>
                    <a:pt x="0" y="369599"/>
                  </a:lnTo>
                  <a:lnTo>
                    <a:pt x="0" y="277199"/>
                  </a:lnTo>
                  <a:lnTo>
                    <a:pt x="0" y="923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6349" y="2240540"/>
            <a:ext cx="3306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New</a:t>
            </a:r>
            <a:r>
              <a:rPr spc="-235" dirty="0"/>
              <a:t> </a:t>
            </a:r>
            <a:r>
              <a:rPr spc="-5" dirty="0"/>
              <a:t>Statistic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880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Distance Between</a:t>
            </a:r>
            <a:r>
              <a:rPr spc="-90"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29220" cy="3284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People on the panels are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multiple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ethnicities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 of ethnicities is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marR="5080" indent="-412750">
              <a:lnSpc>
                <a:spcPct val="99500"/>
              </a:lnSpc>
              <a:spcBef>
                <a:spcPts val="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whether the the distribution of ethnicities of the  panels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close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that of the eligible jurors, we have to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distance between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distributions</a:t>
            </a:r>
            <a:endParaRPr sz="2400" dirty="0">
              <a:latin typeface="Arial"/>
              <a:cs typeface="Arial"/>
            </a:endParaRPr>
          </a:p>
          <a:p>
            <a:pPr marR="367665" algn="ctr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939037"/>
            <a:ext cx="6494145" cy="352869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Every distance has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computational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recipe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b="1" spc="-40" dirty="0">
                <a:solidFill>
                  <a:srgbClr val="3B3B3B"/>
                </a:solidFill>
                <a:latin typeface="Arial"/>
                <a:cs typeface="Arial"/>
              </a:rPr>
              <a:t>Total </a:t>
            </a:r>
            <a:r>
              <a:rPr sz="2400" b="1" spc="-20" dirty="0">
                <a:solidFill>
                  <a:srgbClr val="3B3B3B"/>
                </a:solidFill>
                <a:latin typeface="Arial"/>
                <a:cs typeface="Arial"/>
              </a:rPr>
              <a:t>Variation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Distance</a:t>
            </a:r>
            <a:r>
              <a:rPr sz="2400" b="1" spc="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(TVD):</a:t>
            </a:r>
            <a:endParaRPr sz="2400" dirty="0">
              <a:latin typeface="Arial"/>
              <a:cs typeface="Arial"/>
            </a:endParaRPr>
          </a:p>
          <a:p>
            <a:pPr marL="469900" marR="5080" indent="-412750">
              <a:lnSpc>
                <a:spcPts val="2850"/>
              </a:lnSpc>
              <a:spcBef>
                <a:spcPts val="129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 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category,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compute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 proportions between two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0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Take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absolute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each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17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Sum, and then divide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sum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  <a:p>
            <a:pPr marL="3533140">
              <a:lnSpc>
                <a:spcPct val="100000"/>
              </a:lnSpc>
              <a:spcBef>
                <a:spcPts val="151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6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Total </a:t>
            </a:r>
            <a:r>
              <a:rPr spc="-30" dirty="0"/>
              <a:t>Variation</a:t>
            </a:r>
            <a:r>
              <a:rPr spc="-20" dirty="0"/>
              <a:t> </a:t>
            </a:r>
            <a:r>
              <a:rPr spc="-5" dirty="0"/>
              <a:t>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94359"/>
            <a:ext cx="8013065" cy="34143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78740">
              <a:lnSpc>
                <a:spcPct val="101099"/>
              </a:lnSpc>
              <a:spcBef>
                <a:spcPts val="70"/>
              </a:spcBef>
            </a:pPr>
            <a:r>
              <a:rPr sz="2200" spc="-12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assess whether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sample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was drawn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randomly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from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known  categorical</a:t>
            </a:r>
            <a:r>
              <a:rPr sz="22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distribution:</a:t>
            </a:r>
            <a:endParaRPr sz="2200" dirty="0">
              <a:latin typeface="Arial"/>
              <a:cs typeface="Arial"/>
            </a:endParaRPr>
          </a:p>
          <a:p>
            <a:pPr marL="469900" marR="327025" indent="-397510">
              <a:lnSpc>
                <a:spcPts val="2630"/>
              </a:lnSpc>
              <a:spcBef>
                <a:spcPts val="6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Use TVD as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because it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measures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200" spc="-1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distance  between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categorical</a:t>
            </a:r>
            <a:r>
              <a:rPr sz="22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distributions</a:t>
            </a:r>
            <a:endParaRPr sz="2200" dirty="0">
              <a:latin typeface="Arial"/>
              <a:cs typeface="Arial"/>
            </a:endParaRPr>
          </a:p>
          <a:p>
            <a:pPr marL="469900" marR="5080" indent="-397510">
              <a:lnSpc>
                <a:spcPts val="2630"/>
              </a:lnSpc>
              <a:spcBef>
                <a:spcPts val="59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Sample at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from the population and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compute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200" spc="-1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TVD  from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random sample; repeat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numerous</a:t>
            </a:r>
            <a:r>
              <a:rPr sz="22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times</a:t>
            </a:r>
            <a:endParaRPr sz="2200" dirty="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Compare:</a:t>
            </a:r>
            <a:endParaRPr sz="2200" dirty="0">
              <a:latin typeface="Arial"/>
              <a:cs typeface="Arial"/>
            </a:endParaRPr>
          </a:p>
          <a:p>
            <a:pPr marL="927100" lvl="1" indent="-397510">
              <a:lnSpc>
                <a:spcPct val="100000"/>
              </a:lnSpc>
              <a:spcBef>
                <a:spcPts val="585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Empirical distribution of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simulated</a:t>
            </a:r>
            <a:r>
              <a:rPr sz="22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TVDs</a:t>
            </a:r>
            <a:endParaRPr sz="2200" dirty="0">
              <a:latin typeface="Arial"/>
              <a:cs typeface="Arial"/>
            </a:endParaRPr>
          </a:p>
          <a:p>
            <a:pPr marL="927100" lvl="1" indent="-397510">
              <a:lnSpc>
                <a:spcPct val="100000"/>
              </a:lnSpc>
              <a:spcBef>
                <a:spcPts val="585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Actual TVD from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in the</a:t>
            </a:r>
            <a:r>
              <a:rPr sz="22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study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24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 </a:t>
            </a:r>
            <a:r>
              <a:rPr spc="-5" dirty="0"/>
              <a:t>of the</a:t>
            </a:r>
            <a:r>
              <a:rPr spc="-100" dirty="0"/>
              <a:t> </a:t>
            </a:r>
            <a:r>
              <a:rPr dirty="0"/>
              <a:t>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4119" y="2240540"/>
            <a:ext cx="4333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Testing</a:t>
            </a:r>
            <a:r>
              <a:rPr spc="-75" dirty="0"/>
              <a:t> </a:t>
            </a:r>
            <a:r>
              <a:rPr spc="-5" dirty="0"/>
              <a:t>Hypotheses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8188276" cy="44172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Homework 5 -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Friday: 10/29 – 9 PM 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Questions:1.1-1.4,2.1-2.4,2.6,3.1,3.4,5.1-5.5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Quiz 13 - Models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Friday: 10/29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b="1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324" y="1017142"/>
            <a:ext cx="8472805" cy="28733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101600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test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chooses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views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how data</a:t>
            </a:r>
            <a:r>
              <a:rPr sz="2400" spc="-2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were  generated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34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views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called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hypotheses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4820D"/>
              </a:buClr>
              <a:buFont typeface="Arial"/>
              <a:buChar char="●"/>
            </a:pPr>
            <a:endParaRPr sz="360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test picks the hypothesis that is better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supported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the  observed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333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Testing</a:t>
            </a:r>
            <a:r>
              <a:rPr spc="-75" dirty="0"/>
              <a:t> </a:t>
            </a:r>
            <a:r>
              <a:rPr spc="-5" dirty="0"/>
              <a:t>Hypotheses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299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Null and</a:t>
            </a:r>
            <a:r>
              <a:rPr spc="-225" dirty="0"/>
              <a:t> </a:t>
            </a:r>
            <a:r>
              <a:rPr spc="-5" dirty="0"/>
              <a:t>Alternative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923530" cy="33591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1557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only works if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simulate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 under one  of 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hypotheses.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Null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hypothesis</a:t>
            </a:r>
            <a:endParaRPr sz="2400" dirty="0">
              <a:latin typeface="Arial"/>
              <a:cs typeface="Arial"/>
            </a:endParaRPr>
          </a:p>
          <a:p>
            <a:pPr marL="927100" marR="45339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well defined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model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how the</a:t>
            </a:r>
            <a:r>
              <a:rPr sz="2400" spc="-2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  were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generated</a:t>
            </a:r>
            <a:endParaRPr sz="2400" dirty="0">
              <a:latin typeface="Arial"/>
              <a:cs typeface="Arial"/>
            </a:endParaRPr>
          </a:p>
          <a:p>
            <a:pPr marL="927100" marR="5080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simulate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 under the assumptions of this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 – “under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null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hypothesis”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Alternative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hypothesis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view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the origin of the</a:t>
            </a:r>
            <a:r>
              <a:rPr sz="2400" spc="-1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832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Test</a:t>
            </a:r>
            <a:r>
              <a:rPr spc="-95" dirty="0"/>
              <a:t> </a:t>
            </a:r>
            <a:r>
              <a:rPr spc="-5" dirty="0"/>
              <a:t>Statistic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875905" cy="35496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68008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choose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decide  between the two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hypotheses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Questions before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choosing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statistic:</a:t>
            </a:r>
            <a:endParaRPr sz="2400" dirty="0">
              <a:latin typeface="Arial"/>
              <a:cs typeface="Arial"/>
            </a:endParaRPr>
          </a:p>
          <a:p>
            <a:pPr marL="469900" marR="22542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 lean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towards  the null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hypothesis?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 lean towards the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alternative?</a:t>
            </a:r>
            <a:endParaRPr sz="2400" dirty="0">
              <a:latin typeface="Arial"/>
              <a:cs typeface="Arial"/>
            </a:endParaRPr>
          </a:p>
          <a:p>
            <a:pPr marL="927100" marR="161925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Preferably,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answer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just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“high”. 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Try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 avoid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“both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high and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low”.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Prediction </a:t>
            </a:r>
            <a:r>
              <a:rPr spc="-5" dirty="0"/>
              <a:t>Under the Null</a:t>
            </a:r>
            <a:r>
              <a:rPr spc="-85" dirty="0"/>
              <a:t> </a:t>
            </a:r>
            <a:r>
              <a:rPr spc="-5" dirty="0"/>
              <a:t>Hypothesis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096" y="1094359"/>
            <a:ext cx="7909559" cy="33667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09575" marR="5080" indent="-397510">
              <a:lnSpc>
                <a:spcPct val="101099"/>
              </a:lnSpc>
              <a:spcBef>
                <a:spcPts val="70"/>
              </a:spcBef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Simulate the test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under the null hypothesis; draw the  histogram of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simulated</a:t>
            </a:r>
            <a:r>
              <a:rPr sz="22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200" dirty="0">
              <a:latin typeface="Arial"/>
              <a:cs typeface="Arial"/>
            </a:endParaRPr>
          </a:p>
          <a:p>
            <a:pPr marL="409575" marR="529590" indent="-397510">
              <a:lnSpc>
                <a:spcPts val="2630"/>
              </a:lnSpc>
              <a:spcBef>
                <a:spcPts val="80"/>
              </a:spcBef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Arial"/>
                <a:cs typeface="Arial"/>
              </a:rPr>
              <a:t>This displays the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empirical distribution of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statistic  under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null</a:t>
            </a:r>
            <a:r>
              <a:rPr sz="2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hypothesis</a:t>
            </a:r>
            <a:endParaRPr sz="2200" dirty="0">
              <a:latin typeface="Arial"/>
              <a:cs typeface="Arial"/>
            </a:endParaRPr>
          </a:p>
          <a:p>
            <a:pPr marL="409575" indent="-397510">
              <a:lnSpc>
                <a:spcPts val="2525"/>
              </a:lnSpc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It is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prediction about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statistic, made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by the</a:t>
            </a:r>
            <a:r>
              <a:rPr sz="22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null</a:t>
            </a:r>
            <a:endParaRPr sz="2200" dirty="0">
              <a:latin typeface="Arial"/>
              <a:cs typeface="Arial"/>
            </a:endParaRPr>
          </a:p>
          <a:p>
            <a:pPr marL="409575">
              <a:lnSpc>
                <a:spcPts val="2625"/>
              </a:lnSpc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hypothesis</a:t>
            </a:r>
            <a:endParaRPr sz="2200" dirty="0">
              <a:latin typeface="Arial"/>
              <a:cs typeface="Arial"/>
            </a:endParaRPr>
          </a:p>
          <a:p>
            <a:pPr marL="866775" lvl="1" indent="-397510">
              <a:lnSpc>
                <a:spcPts val="2625"/>
              </a:lnSpc>
              <a:buClr>
                <a:srgbClr val="C4820D"/>
              </a:buClr>
              <a:buChar char="○"/>
              <a:tabLst>
                <a:tab pos="866775" algn="l"/>
                <a:tab pos="86741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It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shows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all the likely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2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statistic</a:t>
            </a:r>
            <a:endParaRPr sz="2200" dirty="0">
              <a:latin typeface="Arial"/>
              <a:cs typeface="Arial"/>
            </a:endParaRPr>
          </a:p>
          <a:p>
            <a:pPr marL="866775" lvl="1" indent="-397510">
              <a:lnSpc>
                <a:spcPts val="2625"/>
              </a:lnSpc>
              <a:buClr>
                <a:srgbClr val="C4820D"/>
              </a:buClr>
              <a:buChar char="○"/>
              <a:tabLst>
                <a:tab pos="866775" algn="l"/>
                <a:tab pos="86741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Also how likely they are 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(if the </a:t>
            </a:r>
            <a:r>
              <a:rPr sz="2200" b="1" spc="-5" dirty="0">
                <a:solidFill>
                  <a:srgbClr val="3B3B3B"/>
                </a:solidFill>
                <a:latin typeface="Arial"/>
                <a:cs typeface="Arial"/>
              </a:rPr>
              <a:t>null hypothesis is</a:t>
            </a:r>
            <a:r>
              <a:rPr sz="2200" b="1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true)</a:t>
            </a:r>
            <a:endParaRPr sz="2200" dirty="0">
              <a:latin typeface="Arial"/>
              <a:cs typeface="Arial"/>
            </a:endParaRPr>
          </a:p>
          <a:p>
            <a:pPr marL="409575" marR="1036319" indent="-397510">
              <a:lnSpc>
                <a:spcPts val="263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 probabilities are approximate, because we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can’t 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generate all the possible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r>
              <a:rPr sz="22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samples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14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 of the</a:t>
            </a:r>
            <a:r>
              <a:rPr spc="-85" dirty="0"/>
              <a:t> </a:t>
            </a:r>
            <a:r>
              <a:rPr spc="-75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89240" cy="355536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Resolve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choice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null and alternative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hypotheses</a:t>
            </a:r>
            <a:endParaRPr sz="2400" dirty="0">
              <a:latin typeface="Arial"/>
              <a:cs typeface="Arial"/>
            </a:endParaRPr>
          </a:p>
          <a:p>
            <a:pPr marL="469900" marR="60960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Compare 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observed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test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its empirical  distribution under the null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hypothesis</a:t>
            </a:r>
            <a:endParaRPr sz="2400" dirty="0">
              <a:latin typeface="Arial"/>
              <a:cs typeface="Arial"/>
            </a:endParaRPr>
          </a:p>
          <a:p>
            <a:pPr marL="469900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observed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not consistent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the  distribution, then the test favors the alternative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(“data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more consistent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alternative”)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Whether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consistent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distribution: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visualization may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</a:t>
            </a:r>
            <a:r>
              <a:rPr sz="2400" spc="-1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sufficient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not, there 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conventions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“consistency”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8616" y="2372818"/>
            <a:ext cx="584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 Assessing</a:t>
            </a:r>
            <a:r>
              <a:rPr spc="-225" dirty="0"/>
              <a:t> </a:t>
            </a:r>
            <a:r>
              <a:rPr dirty="0"/>
              <a:t>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60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294880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model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set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assumptions about the</a:t>
            </a:r>
            <a:r>
              <a:rPr sz="2400" spc="-2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data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science, many models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involve assumptions  about processes that involve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randomness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“Chance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models”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○"/>
            </a:pPr>
            <a:endParaRPr sz="33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Key question: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does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fit 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518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Approach to</a:t>
            </a:r>
            <a:r>
              <a:rPr spc="-225" dirty="0"/>
              <a:t> </a:t>
            </a:r>
            <a:r>
              <a:rPr spc="-5" dirty="0"/>
              <a:t>Assessment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35595" cy="319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simulate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 according to the assumptions of 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learn what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marR="1335405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compare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model’s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predictions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(simulations)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the data that were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observed.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marR="1273175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data and 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model’s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predictions are not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consistent,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is evidence against the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171" y="2240540"/>
            <a:ext cx="343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Two</a:t>
            </a:r>
            <a:r>
              <a:rPr spc="-65" dirty="0"/>
              <a:t> </a:t>
            </a:r>
            <a:r>
              <a:rPr spc="-15" dirty="0"/>
              <a:t>Viewpoints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757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 and</a:t>
            </a:r>
            <a:r>
              <a:rPr spc="-225" dirty="0"/>
              <a:t> </a:t>
            </a:r>
            <a:r>
              <a:rPr spc="-5" dirty="0"/>
              <a:t>Alternative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30515" cy="2005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Jury</a:t>
            </a:r>
            <a:r>
              <a:rPr sz="2400" b="1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selection: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Model: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people on the jury panels were</a:t>
            </a:r>
            <a:r>
              <a:rPr sz="2400" spc="-1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selected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eligible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760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Alternative viewpoint: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No, they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weren’t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○"/>
            </a:pP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934959" cy="33115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13462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Choose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 “discrepancy”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Simulate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under 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model’s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assumptions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Compare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data to 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model’s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predictions: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histogram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simulated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Compute the observed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real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endParaRPr sz="2400" dirty="0">
              <a:latin typeface="Arial"/>
              <a:cs typeface="Arial"/>
            </a:endParaRPr>
          </a:p>
          <a:p>
            <a:pPr marL="424815" marR="45085" indent="-412750">
              <a:lnSpc>
                <a:spcPts val="2850"/>
              </a:lnSpc>
              <a:spcBef>
                <a:spcPts val="69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observed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far from the histogram, that is  evidence against 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02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Steps </a:t>
            </a:r>
            <a:r>
              <a:rPr spc="-5" dirty="0"/>
              <a:t>in Assessing </a:t>
            </a:r>
            <a:r>
              <a:rPr dirty="0"/>
              <a:t>a</a:t>
            </a:r>
            <a:r>
              <a:rPr spc="-235" dirty="0"/>
              <a:t> </a:t>
            </a:r>
            <a:r>
              <a:rPr dirty="0"/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82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5375"/>
            <a:ext cx="7247255" cy="32600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204"/>
              </a:spcBef>
            </a:pP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In each of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(a)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(b), choose a statistic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that will help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decide  between the two</a:t>
            </a:r>
            <a:r>
              <a:rPr sz="20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viewpoints.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b="1" spc="-5" dirty="0">
                <a:solidFill>
                  <a:srgbClr val="3B7EA1"/>
                </a:solidFill>
                <a:latin typeface="Arial"/>
                <a:cs typeface="Arial"/>
              </a:rPr>
              <a:t>Data: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results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of 400 tosses of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coin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(a)</a:t>
            </a:r>
            <a:endParaRPr sz="2000" dirty="0">
              <a:latin typeface="Arial"/>
              <a:cs typeface="Arial"/>
            </a:endParaRPr>
          </a:p>
          <a:p>
            <a:pPr marL="927100" indent="-382270">
              <a:lnSpc>
                <a:spcPts val="2385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926465" algn="l"/>
                <a:tab pos="927100" algn="l"/>
              </a:tabLst>
            </a:pP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“This coin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B3B3B"/>
                </a:solidFill>
                <a:latin typeface="Arial"/>
                <a:cs typeface="Arial"/>
              </a:rPr>
              <a:t>fair.”</a:t>
            </a:r>
            <a:endParaRPr sz="2000" dirty="0">
              <a:latin typeface="Arial"/>
              <a:cs typeface="Arial"/>
            </a:endParaRPr>
          </a:p>
          <a:p>
            <a:pPr marL="927100" indent="-382270">
              <a:lnSpc>
                <a:spcPts val="2385"/>
              </a:lnSpc>
              <a:buClr>
                <a:srgbClr val="C4820D"/>
              </a:buClr>
              <a:buChar char="●"/>
              <a:tabLst>
                <a:tab pos="926465" algn="l"/>
                <a:tab pos="927100" algn="l"/>
              </a:tabLst>
            </a:pP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“No, </a:t>
            </a:r>
            <a:r>
              <a:rPr sz="2000" spc="-15" dirty="0">
                <a:solidFill>
                  <a:srgbClr val="3B3B3B"/>
                </a:solidFill>
                <a:latin typeface="Arial"/>
                <a:cs typeface="Arial"/>
              </a:rPr>
              <a:t>it’s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not.”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(b)</a:t>
            </a:r>
            <a:endParaRPr sz="2000" dirty="0">
              <a:latin typeface="Arial"/>
              <a:cs typeface="Arial"/>
            </a:endParaRPr>
          </a:p>
          <a:p>
            <a:pPr marL="927100" indent="-382270">
              <a:lnSpc>
                <a:spcPts val="2385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926465" algn="l"/>
                <a:tab pos="927100" algn="l"/>
              </a:tabLst>
            </a:pP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“This coin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B3B3B"/>
                </a:solidFill>
                <a:latin typeface="Arial"/>
                <a:cs typeface="Arial"/>
              </a:rPr>
              <a:t>fair.”</a:t>
            </a:r>
            <a:endParaRPr sz="2000" dirty="0">
              <a:latin typeface="Arial"/>
              <a:cs typeface="Arial"/>
            </a:endParaRPr>
          </a:p>
          <a:p>
            <a:pPr marL="927100" indent="-382270">
              <a:lnSpc>
                <a:spcPts val="2385"/>
              </a:lnSpc>
              <a:buClr>
                <a:srgbClr val="C4820D"/>
              </a:buClr>
              <a:buChar char="●"/>
              <a:tabLst>
                <a:tab pos="926465" algn="l"/>
                <a:tab pos="927100" algn="l"/>
              </a:tabLst>
            </a:pP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“No, </a:t>
            </a:r>
            <a:r>
              <a:rPr sz="2000" spc="-15" dirty="0">
                <a:solidFill>
                  <a:srgbClr val="3B3B3B"/>
                </a:solidFill>
                <a:latin typeface="Arial"/>
                <a:cs typeface="Arial"/>
              </a:rPr>
              <a:t>it’s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biased towards</a:t>
            </a:r>
            <a:r>
              <a:rPr sz="20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heads.”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1000</Words>
  <Application>Microsoft Office PowerPoint</Application>
  <PresentationFormat>On-screen Show (16:9)</PresentationFormat>
  <Paragraphs>135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Lecture 16</vt:lpstr>
      <vt:lpstr>Class Checklist</vt:lpstr>
      <vt:lpstr>Review: Assessing Models</vt:lpstr>
      <vt:lpstr>Models</vt:lpstr>
      <vt:lpstr>Approach to Assessment</vt:lpstr>
      <vt:lpstr>Two Viewpoints</vt:lpstr>
      <vt:lpstr>Model and Alternative</vt:lpstr>
      <vt:lpstr>Steps in Assessing a Model</vt:lpstr>
      <vt:lpstr>Discussion Questions</vt:lpstr>
      <vt:lpstr>“Fair”</vt:lpstr>
      <vt:lpstr>Answers</vt:lpstr>
      <vt:lpstr>Comparing Distributions</vt:lpstr>
      <vt:lpstr>Jury Selection in Alameda County</vt:lpstr>
      <vt:lpstr>Jury Panels</vt:lpstr>
      <vt:lpstr>A New Statistic</vt:lpstr>
      <vt:lpstr>Distance Between Distributions</vt:lpstr>
      <vt:lpstr>Total Variation Distance</vt:lpstr>
      <vt:lpstr>Summary of the Method</vt:lpstr>
      <vt:lpstr>Testing Hypotheses</vt:lpstr>
      <vt:lpstr>Testing Hypotheses</vt:lpstr>
      <vt:lpstr>Null and Alternative</vt:lpstr>
      <vt:lpstr>Test Statistic</vt:lpstr>
      <vt:lpstr>Prediction Under the Null Hypothesis</vt:lpstr>
      <vt:lpstr>Conclusion of the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Assessing Models</dc:title>
  <dc:creator>Abra</dc:creator>
  <cp:lastModifiedBy>John Bergschneider</cp:lastModifiedBy>
  <cp:revision>2</cp:revision>
  <dcterms:created xsi:type="dcterms:W3CDTF">2021-01-18T16:15:14Z</dcterms:created>
  <dcterms:modified xsi:type="dcterms:W3CDTF">2021-10-28T14:59:39Z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