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92" r:id="rId4"/>
    <p:sldId id="281" r:id="rId5"/>
    <p:sldId id="28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BE555-E2C0-451E-B47A-505623B3F25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2B2C4-7696-4E85-8CC1-2BC17DEE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7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1.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conclusions based on the data of random samples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2.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must understand what random samples 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To do so we must understand probabilities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We are able to simulate randomness for certain events using python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review how to simulate events using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724" y="1093342"/>
            <a:ext cx="7730490" cy="318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3965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16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54899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Assessing</a:t>
            </a:r>
            <a:r>
              <a:rPr lang="en-US" spc="-90" dirty="0"/>
              <a:t> Models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907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Probability </a:t>
            </a:r>
            <a:r>
              <a:rPr spc="-5" dirty="0"/>
              <a:t>Distribution of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33690" cy="329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statistic vary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because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samples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vary</a:t>
            </a:r>
            <a:endParaRPr sz="2400">
              <a:latin typeface="Arial"/>
              <a:cs typeface="Arial"/>
            </a:endParaRPr>
          </a:p>
          <a:p>
            <a:pPr marL="424815" marR="34925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“Sampling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distribution” 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“probability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distribution” of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74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statistic,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all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corresponding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probabilities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Can be hard to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Either have to do the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math</a:t>
            </a:r>
            <a:endParaRPr sz="2400">
              <a:latin typeface="Arial"/>
              <a:cs typeface="Arial"/>
            </a:endParaRPr>
          </a:p>
          <a:p>
            <a:pPr marL="882015" marR="932815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have to generate 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each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604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Empirical </a:t>
            </a:r>
            <a:r>
              <a:rPr spc="-5" dirty="0"/>
              <a:t>Distribution of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76234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Empirical distribution of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simulated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Consists of all the 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statistic,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the proportion of times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appeared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00">
              <a:latin typeface="Arial"/>
              <a:cs typeface="Arial"/>
            </a:endParaRPr>
          </a:p>
          <a:p>
            <a:pPr marL="424815" marR="8191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Good approximation to the probability distribution of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number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repetitions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</a:t>
            </a:r>
            <a:endParaRPr sz="2400">
              <a:latin typeface="Arial"/>
              <a:cs typeface="Arial"/>
            </a:endParaRPr>
          </a:p>
          <a:p>
            <a:pPr marL="6946900">
              <a:lnSpc>
                <a:spcPct val="100000"/>
              </a:lnSpc>
              <a:spcBef>
                <a:spcPts val="91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7592" y="2372818"/>
            <a:ext cx="401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Assessing</a:t>
            </a:r>
            <a:r>
              <a:rPr spc="-90" dirty="0"/>
              <a:t> </a:t>
            </a:r>
            <a:r>
              <a:rPr dirty="0"/>
              <a:t>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29488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assumptions about the</a:t>
            </a:r>
            <a:r>
              <a:rPr sz="2400" spc="-2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data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science, many models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involve assumptions  about processes that involve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randomness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“Chance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models”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○"/>
            </a:pPr>
            <a:endParaRPr sz="33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Key question: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does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fit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518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 to</a:t>
            </a:r>
            <a:r>
              <a:rPr spc="-225" dirty="0"/>
              <a:t> </a:t>
            </a:r>
            <a:r>
              <a:rPr spc="-5" dirty="0"/>
              <a:t>Assessment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35595" cy="319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simulate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according to the assumptions of 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learn what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>
              <a:latin typeface="Arial"/>
              <a:cs typeface="Arial"/>
            </a:endParaRPr>
          </a:p>
          <a:p>
            <a:pPr marL="424815" marR="35242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predictions to the data that  were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observed.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>
              <a:latin typeface="Arial"/>
              <a:cs typeface="Arial"/>
            </a:endParaRPr>
          </a:p>
          <a:p>
            <a:pPr marL="424815" marR="127317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data and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 are not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consistent,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is evidence against the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454" y="2372818"/>
            <a:ext cx="3145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Jury</a:t>
            </a:r>
            <a:r>
              <a:rPr spc="-90" dirty="0"/>
              <a:t> </a:t>
            </a:r>
            <a:r>
              <a:rPr spc="-5" dirty="0"/>
              <a:t>Selection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8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Swain </a:t>
            </a:r>
            <a:r>
              <a:rPr spc="-5" dirty="0"/>
              <a:t>vs. Alabama,</a:t>
            </a:r>
            <a:r>
              <a:rPr spc="-225" dirty="0"/>
              <a:t> </a:t>
            </a:r>
            <a:r>
              <a:rPr spc="-5" dirty="0"/>
              <a:t>1965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139940" cy="256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Talladega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County,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Alabama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Robert Swain, black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 convicted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crime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Appeal: one factor was all-white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jury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21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older were allowed to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serve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26% of this population were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black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Swain’s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jury panel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100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men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8 men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 the panel were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black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7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Supreme </a:t>
            </a:r>
            <a:r>
              <a:rPr spc="-5" dirty="0"/>
              <a:t>Court Ruling [in</a:t>
            </a:r>
            <a:r>
              <a:rPr spc="-85" dirty="0"/>
              <a:t> </a:t>
            </a:r>
            <a:r>
              <a:rPr spc="-5" dirty="0"/>
              <a:t>English]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016875" cy="269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88340" indent="-412750">
              <a:lnSpc>
                <a:spcPct val="9970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disparities between the percentages in the  eligible population and the jury panel, the Supreme  Court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wrote: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459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“... </a:t>
            </a:r>
            <a:r>
              <a:rPr sz="2400" spc="-5" dirty="0">
                <a:solidFill>
                  <a:srgbClr val="3B7EA1"/>
                </a:solidFill>
                <a:latin typeface="Arial"/>
                <a:cs typeface="Arial"/>
              </a:rPr>
              <a:t>the overall percentage disparity has been 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small </a:t>
            </a:r>
            <a:r>
              <a:rPr sz="2400" spc="-5" dirty="0">
                <a:solidFill>
                  <a:srgbClr val="3B7EA1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reflects </a:t>
            </a:r>
            <a:r>
              <a:rPr sz="2400" spc="-5" dirty="0">
                <a:solidFill>
                  <a:srgbClr val="3B7EA1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studied </a:t>
            </a:r>
            <a:r>
              <a:rPr sz="2400" spc="-5" dirty="0">
                <a:solidFill>
                  <a:srgbClr val="3B7EA1"/>
                </a:solidFill>
                <a:latin typeface="Arial"/>
                <a:cs typeface="Arial"/>
              </a:rPr>
              <a:t>attempt to include or exclude 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a specified  </a:t>
            </a:r>
            <a:r>
              <a:rPr sz="2400" spc="-5" dirty="0">
                <a:solidFill>
                  <a:srgbClr val="3B7EA1"/>
                </a:solidFill>
                <a:latin typeface="Arial"/>
                <a:cs typeface="Arial"/>
              </a:rPr>
              <a:t>number of</a:t>
            </a:r>
            <a:r>
              <a:rPr sz="2400" spc="-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7EA1"/>
                </a:solidFill>
                <a:latin typeface="Arial"/>
                <a:cs typeface="Arial"/>
              </a:rPr>
              <a:t>Negroes”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Supreme Court denied Robert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Swain’s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appeal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2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Supreme </a:t>
            </a:r>
            <a:r>
              <a:rPr spc="-5" dirty="0"/>
              <a:t>Court Ruling [in</a:t>
            </a:r>
            <a:r>
              <a:rPr spc="-85" dirty="0"/>
              <a:t> </a:t>
            </a:r>
            <a:r>
              <a:rPr spc="-5" dirty="0"/>
              <a:t>Data]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674368"/>
            <a:ext cx="7784465" cy="2063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4815" marR="164465" indent="-412750">
              <a:lnSpc>
                <a:spcPct val="99700"/>
              </a:lnSpc>
              <a:spcBef>
                <a:spcPts val="10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Paraphrase: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8/100 is less than 26%, but not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enough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Black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systematically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excluded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164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Question: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8/100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realistic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outcome if the jury panel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selection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process were truly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unbiased?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90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Sampling </a:t>
            </a:r>
            <a:r>
              <a:rPr spc="-5" dirty="0"/>
              <a:t>from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44459" cy="341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Sample at </a:t>
            </a:r>
            <a:r>
              <a:rPr sz="2400" dirty="0">
                <a:latin typeface="Arial"/>
                <a:cs typeface="Arial"/>
              </a:rPr>
              <a:t>random </a:t>
            </a:r>
            <a:r>
              <a:rPr sz="2400" spc="-5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a categorical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sample_proportions(sample_size,</a:t>
            </a:r>
            <a:r>
              <a:rPr sz="20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pop_distribution)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424815" indent="-412750">
              <a:lnSpc>
                <a:spcPct val="100000"/>
              </a:lnSpc>
              <a:spcBef>
                <a:spcPts val="13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Samples at </a:t>
            </a:r>
            <a:r>
              <a:rPr sz="2400" dirty="0">
                <a:latin typeface="Arial"/>
                <a:cs typeface="Arial"/>
              </a:rPr>
              <a:t>random </a:t>
            </a:r>
            <a:r>
              <a:rPr sz="2400" spc="-5" dirty="0">
                <a:latin typeface="Arial"/>
                <a:cs typeface="Arial"/>
              </a:rPr>
              <a:t>from 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  <a:p>
            <a:pPr marL="882015" marR="20193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Returns an array </a:t>
            </a:r>
            <a:r>
              <a:rPr sz="2400" dirty="0">
                <a:latin typeface="Arial"/>
                <a:cs typeface="Arial"/>
              </a:rPr>
              <a:t>containing </a:t>
            </a:r>
            <a:r>
              <a:rPr sz="2400" spc="-5" dirty="0">
                <a:latin typeface="Arial"/>
                <a:cs typeface="Arial"/>
              </a:rPr>
              <a:t>the distribution of the  </a:t>
            </a:r>
            <a:r>
              <a:rPr sz="2400" dirty="0">
                <a:latin typeface="Arial"/>
                <a:cs typeface="Arial"/>
              </a:rPr>
              <a:t>categories </a:t>
            </a:r>
            <a:r>
              <a:rPr sz="2400" spc="-5" dirty="0">
                <a:latin typeface="Arial"/>
                <a:cs typeface="Arial"/>
              </a:rPr>
              <a:t>in 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  <a:p>
            <a:pPr marL="114300" algn="ctr">
              <a:lnSpc>
                <a:spcPct val="100000"/>
              </a:lnSpc>
              <a:spcBef>
                <a:spcPts val="215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8188276" cy="44172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Homework 5 -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Friday: 10/29 – 9 PM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Questions:1.1-1.4,2.1-2.4,2.6,3.1,3.4,5.1-5.5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12 - Probability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Tuesday: 10/26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672" y="2372818"/>
            <a:ext cx="3584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10" dirty="0"/>
              <a:t>Genetic</a:t>
            </a:r>
            <a:r>
              <a:rPr spc="-235" dirty="0"/>
              <a:t> </a:t>
            </a:r>
            <a:r>
              <a:rPr dirty="0"/>
              <a:t>Model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686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Gregor </a:t>
            </a:r>
            <a:r>
              <a:rPr spc="-5" dirty="0"/>
              <a:t>Mendel,</a:t>
            </a:r>
            <a:r>
              <a:rPr spc="-85" dirty="0"/>
              <a:t> </a:t>
            </a:r>
            <a:r>
              <a:rPr spc="-5" dirty="0"/>
              <a:t>1822-1884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1024650"/>
            <a:ext cx="2861283" cy="36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7225" y="2114587"/>
            <a:ext cx="4571999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786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29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360920" cy="325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Pea plants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particular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kind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one has either purple flowers or white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flowers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4820D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Mendel’s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plant is purple-flowering 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75%,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regardless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colors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other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plants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○"/>
            </a:pPr>
            <a:endParaRPr sz="22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good, or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414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Choosing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Statistic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70" dirty="0"/>
              <a:t>Take </a:t>
            </a:r>
            <a:r>
              <a:rPr dirty="0"/>
              <a:t>a sample, see </a:t>
            </a:r>
            <a:r>
              <a:rPr spc="-5" dirty="0"/>
              <a:t>what percent are</a:t>
            </a:r>
            <a:r>
              <a:rPr spc="-30" dirty="0"/>
              <a:t> </a:t>
            </a:r>
            <a:r>
              <a:rPr spc="-5" dirty="0"/>
              <a:t>purple-flowering</a:t>
            </a:r>
          </a:p>
          <a:p>
            <a:pPr marL="424815" marR="5080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If that percent is </a:t>
            </a:r>
            <a:r>
              <a:rPr dirty="0"/>
              <a:t>much </a:t>
            </a:r>
            <a:r>
              <a:rPr spc="-5" dirty="0"/>
              <a:t>larger or </a:t>
            </a:r>
            <a:r>
              <a:rPr dirty="0"/>
              <a:t>much smaller </a:t>
            </a:r>
            <a:r>
              <a:rPr spc="-5" dirty="0"/>
              <a:t>than 75,  that is evidence against the</a:t>
            </a:r>
            <a:r>
              <a:rPr spc="-30" dirty="0"/>
              <a:t> </a:t>
            </a:r>
            <a:r>
              <a:rPr dirty="0"/>
              <a:t>model</a:t>
            </a: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b="1" i="1" spc="-5" dirty="0">
                <a:latin typeface="Arial"/>
                <a:cs typeface="Arial"/>
              </a:rPr>
              <a:t>Distance </a:t>
            </a:r>
            <a:r>
              <a:rPr spc="-5" dirty="0"/>
              <a:t>from 75 is the</a:t>
            </a:r>
            <a:r>
              <a:rPr spc="-20" dirty="0"/>
              <a:t> </a:t>
            </a:r>
            <a:r>
              <a:rPr dirty="0"/>
              <a:t>key</a:t>
            </a: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Statistic:</a:t>
            </a:r>
          </a:p>
          <a:p>
            <a:pPr marL="741045">
              <a:lnSpc>
                <a:spcPct val="100000"/>
              </a:lnSpc>
              <a:spcBef>
                <a:spcPts val="495"/>
              </a:spcBef>
            </a:pPr>
            <a:r>
              <a:rPr dirty="0"/>
              <a:t>| sample </a:t>
            </a:r>
            <a:r>
              <a:rPr spc="-5" dirty="0"/>
              <a:t>percent of purple-flowering plants </a:t>
            </a:r>
            <a:r>
              <a:rPr dirty="0"/>
              <a:t>- </a:t>
            </a:r>
            <a:r>
              <a:rPr spc="-5" dirty="0"/>
              <a:t>75</a:t>
            </a:r>
            <a:r>
              <a:rPr spc="-70" dirty="0"/>
              <a:t> </a:t>
            </a:r>
            <a:r>
              <a:rPr dirty="0"/>
              <a:t>|</a:t>
            </a:r>
          </a:p>
          <a:p>
            <a:pPr marL="424815" indent="-412750">
              <a:lnSpc>
                <a:spcPct val="100000"/>
              </a:lnSpc>
              <a:spcBef>
                <a:spcPts val="21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If the </a:t>
            </a:r>
            <a:r>
              <a:rPr dirty="0"/>
              <a:t>statistic </a:t>
            </a:r>
            <a:r>
              <a:rPr spc="-5" dirty="0"/>
              <a:t>is large, that is evidence against</a:t>
            </a:r>
            <a:r>
              <a:rPr spc="-60" dirty="0"/>
              <a:t> </a:t>
            </a:r>
            <a:r>
              <a:rPr spc="-5" dirty="0"/>
              <a:t>the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7425" y="4251832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2525" y="41966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171" y="2240540"/>
            <a:ext cx="343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Two</a:t>
            </a:r>
            <a:r>
              <a:rPr spc="-65" dirty="0"/>
              <a:t> </a:t>
            </a:r>
            <a:r>
              <a:rPr spc="-15" dirty="0"/>
              <a:t>Viewpoints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75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 and</a:t>
            </a:r>
            <a:r>
              <a:rPr spc="-225" dirty="0"/>
              <a:t> </a:t>
            </a:r>
            <a:r>
              <a:rPr spc="-5" dirty="0"/>
              <a:t>Alternative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30515" cy="342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Jury</a:t>
            </a:r>
            <a:r>
              <a:rPr sz="2400" b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selection:</a:t>
            </a:r>
            <a:endParaRPr sz="240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Model: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people on the jury panels were</a:t>
            </a:r>
            <a:r>
              <a:rPr sz="2400" spc="-1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selected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eligible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Alternative viewpoint: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No, they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weren’t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○"/>
            </a:pPr>
            <a:endParaRPr sz="33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Genetics:</a:t>
            </a:r>
            <a:endParaRPr sz="2400">
              <a:latin typeface="Arial"/>
              <a:cs typeface="Arial"/>
            </a:endParaRPr>
          </a:p>
          <a:p>
            <a:pPr marL="882015" marR="62484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Model: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plant has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75%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having  purple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flowers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Alternative viewpoint: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No, it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doesn’t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934959" cy="3311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33845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Choose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discrepancy between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Simulate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under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assumptions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Compare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data to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model’s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simulated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Compute the 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real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  <a:p>
            <a:pPr marL="424815" marR="45085" indent="-412750">
              <a:lnSpc>
                <a:spcPts val="2850"/>
              </a:lnSpc>
              <a:spcBef>
                <a:spcPts val="6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far from the histogram, that is  evidence against 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02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Steps </a:t>
            </a:r>
            <a:r>
              <a:rPr spc="-5" dirty="0"/>
              <a:t>in Assessing </a:t>
            </a:r>
            <a:r>
              <a:rPr dirty="0"/>
              <a:t>a</a:t>
            </a:r>
            <a:r>
              <a:rPr spc="-235" dirty="0"/>
              <a:t> </a:t>
            </a:r>
            <a:r>
              <a:rPr dirty="0"/>
              <a:t>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784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Summary – Sections 10.0-10.1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33030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 Samples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– Large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Random Samples are indistinguishable from the population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Assessing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 Models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– General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Framework for testing hypothesis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452359" cy="2154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 has 100 people, including Rick and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Morty.  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two people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without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replacement.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45"/>
              </a:spcBef>
              <a:buClr>
                <a:srgbClr val="3B3B3B"/>
              </a:buClr>
              <a:buAutoNum type="alphaLcParenBoth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P(both Rick and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Morty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are in the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sample)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45"/>
              </a:spcBef>
              <a:buClr>
                <a:srgbClr val="3B3B3B"/>
              </a:buClr>
              <a:buAutoNum type="alphaLcParenBoth" startAt="2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P(neither Rick nor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Morty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is in the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sample)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452359" cy="344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 has 100 people, including Rick and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Morty.  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two people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without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replacement.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45"/>
              </a:spcBef>
              <a:buClr>
                <a:srgbClr val="3B3B3B"/>
              </a:buClr>
              <a:buAutoNum type="alphaLcParenBoth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P(both Rick and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Morty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are in the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sample)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P(first Rick, then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Morty) +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P(first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Morty,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Rick)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576830" algn="l"/>
                <a:tab pos="3007360" algn="l"/>
                <a:tab pos="5647690" algn="l"/>
                <a:tab pos="5993765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(1/100)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*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(1/99)	+	(1/100)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*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(1/99)	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0.0002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45"/>
              </a:spcBef>
              <a:buClr>
                <a:srgbClr val="3B3B3B"/>
              </a:buClr>
              <a:buAutoNum type="alphaLcParenBoth" startAt="2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P(neither Rick nor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Morty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is in the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sample)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5701665" algn="l"/>
                <a:tab pos="6048375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(98/100)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*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(97/99)	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0.9602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6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9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</a:t>
            </a:r>
            <a:r>
              <a:rPr spc="-90"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224" y="864742"/>
            <a:ext cx="8276590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quantity has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probability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distribution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take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probability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 takes each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65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After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repeated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draws, it has an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empirical</a:t>
            </a:r>
            <a:r>
              <a:rPr sz="2400" b="1" spc="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took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proportion of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times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 took each</a:t>
            </a:r>
            <a:r>
              <a:rPr sz="2400" spc="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After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many independent </a:t>
            </a:r>
            <a:r>
              <a:rPr sz="2400" b="1" spc="5" dirty="0">
                <a:solidFill>
                  <a:srgbClr val="3B7EA1"/>
                </a:solidFill>
                <a:latin typeface="Arial"/>
                <a:cs typeface="Arial"/>
              </a:rPr>
              <a:t>draws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empirical distribution  looks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like the probability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  <a:p>
            <a:pPr marL="3634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878" y="2240540"/>
            <a:ext cx="205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2116633"/>
            <a:ext cx="1776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05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724" y="1030477"/>
            <a:ext cx="7771765" cy="8826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Statistical</a:t>
            </a:r>
            <a:r>
              <a:rPr sz="2400" b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Inference:</a:t>
            </a:r>
            <a:endParaRPr sz="2400">
              <a:latin typeface="Arial"/>
              <a:cs typeface="Arial"/>
            </a:endParaRPr>
          </a:p>
          <a:p>
            <a:pPr marL="424815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Arial"/>
                <a:cs typeface="Arial"/>
              </a:rPr>
              <a:t>Making conclusions </a:t>
            </a:r>
            <a:r>
              <a:rPr sz="2400" spc="-5" dirty="0">
                <a:latin typeface="Arial"/>
                <a:cs typeface="Arial"/>
              </a:rPr>
              <a:t>based on data in </a:t>
            </a:r>
            <a:r>
              <a:rPr sz="2400" dirty="0">
                <a:latin typeface="Arial"/>
                <a:cs typeface="Arial"/>
              </a:rPr>
              <a:t>random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79117" y="1983689"/>
            <a:ext cx="1038860" cy="639445"/>
            <a:chOff x="6179117" y="1983689"/>
            <a:chExt cx="1038860" cy="639445"/>
          </a:xfrm>
        </p:grpSpPr>
        <p:sp>
          <p:nvSpPr>
            <p:cNvPr id="6" name="object 6"/>
            <p:cNvSpPr/>
            <p:nvPr/>
          </p:nvSpPr>
          <p:spPr>
            <a:xfrm>
              <a:off x="6183880" y="1988451"/>
              <a:ext cx="1029335" cy="629920"/>
            </a:xfrm>
            <a:custGeom>
              <a:avLst/>
              <a:gdLst/>
              <a:ahLst/>
              <a:cxnLst/>
              <a:rect l="l" t="t" r="r" b="b"/>
              <a:pathLst>
                <a:path w="1029334" h="629919">
                  <a:moveTo>
                    <a:pt x="935699" y="559799"/>
                  </a:moveTo>
                  <a:lnTo>
                    <a:pt x="93299" y="559799"/>
                  </a:lnTo>
                  <a:lnTo>
                    <a:pt x="56983" y="552468"/>
                  </a:lnTo>
                  <a:lnTo>
                    <a:pt x="27326" y="532473"/>
                  </a:lnTo>
                  <a:lnTo>
                    <a:pt x="7331" y="502816"/>
                  </a:lnTo>
                  <a:lnTo>
                    <a:pt x="0" y="466499"/>
                  </a:lnTo>
                  <a:lnTo>
                    <a:pt x="0" y="93299"/>
                  </a:lnTo>
                  <a:lnTo>
                    <a:pt x="7331" y="56983"/>
                  </a:lnTo>
                  <a:lnTo>
                    <a:pt x="27326" y="27326"/>
                  </a:lnTo>
                  <a:lnTo>
                    <a:pt x="56983" y="7331"/>
                  </a:lnTo>
                  <a:lnTo>
                    <a:pt x="93299" y="0"/>
                  </a:lnTo>
                  <a:lnTo>
                    <a:pt x="935699" y="0"/>
                  </a:lnTo>
                  <a:lnTo>
                    <a:pt x="987462" y="15675"/>
                  </a:lnTo>
                  <a:lnTo>
                    <a:pt x="1021898" y="57595"/>
                  </a:lnTo>
                  <a:lnTo>
                    <a:pt x="1028999" y="93299"/>
                  </a:lnTo>
                  <a:lnTo>
                    <a:pt x="1028999" y="466499"/>
                  </a:lnTo>
                  <a:lnTo>
                    <a:pt x="1021667" y="502816"/>
                  </a:lnTo>
                  <a:lnTo>
                    <a:pt x="1001672" y="532473"/>
                  </a:lnTo>
                  <a:lnTo>
                    <a:pt x="972016" y="552468"/>
                  </a:lnTo>
                  <a:lnTo>
                    <a:pt x="935699" y="559799"/>
                  </a:lnTo>
                  <a:close/>
                </a:path>
                <a:path w="1029334" h="629919">
                  <a:moveTo>
                    <a:pt x="300128" y="629774"/>
                  </a:moveTo>
                  <a:lnTo>
                    <a:pt x="171499" y="559799"/>
                  </a:lnTo>
                  <a:lnTo>
                    <a:pt x="428749" y="559799"/>
                  </a:lnTo>
                  <a:lnTo>
                    <a:pt x="300128" y="629774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83880" y="1988451"/>
              <a:ext cx="1029335" cy="629920"/>
            </a:xfrm>
            <a:custGeom>
              <a:avLst/>
              <a:gdLst/>
              <a:ahLst/>
              <a:cxnLst/>
              <a:rect l="l" t="t" r="r" b="b"/>
              <a:pathLst>
                <a:path w="1029334" h="629919">
                  <a:moveTo>
                    <a:pt x="0" y="93299"/>
                  </a:moveTo>
                  <a:lnTo>
                    <a:pt x="7331" y="56983"/>
                  </a:lnTo>
                  <a:lnTo>
                    <a:pt x="27326" y="27326"/>
                  </a:lnTo>
                  <a:lnTo>
                    <a:pt x="56983" y="7331"/>
                  </a:lnTo>
                  <a:lnTo>
                    <a:pt x="93299" y="0"/>
                  </a:lnTo>
                  <a:lnTo>
                    <a:pt x="171499" y="0"/>
                  </a:lnTo>
                  <a:lnTo>
                    <a:pt x="428749" y="0"/>
                  </a:lnTo>
                  <a:lnTo>
                    <a:pt x="935699" y="0"/>
                  </a:lnTo>
                  <a:lnTo>
                    <a:pt x="953986" y="1809"/>
                  </a:lnTo>
                  <a:lnTo>
                    <a:pt x="1001673" y="27326"/>
                  </a:lnTo>
                  <a:lnTo>
                    <a:pt x="1027190" y="75013"/>
                  </a:lnTo>
                  <a:lnTo>
                    <a:pt x="1028999" y="93299"/>
                  </a:lnTo>
                  <a:lnTo>
                    <a:pt x="1028999" y="326549"/>
                  </a:lnTo>
                  <a:lnTo>
                    <a:pt x="1028999" y="466499"/>
                  </a:lnTo>
                  <a:lnTo>
                    <a:pt x="1021667" y="502816"/>
                  </a:lnTo>
                  <a:lnTo>
                    <a:pt x="1001672" y="532473"/>
                  </a:lnTo>
                  <a:lnTo>
                    <a:pt x="972016" y="552468"/>
                  </a:lnTo>
                  <a:lnTo>
                    <a:pt x="935699" y="559799"/>
                  </a:lnTo>
                  <a:lnTo>
                    <a:pt x="428749" y="559799"/>
                  </a:lnTo>
                  <a:lnTo>
                    <a:pt x="300128" y="629774"/>
                  </a:lnTo>
                  <a:lnTo>
                    <a:pt x="171499" y="559799"/>
                  </a:lnTo>
                  <a:lnTo>
                    <a:pt x="93299" y="559799"/>
                  </a:lnTo>
                  <a:lnTo>
                    <a:pt x="56983" y="552468"/>
                  </a:lnTo>
                  <a:lnTo>
                    <a:pt x="27326" y="532473"/>
                  </a:lnTo>
                  <a:lnTo>
                    <a:pt x="7331" y="502816"/>
                  </a:lnTo>
                  <a:lnTo>
                    <a:pt x="0" y="466499"/>
                  </a:lnTo>
                  <a:lnTo>
                    <a:pt x="0" y="326549"/>
                  </a:lnTo>
                  <a:lnTo>
                    <a:pt x="0" y="93299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63765" y="2062484"/>
            <a:ext cx="66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fixed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36887" y="3094437"/>
            <a:ext cx="4629785" cy="770255"/>
            <a:chOff x="1736887" y="3094437"/>
            <a:chExt cx="4629785" cy="770255"/>
          </a:xfrm>
        </p:grpSpPr>
        <p:sp>
          <p:nvSpPr>
            <p:cNvPr id="10" name="object 10"/>
            <p:cNvSpPr/>
            <p:nvPr/>
          </p:nvSpPr>
          <p:spPr>
            <a:xfrm>
              <a:off x="1741650" y="3099199"/>
              <a:ext cx="4620260" cy="760730"/>
            </a:xfrm>
            <a:custGeom>
              <a:avLst/>
              <a:gdLst/>
              <a:ahLst/>
              <a:cxnLst/>
              <a:rect l="l" t="t" r="r" b="b"/>
              <a:pathLst>
                <a:path w="4620260" h="760729">
                  <a:moveTo>
                    <a:pt x="4507349" y="675899"/>
                  </a:moveTo>
                  <a:lnTo>
                    <a:pt x="112649" y="675899"/>
                  </a:lnTo>
                  <a:lnTo>
                    <a:pt x="68801" y="667047"/>
                  </a:lnTo>
                  <a:lnTo>
                    <a:pt x="32994" y="642905"/>
                  </a:lnTo>
                  <a:lnTo>
                    <a:pt x="8852" y="607098"/>
                  </a:lnTo>
                  <a:lnTo>
                    <a:pt x="0" y="563249"/>
                  </a:lnTo>
                  <a:lnTo>
                    <a:pt x="0" y="112649"/>
                  </a:lnTo>
                  <a:lnTo>
                    <a:pt x="8852" y="68801"/>
                  </a:lnTo>
                  <a:lnTo>
                    <a:pt x="32994" y="32994"/>
                  </a:lnTo>
                  <a:lnTo>
                    <a:pt x="68801" y="8852"/>
                  </a:lnTo>
                  <a:lnTo>
                    <a:pt x="112649" y="0"/>
                  </a:lnTo>
                  <a:lnTo>
                    <a:pt x="4507349" y="0"/>
                  </a:lnTo>
                  <a:lnTo>
                    <a:pt x="4550459" y="8574"/>
                  </a:lnTo>
                  <a:lnTo>
                    <a:pt x="4587005" y="32994"/>
                  </a:lnTo>
                  <a:lnTo>
                    <a:pt x="4611425" y="69540"/>
                  </a:lnTo>
                  <a:lnTo>
                    <a:pt x="4619999" y="112649"/>
                  </a:lnTo>
                  <a:lnTo>
                    <a:pt x="4619999" y="563249"/>
                  </a:lnTo>
                  <a:lnTo>
                    <a:pt x="4611147" y="607098"/>
                  </a:lnTo>
                  <a:lnTo>
                    <a:pt x="4587005" y="642905"/>
                  </a:lnTo>
                  <a:lnTo>
                    <a:pt x="4551198" y="667047"/>
                  </a:lnTo>
                  <a:lnTo>
                    <a:pt x="4507349" y="675899"/>
                  </a:lnTo>
                  <a:close/>
                </a:path>
                <a:path w="4620260" h="760729">
                  <a:moveTo>
                    <a:pt x="1347515" y="760387"/>
                  </a:moveTo>
                  <a:lnTo>
                    <a:pt x="769999" y="675899"/>
                  </a:lnTo>
                  <a:lnTo>
                    <a:pt x="1924999" y="675899"/>
                  </a:lnTo>
                  <a:lnTo>
                    <a:pt x="1347515" y="760387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1650" y="3099199"/>
              <a:ext cx="4620260" cy="760730"/>
            </a:xfrm>
            <a:custGeom>
              <a:avLst/>
              <a:gdLst/>
              <a:ahLst/>
              <a:cxnLst/>
              <a:rect l="l" t="t" r="r" b="b"/>
              <a:pathLst>
                <a:path w="4620260" h="760729">
                  <a:moveTo>
                    <a:pt x="0" y="112649"/>
                  </a:moveTo>
                  <a:lnTo>
                    <a:pt x="8852" y="68801"/>
                  </a:lnTo>
                  <a:lnTo>
                    <a:pt x="32994" y="32994"/>
                  </a:lnTo>
                  <a:lnTo>
                    <a:pt x="68801" y="8852"/>
                  </a:lnTo>
                  <a:lnTo>
                    <a:pt x="112649" y="0"/>
                  </a:lnTo>
                  <a:lnTo>
                    <a:pt x="769999" y="0"/>
                  </a:lnTo>
                  <a:lnTo>
                    <a:pt x="1924999" y="0"/>
                  </a:lnTo>
                  <a:lnTo>
                    <a:pt x="4507349" y="0"/>
                  </a:lnTo>
                  <a:lnTo>
                    <a:pt x="4529429" y="2184"/>
                  </a:lnTo>
                  <a:lnTo>
                    <a:pt x="4569848" y="18926"/>
                  </a:lnTo>
                  <a:lnTo>
                    <a:pt x="4601073" y="50151"/>
                  </a:lnTo>
                  <a:lnTo>
                    <a:pt x="4617815" y="90570"/>
                  </a:lnTo>
                  <a:lnTo>
                    <a:pt x="4619999" y="112649"/>
                  </a:lnTo>
                  <a:lnTo>
                    <a:pt x="4619999" y="394274"/>
                  </a:lnTo>
                  <a:lnTo>
                    <a:pt x="4619999" y="563249"/>
                  </a:lnTo>
                  <a:lnTo>
                    <a:pt x="4611147" y="607098"/>
                  </a:lnTo>
                  <a:lnTo>
                    <a:pt x="4587005" y="642905"/>
                  </a:lnTo>
                  <a:lnTo>
                    <a:pt x="4551198" y="667047"/>
                  </a:lnTo>
                  <a:lnTo>
                    <a:pt x="4507349" y="675899"/>
                  </a:lnTo>
                  <a:lnTo>
                    <a:pt x="1924999" y="675899"/>
                  </a:lnTo>
                  <a:lnTo>
                    <a:pt x="1347515" y="760387"/>
                  </a:lnTo>
                  <a:lnTo>
                    <a:pt x="769999" y="675899"/>
                  </a:lnTo>
                  <a:lnTo>
                    <a:pt x="112649" y="675899"/>
                  </a:lnTo>
                  <a:lnTo>
                    <a:pt x="68801" y="667047"/>
                  </a:lnTo>
                  <a:lnTo>
                    <a:pt x="32994" y="642905"/>
                  </a:lnTo>
                  <a:lnTo>
                    <a:pt x="8852" y="607098"/>
                  </a:lnTo>
                  <a:lnTo>
                    <a:pt x="0" y="563249"/>
                  </a:lnTo>
                  <a:lnTo>
                    <a:pt x="0" y="394274"/>
                  </a:lnTo>
                  <a:lnTo>
                    <a:pt x="0" y="112649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87425" y="2535733"/>
            <a:ext cx="7489190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Use the data to guess the </a:t>
            </a:r>
            <a:r>
              <a:rPr sz="24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of an unknown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  <a:p>
            <a:pPr marL="12700" marR="1507490" indent="907415">
              <a:lnSpc>
                <a:spcPct val="169700"/>
              </a:lnSpc>
              <a:spcBef>
                <a:spcPts val="590"/>
              </a:spcBef>
            </a:pPr>
            <a:r>
              <a:rPr sz="2400" spc="-5" dirty="0">
                <a:latin typeface="Arial"/>
                <a:cs typeface="Arial"/>
              </a:rPr>
              <a:t>depends on the </a:t>
            </a:r>
            <a:r>
              <a:rPr sz="2400" dirty="0">
                <a:latin typeface="Arial"/>
                <a:cs typeface="Arial"/>
              </a:rPr>
              <a:t>random sample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Create an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estimate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unknown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quantity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2734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275830" cy="3421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927100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associated with the</a:t>
            </a:r>
            <a:r>
              <a:rPr sz="2400" spc="-1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Statistic</a:t>
            </a:r>
            <a:endParaRPr sz="2400">
              <a:latin typeface="Arial"/>
              <a:cs typeface="Arial"/>
            </a:endParaRPr>
          </a:p>
          <a:p>
            <a:pPr marL="927100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</a:t>
            </a:r>
            <a:r>
              <a:rPr sz="2400" spc="-1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statistic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used as an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estimate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807720" algn="ctr">
              <a:lnSpc>
                <a:spcPct val="100000"/>
              </a:lnSpc>
              <a:spcBef>
                <a:spcPts val="212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1034</Words>
  <Application>Microsoft Office PowerPoint</Application>
  <PresentationFormat>On-screen Show (16:9)</PresentationFormat>
  <Paragraphs>152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Lecture 16</vt:lpstr>
      <vt:lpstr>Class Checklist</vt:lpstr>
      <vt:lpstr>Summary – Sections 10.0-10.1</vt:lpstr>
      <vt:lpstr>Discussion Question</vt:lpstr>
      <vt:lpstr>Discussion Question</vt:lpstr>
      <vt:lpstr>Review: Distributions</vt:lpstr>
      <vt:lpstr>Inference</vt:lpstr>
      <vt:lpstr>Inference</vt:lpstr>
      <vt:lpstr>Terminology</vt:lpstr>
      <vt:lpstr>Probability Distribution of a Statistic</vt:lpstr>
      <vt:lpstr>Empirical Distribution of a Statistic</vt:lpstr>
      <vt:lpstr>Assessing Models</vt:lpstr>
      <vt:lpstr>Models</vt:lpstr>
      <vt:lpstr>Approach to Assessment</vt:lpstr>
      <vt:lpstr>Jury Selection</vt:lpstr>
      <vt:lpstr>Swain vs. Alabama, 1965</vt:lpstr>
      <vt:lpstr>Supreme Court Ruling [in English]</vt:lpstr>
      <vt:lpstr>Supreme Court Ruling [in Data]</vt:lpstr>
      <vt:lpstr>Sampling from a Distribution</vt:lpstr>
      <vt:lpstr>A Genetic Model</vt:lpstr>
      <vt:lpstr>Gregor Mendel, 1822-1884</vt:lpstr>
      <vt:lpstr>A Model</vt:lpstr>
      <vt:lpstr>Choosing a Statistic</vt:lpstr>
      <vt:lpstr>Two Viewpoints</vt:lpstr>
      <vt:lpstr>Model and Alternative</vt:lpstr>
      <vt:lpstr>Steps in Assessing 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Distributions</dc:title>
  <dc:creator>Abra</dc:creator>
  <cp:lastModifiedBy>John Bergschneider</cp:lastModifiedBy>
  <cp:revision>3</cp:revision>
  <dcterms:created xsi:type="dcterms:W3CDTF">2021-01-18T16:12:26Z</dcterms:created>
  <dcterms:modified xsi:type="dcterms:W3CDTF">2021-10-26T13:49:00Z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