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87" r:id="rId4"/>
    <p:sldId id="288" r:id="rId5"/>
    <p:sldId id="289" r:id="rId6"/>
    <p:sldId id="290" r:id="rId7"/>
    <p:sldId id="292" r:id="rId8"/>
    <p:sldId id="293" r:id="rId9"/>
    <p:sldId id="259" r:id="rId10"/>
    <p:sldId id="260" r:id="rId11"/>
    <p:sldId id="295" r:id="rId12"/>
    <p:sldId id="294" r:id="rId13"/>
    <p:sldId id="261" r:id="rId14"/>
    <p:sldId id="297" r:id="rId15"/>
    <p:sldId id="296" r:id="rId16"/>
    <p:sldId id="262" r:id="rId17"/>
    <p:sldId id="263" r:id="rId18"/>
    <p:sldId id="298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77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591C-ACE3-41C4-9BE6-9FF823CB93B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7DAA0-FB40-43B1-B0CB-B2A903CF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032383"/>
            <a:ext cx="8083550" cy="325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89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13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Conditionals and Loops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8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comparison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expression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5" y="1805940"/>
            <a:ext cx="3378200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	y =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0950" y="1882958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Assignment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8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comparison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expression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676" y="251079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&gt;=</a:t>
            </a:r>
            <a:r>
              <a:rPr sz="2000" b="1" spc="-10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5" y="1805940"/>
            <a:ext cx="337820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	y =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1	x &gt;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==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	x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!=</a:t>
            </a:r>
            <a:r>
              <a:rPr sz="20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626" y="321564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 &lt; x &lt;</a:t>
            </a:r>
            <a:r>
              <a:rPr sz="2000" b="1" spc="-1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9124" y="1797349"/>
            <a:ext cx="3489960" cy="459105"/>
          </a:xfrm>
          <a:custGeom>
            <a:avLst/>
            <a:gdLst/>
            <a:ahLst/>
            <a:cxnLst/>
            <a:rect l="l" t="t" r="r" b="b"/>
            <a:pathLst>
              <a:path w="3489960" h="459105">
                <a:moveTo>
                  <a:pt x="0" y="76501"/>
                </a:moveTo>
                <a:lnTo>
                  <a:pt x="6011" y="46723"/>
                </a:lnTo>
                <a:lnTo>
                  <a:pt x="22406" y="22406"/>
                </a:lnTo>
                <a:lnTo>
                  <a:pt x="46723" y="6011"/>
                </a:lnTo>
                <a:lnTo>
                  <a:pt x="76501" y="0"/>
                </a:lnTo>
                <a:lnTo>
                  <a:pt x="3413098" y="0"/>
                </a:lnTo>
                <a:lnTo>
                  <a:pt x="3455541" y="12853"/>
                </a:lnTo>
                <a:lnTo>
                  <a:pt x="3483776" y="47225"/>
                </a:lnTo>
                <a:lnTo>
                  <a:pt x="3489599" y="76501"/>
                </a:lnTo>
                <a:lnTo>
                  <a:pt x="3489599" y="382498"/>
                </a:lnTo>
                <a:lnTo>
                  <a:pt x="3483588" y="412276"/>
                </a:lnTo>
                <a:lnTo>
                  <a:pt x="3467193" y="436593"/>
                </a:lnTo>
                <a:lnTo>
                  <a:pt x="3442876" y="452988"/>
                </a:lnTo>
                <a:lnTo>
                  <a:pt x="3413098" y="458999"/>
                </a:lnTo>
                <a:lnTo>
                  <a:pt x="76501" y="458999"/>
                </a:lnTo>
                <a:lnTo>
                  <a:pt x="46723" y="452988"/>
                </a:lnTo>
                <a:lnTo>
                  <a:pt x="22406" y="436593"/>
                </a:lnTo>
                <a:lnTo>
                  <a:pt x="6011" y="412276"/>
                </a:lnTo>
                <a:lnTo>
                  <a:pt x="0" y="382498"/>
                </a:lnTo>
                <a:lnTo>
                  <a:pt x="0" y="76501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0950" y="1882958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Assignment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021" y="2852923"/>
            <a:ext cx="9836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Comparison  expressions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07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38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comparison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expression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676" y="2510790"/>
            <a:ext cx="93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&gt;=</a:t>
            </a:r>
            <a:r>
              <a:rPr sz="2000" b="1" spc="-10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425" y="1805940"/>
            <a:ext cx="337820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	y =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1	x &gt;</a:t>
            </a:r>
            <a:r>
              <a:rPr sz="2000" b="1" spc="-1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50465" algn="l"/>
              </a:tabLst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 ==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	x </a:t>
            </a:r>
            <a:r>
              <a:rPr sz="2000" b="1" spc="-5" dirty="0">
                <a:solidFill>
                  <a:srgbClr val="3B3B3B"/>
                </a:solidFill>
                <a:latin typeface="Courier New"/>
                <a:cs typeface="Courier New"/>
              </a:rPr>
              <a:t>!=</a:t>
            </a:r>
            <a:r>
              <a:rPr sz="20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626" y="3215640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2 &lt; x &lt;</a:t>
            </a:r>
            <a:r>
              <a:rPr sz="2000" b="1" spc="-1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9124" y="1797349"/>
            <a:ext cx="3489960" cy="459105"/>
          </a:xfrm>
          <a:custGeom>
            <a:avLst/>
            <a:gdLst/>
            <a:ahLst/>
            <a:cxnLst/>
            <a:rect l="l" t="t" r="r" b="b"/>
            <a:pathLst>
              <a:path w="3489960" h="459105">
                <a:moveTo>
                  <a:pt x="0" y="76501"/>
                </a:moveTo>
                <a:lnTo>
                  <a:pt x="6011" y="46723"/>
                </a:lnTo>
                <a:lnTo>
                  <a:pt x="22406" y="22406"/>
                </a:lnTo>
                <a:lnTo>
                  <a:pt x="46723" y="6011"/>
                </a:lnTo>
                <a:lnTo>
                  <a:pt x="76501" y="0"/>
                </a:lnTo>
                <a:lnTo>
                  <a:pt x="3413098" y="0"/>
                </a:lnTo>
                <a:lnTo>
                  <a:pt x="3455541" y="12853"/>
                </a:lnTo>
                <a:lnTo>
                  <a:pt x="3483776" y="47225"/>
                </a:lnTo>
                <a:lnTo>
                  <a:pt x="3489599" y="76501"/>
                </a:lnTo>
                <a:lnTo>
                  <a:pt x="3489599" y="382498"/>
                </a:lnTo>
                <a:lnTo>
                  <a:pt x="3483588" y="412276"/>
                </a:lnTo>
                <a:lnTo>
                  <a:pt x="3467193" y="436593"/>
                </a:lnTo>
                <a:lnTo>
                  <a:pt x="3442876" y="452988"/>
                </a:lnTo>
                <a:lnTo>
                  <a:pt x="3413098" y="458999"/>
                </a:lnTo>
                <a:lnTo>
                  <a:pt x="76501" y="458999"/>
                </a:lnTo>
                <a:lnTo>
                  <a:pt x="46723" y="452988"/>
                </a:lnTo>
                <a:lnTo>
                  <a:pt x="22406" y="436593"/>
                </a:lnTo>
                <a:lnTo>
                  <a:pt x="6011" y="412276"/>
                </a:lnTo>
                <a:lnTo>
                  <a:pt x="0" y="382498"/>
                </a:lnTo>
                <a:lnTo>
                  <a:pt x="0" y="76501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80950" y="1882958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Assignment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9124" y="2510790"/>
            <a:ext cx="6377305" cy="510993"/>
          </a:xfrm>
          <a:custGeom>
            <a:avLst/>
            <a:gdLst/>
            <a:ahLst/>
            <a:cxnLst/>
            <a:rect l="l" t="t" r="r" b="b"/>
            <a:pathLst>
              <a:path w="6377305" h="1155700">
                <a:moveTo>
                  <a:pt x="0" y="192603"/>
                </a:moveTo>
                <a:lnTo>
                  <a:pt x="5086" y="148441"/>
                </a:lnTo>
                <a:lnTo>
                  <a:pt x="19576" y="107901"/>
                </a:lnTo>
                <a:lnTo>
                  <a:pt x="42312" y="72139"/>
                </a:lnTo>
                <a:lnTo>
                  <a:pt x="72139" y="42312"/>
                </a:lnTo>
                <a:lnTo>
                  <a:pt x="107901" y="19576"/>
                </a:lnTo>
                <a:lnTo>
                  <a:pt x="148441" y="5086"/>
                </a:lnTo>
                <a:lnTo>
                  <a:pt x="192603" y="0"/>
                </a:lnTo>
                <a:lnTo>
                  <a:pt x="6184195" y="0"/>
                </a:lnTo>
                <a:lnTo>
                  <a:pt x="6257902" y="14661"/>
                </a:lnTo>
                <a:lnTo>
                  <a:pt x="6320387" y="56412"/>
                </a:lnTo>
                <a:lnTo>
                  <a:pt x="6362138" y="118897"/>
                </a:lnTo>
                <a:lnTo>
                  <a:pt x="6376799" y="192603"/>
                </a:lnTo>
                <a:lnTo>
                  <a:pt x="6376799" y="962995"/>
                </a:lnTo>
                <a:lnTo>
                  <a:pt x="6371713" y="1007158"/>
                </a:lnTo>
                <a:lnTo>
                  <a:pt x="6357223" y="1047698"/>
                </a:lnTo>
                <a:lnTo>
                  <a:pt x="6334486" y="1083459"/>
                </a:lnTo>
                <a:lnTo>
                  <a:pt x="6304659" y="1113286"/>
                </a:lnTo>
                <a:lnTo>
                  <a:pt x="6268898" y="1136023"/>
                </a:lnTo>
                <a:lnTo>
                  <a:pt x="6228358" y="1150513"/>
                </a:lnTo>
                <a:lnTo>
                  <a:pt x="6184195" y="1155599"/>
                </a:lnTo>
                <a:lnTo>
                  <a:pt x="192603" y="1155599"/>
                </a:lnTo>
                <a:lnTo>
                  <a:pt x="148441" y="1150513"/>
                </a:lnTo>
                <a:lnTo>
                  <a:pt x="107901" y="1136023"/>
                </a:lnTo>
                <a:lnTo>
                  <a:pt x="72139" y="1113286"/>
                </a:lnTo>
                <a:lnTo>
                  <a:pt x="42312" y="1083459"/>
                </a:lnTo>
                <a:lnTo>
                  <a:pt x="19576" y="1047698"/>
                </a:lnTo>
                <a:lnTo>
                  <a:pt x="5086" y="1007158"/>
                </a:lnTo>
                <a:lnTo>
                  <a:pt x="0" y="962995"/>
                </a:lnTo>
                <a:lnTo>
                  <a:pt x="0" y="192603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87021" y="2852923"/>
            <a:ext cx="98361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Comparison  expressions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4225119-573D-4092-9DB6-8513A6CB526F}"/>
              </a:ext>
            </a:extLst>
          </p:cNvPr>
          <p:cNvSpPr/>
          <p:nvPr/>
        </p:nvSpPr>
        <p:spPr>
          <a:xfrm>
            <a:off x="900367" y="3155358"/>
            <a:ext cx="6377305" cy="510993"/>
          </a:xfrm>
          <a:custGeom>
            <a:avLst/>
            <a:gdLst/>
            <a:ahLst/>
            <a:cxnLst/>
            <a:rect l="l" t="t" r="r" b="b"/>
            <a:pathLst>
              <a:path w="6377305" h="1155700">
                <a:moveTo>
                  <a:pt x="0" y="192603"/>
                </a:moveTo>
                <a:lnTo>
                  <a:pt x="5086" y="148441"/>
                </a:lnTo>
                <a:lnTo>
                  <a:pt x="19576" y="107901"/>
                </a:lnTo>
                <a:lnTo>
                  <a:pt x="42312" y="72139"/>
                </a:lnTo>
                <a:lnTo>
                  <a:pt x="72139" y="42312"/>
                </a:lnTo>
                <a:lnTo>
                  <a:pt x="107901" y="19576"/>
                </a:lnTo>
                <a:lnTo>
                  <a:pt x="148441" y="5086"/>
                </a:lnTo>
                <a:lnTo>
                  <a:pt x="192603" y="0"/>
                </a:lnTo>
                <a:lnTo>
                  <a:pt x="6184195" y="0"/>
                </a:lnTo>
                <a:lnTo>
                  <a:pt x="6257902" y="14661"/>
                </a:lnTo>
                <a:lnTo>
                  <a:pt x="6320387" y="56412"/>
                </a:lnTo>
                <a:lnTo>
                  <a:pt x="6362138" y="118897"/>
                </a:lnTo>
                <a:lnTo>
                  <a:pt x="6376799" y="192603"/>
                </a:lnTo>
                <a:lnTo>
                  <a:pt x="6376799" y="962995"/>
                </a:lnTo>
                <a:lnTo>
                  <a:pt x="6371713" y="1007158"/>
                </a:lnTo>
                <a:lnTo>
                  <a:pt x="6357223" y="1047698"/>
                </a:lnTo>
                <a:lnTo>
                  <a:pt x="6334486" y="1083459"/>
                </a:lnTo>
                <a:lnTo>
                  <a:pt x="6304659" y="1113286"/>
                </a:lnTo>
                <a:lnTo>
                  <a:pt x="6268898" y="1136023"/>
                </a:lnTo>
                <a:lnTo>
                  <a:pt x="6228358" y="1150513"/>
                </a:lnTo>
                <a:lnTo>
                  <a:pt x="6184195" y="1155599"/>
                </a:lnTo>
                <a:lnTo>
                  <a:pt x="192603" y="1155599"/>
                </a:lnTo>
                <a:lnTo>
                  <a:pt x="148441" y="1150513"/>
                </a:lnTo>
                <a:lnTo>
                  <a:pt x="107901" y="1136023"/>
                </a:lnTo>
                <a:lnTo>
                  <a:pt x="72139" y="1113286"/>
                </a:lnTo>
                <a:lnTo>
                  <a:pt x="42312" y="1083459"/>
                </a:lnTo>
                <a:lnTo>
                  <a:pt x="19576" y="1047698"/>
                </a:lnTo>
                <a:lnTo>
                  <a:pt x="5086" y="1007158"/>
                </a:lnTo>
                <a:lnTo>
                  <a:pt x="0" y="962995"/>
                </a:lnTo>
                <a:lnTo>
                  <a:pt x="0" y="192603"/>
                </a:lnTo>
                <a:close/>
              </a:path>
            </a:pathLst>
          </a:custGeom>
          <a:ln w="19049">
            <a:solidFill>
              <a:srgbClr val="007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34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Aggregating</a:t>
            </a:r>
            <a:r>
              <a:rPr spc="-8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244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Summing an array or list of bool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True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4" y="1885950"/>
            <a:ext cx="7824469" cy="130292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sum([True,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False,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True])	==</a:t>
            </a:r>
            <a:r>
              <a:rPr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lang="en-US" sz="24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12700"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E1B5B5-4085-4274-B9EF-F70C70419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17359"/>
              </p:ext>
            </p:extLst>
          </p:nvPr>
        </p:nvGraphicFramePr>
        <p:xfrm>
          <a:off x="530224" y="2975818"/>
          <a:ext cx="5551801" cy="76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Aggregating</a:t>
            </a:r>
            <a:r>
              <a:rPr spc="-8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244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Summing an array or list of bool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True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4" y="1885950"/>
            <a:ext cx="7824469" cy="173637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sum([True,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False,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True])	==</a:t>
            </a:r>
            <a:r>
              <a:rPr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lang="en-US" sz="24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12700"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sum([1	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,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0	,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1	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])	==</a:t>
            </a:r>
            <a:r>
              <a:rPr lang="en-US"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</a:p>
          <a:p>
            <a:pPr marL="12700"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E1B5B5-4085-4274-B9EF-F70C704196F0}"/>
              </a:ext>
            </a:extLst>
          </p:cNvPr>
          <p:cNvGraphicFramePr>
            <a:graphicFrameLocks noGrp="1"/>
          </p:cNvGraphicFramePr>
          <p:nvPr/>
        </p:nvGraphicFramePr>
        <p:xfrm>
          <a:off x="530224" y="2975818"/>
          <a:ext cx="5551801" cy="76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1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Aggregating</a:t>
            </a:r>
            <a:r>
              <a:rPr spc="-8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2383"/>
            <a:ext cx="782447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Summing an array or list of bool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True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only.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4" y="1885950"/>
            <a:ext cx="7824469" cy="26930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sum([True,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False,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True])	==</a:t>
            </a:r>
            <a:r>
              <a:rPr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  <a:endParaRPr lang="en-US" sz="24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12700"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sum([1	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,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0	,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1	</a:t>
            </a:r>
            <a:r>
              <a:rPr lang="en-US"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])	==</a:t>
            </a:r>
            <a:r>
              <a:rPr lang="en-US" sz="2400" b="1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Courier New"/>
                <a:cs typeface="Courier New"/>
              </a:rPr>
              <a:t>2</a:t>
            </a:r>
          </a:p>
          <a:p>
            <a:pPr marL="12700"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lang="en-US" sz="24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657985" algn="l"/>
                <a:tab pos="2938145" algn="l"/>
                <a:tab pos="4035425" algn="l"/>
                <a:tab pos="4766945" algn="l"/>
              </a:tabLst>
            </a:pPr>
            <a:endParaRPr sz="2400" dirty="0">
              <a:latin typeface="Courier New"/>
              <a:cs typeface="Courier New"/>
            </a:endParaRPr>
          </a:p>
          <a:p>
            <a:pPr marL="3533140">
              <a:lnSpc>
                <a:spcPct val="100000"/>
              </a:lnSpc>
              <a:spcBef>
                <a:spcPts val="124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E1B5B5-4085-4274-B9EF-F70C704196F0}"/>
              </a:ext>
            </a:extLst>
          </p:cNvPr>
          <p:cNvGraphicFramePr>
            <a:graphicFrameLocks noGrp="1"/>
          </p:cNvGraphicFramePr>
          <p:nvPr/>
        </p:nvGraphicFramePr>
        <p:xfrm>
          <a:off x="530224" y="2975818"/>
          <a:ext cx="5551801" cy="76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90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77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13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889" y="2240540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596505" cy="3242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computations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are performed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keywords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7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7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begin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control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  <a:p>
            <a:pPr marL="469900" marR="103505" indent="-412750">
              <a:lnSpc>
                <a:spcPct val="116100"/>
              </a:lnSpc>
              <a:spcBef>
                <a:spcPts val="235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8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define functions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behavior based on their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596505" cy="369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if &lt;conditional&gt;: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   &lt;if body&gt;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 err="1">
                <a:solidFill>
                  <a:srgbClr val="3B3B3B"/>
                </a:solidFill>
                <a:latin typeface="Arial"/>
                <a:cs typeface="Arial"/>
              </a:rPr>
              <a:t>elif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&lt; conditional &gt;: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   &lt;</a:t>
            </a:r>
            <a:r>
              <a:rPr lang="en-US" sz="2000" spc="-5" dirty="0" err="1">
                <a:solidFill>
                  <a:srgbClr val="3B3B3B"/>
                </a:solidFill>
                <a:latin typeface="Arial"/>
                <a:cs typeface="Arial"/>
              </a:rPr>
              <a:t>elif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body 0&gt;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 err="1">
                <a:solidFill>
                  <a:srgbClr val="3B3B3B"/>
                </a:solidFill>
                <a:latin typeface="Arial"/>
                <a:cs typeface="Arial"/>
              </a:rPr>
              <a:t>elif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&lt; conditional &gt;: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   &lt;</a:t>
            </a:r>
            <a:r>
              <a:rPr lang="en-US" sz="2000" spc="-5" dirty="0" err="1">
                <a:solidFill>
                  <a:srgbClr val="3B3B3B"/>
                </a:solidFill>
                <a:latin typeface="Arial"/>
                <a:cs typeface="Arial"/>
              </a:rPr>
              <a:t>elif</a:t>
            </a: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body 1&gt;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else: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3B3B3B"/>
                </a:solidFill>
                <a:latin typeface="Arial"/>
                <a:cs typeface="Arial"/>
              </a:rPr>
              <a:t>    &lt;else body&gt;</a:t>
            </a:r>
            <a:endParaRPr sz="2000" dirty="0">
              <a:latin typeface="Arial"/>
              <a:cs typeface="Arial"/>
            </a:endParaRPr>
          </a:p>
          <a:p>
            <a:pPr marL="48704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If and </a:t>
            </a:r>
            <a:r>
              <a:rPr lang="en-US" spc="-5" dirty="0" err="1"/>
              <a:t>elif</a:t>
            </a:r>
            <a:endParaRPr spc="-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56FAC68-4728-4A95-8BC1-77E45C0F39F7}"/>
              </a:ext>
            </a:extLst>
          </p:cNvPr>
          <p:cNvSpPr txBox="1"/>
          <p:nvPr/>
        </p:nvSpPr>
        <p:spPr>
          <a:xfrm>
            <a:off x="4098561" y="1034287"/>
            <a:ext cx="4498975" cy="4304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If statement has: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conditional</a:t>
            </a:r>
          </a:p>
          <a:p>
            <a:pPr marL="927100" lvl="1" indent="-412750"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body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elif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statement has:</a:t>
            </a:r>
            <a:endParaRPr lang="en-US" sz="2400" dirty="0">
              <a:latin typeface="Arial"/>
              <a:cs typeface="Arial"/>
            </a:endParaRPr>
          </a:p>
          <a:p>
            <a:pPr marL="927100" lvl="1" indent="-412750"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conditional</a:t>
            </a:r>
          </a:p>
          <a:p>
            <a:pPr marL="927100" lvl="1" indent="-412750"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body</a:t>
            </a:r>
          </a:p>
          <a:p>
            <a:pPr marL="514350" lvl="1"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57150" marR="103505">
              <a:lnSpc>
                <a:spcPct val="116100"/>
              </a:lnSpc>
              <a:spcBef>
                <a:spcPts val="235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489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077" y="2240540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Selection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290" y="2240540"/>
            <a:ext cx="5814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74184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08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</a:t>
            </a:r>
            <a:r>
              <a:rPr spc="-90" dirty="0"/>
              <a:t> </a:t>
            </a: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522845" cy="340867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np.random.choice</a:t>
            </a:r>
            <a:endParaRPr sz="240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Selects uniformly 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from 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array,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 specified </a:t>
            </a:r>
            <a:r>
              <a:rPr sz="2400" spc="-5" dirty="0">
                <a:latin typeface="Arial"/>
                <a:cs typeface="Arial"/>
              </a:rPr>
              <a:t>number 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np.random.choice(some_array,</a:t>
            </a:r>
            <a:r>
              <a:rPr sz="24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sample_size)</a:t>
            </a:r>
            <a:endParaRPr sz="2400">
              <a:latin typeface="Courier New"/>
              <a:cs typeface="Courier New"/>
            </a:endParaRPr>
          </a:p>
          <a:p>
            <a:pPr marL="560705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285" y="2240540"/>
            <a:ext cx="3969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Appending</a:t>
            </a:r>
            <a:r>
              <a:rPr spc="-225" dirty="0"/>
              <a:t> </a:t>
            </a:r>
            <a:r>
              <a:rPr spc="-5" dirty="0"/>
              <a:t>Arrays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14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10" dirty="0"/>
              <a:t>Longer</a:t>
            </a:r>
            <a:r>
              <a:rPr spc="-370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545070" cy="322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np.append(array_1,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value)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array with </a:t>
            </a:r>
            <a:r>
              <a:rPr sz="2400" spc="-5" dirty="0">
                <a:latin typeface="Courier New"/>
                <a:cs typeface="Courier New"/>
              </a:rPr>
              <a:t>value</a:t>
            </a:r>
            <a:r>
              <a:rPr sz="2400" spc="-78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appended to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Courier New"/>
                <a:cs typeface="Courier New"/>
              </a:rPr>
              <a:t>value</a:t>
            </a:r>
            <a:r>
              <a:rPr sz="2400" spc="-85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as elements of</a:t>
            </a:r>
            <a:endParaRPr sz="2400" dirty="0">
              <a:latin typeface="Arial"/>
              <a:cs typeface="Arial"/>
            </a:endParaRPr>
          </a:p>
          <a:p>
            <a:pPr marL="882015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np.append(array_1,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array_2)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new array with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array_2</a:t>
            </a:r>
            <a:r>
              <a:rPr sz="2400" spc="-79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appended to </a:t>
            </a: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endParaRPr sz="2400" dirty="0">
              <a:latin typeface="Courier New"/>
              <a:cs typeface="Courier New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array_2</a:t>
            </a:r>
            <a:r>
              <a:rPr sz="2400" spc="-85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 as</a:t>
            </a:r>
            <a:endParaRPr sz="2400" dirty="0">
              <a:latin typeface="Arial"/>
              <a:cs typeface="Arial"/>
            </a:endParaRPr>
          </a:p>
          <a:p>
            <a:pPr marL="882015">
              <a:lnSpc>
                <a:spcPts val="2575"/>
              </a:lnSpc>
            </a:pPr>
            <a:r>
              <a:rPr sz="2400" spc="-5" dirty="0">
                <a:solidFill>
                  <a:srgbClr val="3B3B3B"/>
                </a:solidFill>
                <a:latin typeface="Courier New"/>
                <a:cs typeface="Courier New"/>
              </a:rPr>
              <a:t>array_1</a:t>
            </a:r>
            <a:r>
              <a:rPr sz="2400" spc="-78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3488054">
              <a:lnSpc>
                <a:spcPts val="259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513" y="2240540"/>
            <a:ext cx="182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33552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8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keyword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begins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control statement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3700">
              <a:latin typeface="Arial"/>
              <a:cs typeface="Arial"/>
            </a:endParaRPr>
          </a:p>
          <a:p>
            <a:pPr marL="424815" marR="5080" indent="-412750">
              <a:lnSpc>
                <a:spcPct val="1161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perform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computation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 every element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43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1250" dirty="0">
                <a:latin typeface="Courier New"/>
                <a:cs typeface="Courier New"/>
              </a:rPr>
              <a:t> </a:t>
            </a:r>
            <a:r>
              <a:rPr spc="-5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1275" y="38924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8188276" cy="40479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4 -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Tuesday: 10/5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Questions:1.1,1.3, 1.4-.1.6, 2.1, 2.3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Homework 5 -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10/8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Questions:1.1-1.4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sz="2400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argument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Second</a:t>
            </a:r>
            <a:r>
              <a:rPr sz="2400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argument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9C185-0B11-4C79-B4D4-023F0E138463}"/>
              </a:ext>
            </a:extLst>
          </p:cNvPr>
          <p:cNvSpPr txBox="1"/>
          <p:nvPr/>
        </p:nvSpPr>
        <p:spPr>
          <a:xfrm>
            <a:off x="1676400" y="302972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sky.group</a:t>
            </a:r>
            <a:r>
              <a:rPr lang="en-US" sz="2800" dirty="0"/>
              <a:t>(['city', 'material'], max)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3734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required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forms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labels of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grid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Table_name.pivot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(‘label1’,’label2’)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– Creates pivot table and classifies based on label1 and label2.</a:t>
            </a: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14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Pivot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4093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Cross-classifies according to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categorical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0" dirty="0">
                <a:solidFill>
                  <a:srgbClr val="3B3B3B"/>
                </a:solidFill>
                <a:latin typeface="Arial"/>
                <a:cs typeface="Arial"/>
              </a:rPr>
              <a:t>Two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optional arguments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(include 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both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lang="en-US"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neither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=’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column_label_to_aggregate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’</a:t>
            </a:r>
            <a:endParaRPr lang="en-US"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collect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function_to_aggregate_with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 err="1">
                <a:solidFill>
                  <a:srgbClr val="3B3B3B"/>
                </a:solidFill>
                <a:latin typeface="Arial"/>
                <a:cs typeface="Arial"/>
              </a:rPr>
              <a:t>Table_name.pivot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(‘label1’,’label2’,’numerical’,function)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– </a:t>
            </a:r>
            <a:r>
              <a:rPr lang="en-US" sz="2400" dirty="0" err="1">
                <a:solidFill>
                  <a:srgbClr val="3B3B3B"/>
                </a:solidFill>
                <a:latin typeface="Arial"/>
                <a:cs typeface="Arial"/>
              </a:rPr>
              <a:t>Applys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function to numerical value for each group defined by label1 and label 2</a:t>
            </a:r>
            <a:endParaRPr lang="en-US" sz="2400" dirty="0"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buClr>
                <a:srgbClr val="C4820D"/>
              </a:buClr>
              <a:buSzPct val="120000"/>
              <a:tabLst>
                <a:tab pos="882015" algn="l"/>
                <a:tab pos="882650" algn="l"/>
              </a:tabLst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12065">
              <a:lnSpc>
                <a:spcPts val="2865"/>
              </a:lnSpc>
              <a:buClr>
                <a:srgbClr val="C4820D"/>
              </a:buClr>
              <a:buSzPct val="120000"/>
              <a:tabLst>
                <a:tab pos="882015" algn="l"/>
                <a:tab pos="882650" algn="l"/>
              </a:tabLst>
            </a:pP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								(Demo 12)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75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784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Summary – Sections 9.0-9.3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3354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Understand randomness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Experiments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Randomly assign groups to remove confounding factors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Rerun Experiment and check whether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whether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conclusions are due to randomness or treatment</a:t>
            </a: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784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Checklist – Sections 9.0-9.3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8416876" cy="4539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Boolean Comparisons –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Code yes or no questions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Conditional Statements –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Answer yes or no questions 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For Loops –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Repeat yes or no questions</a:t>
            </a: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Randomly Selecting –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Select random data</a:t>
            </a: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Appending Values –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Add values to an array</a:t>
            </a: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06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290" y="2240540"/>
            <a:ext cx="5814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and</a:t>
            </a:r>
            <a:r>
              <a:rPr spc="-90" dirty="0"/>
              <a:t> </a:t>
            </a:r>
            <a:r>
              <a:rPr spc="-5" dirty="0"/>
              <a:t>Booleans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800</Words>
  <Application>Microsoft Office PowerPoint</Application>
  <PresentationFormat>On-screen Show (16:9)</PresentationFormat>
  <Paragraphs>159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Roboto</vt:lpstr>
      <vt:lpstr>Office Theme</vt:lpstr>
      <vt:lpstr>Lecture 13</vt:lpstr>
      <vt:lpstr>Review</vt:lpstr>
      <vt:lpstr>Class Checklist</vt:lpstr>
      <vt:lpstr>Grouping </vt:lpstr>
      <vt:lpstr>Pivot</vt:lpstr>
      <vt:lpstr>Pivot</vt:lpstr>
      <vt:lpstr>Summary – Sections 9.0-9.3</vt:lpstr>
      <vt:lpstr>Checklist – Sections 9.0-9.3</vt:lpstr>
      <vt:lpstr>Comparison and Booleans</vt:lpstr>
      <vt:lpstr>Comparison Operators</vt:lpstr>
      <vt:lpstr>Comparison Operators</vt:lpstr>
      <vt:lpstr>Comparison Operators</vt:lpstr>
      <vt:lpstr>Aggregating Comparisons</vt:lpstr>
      <vt:lpstr>Aggregating Comparisons</vt:lpstr>
      <vt:lpstr>Aggregating Comparisons</vt:lpstr>
      <vt:lpstr>Control Statements</vt:lpstr>
      <vt:lpstr>Control Statements</vt:lpstr>
      <vt:lpstr>If and elif</vt:lpstr>
      <vt:lpstr>Random Selection</vt:lpstr>
      <vt:lpstr>Random Selection</vt:lpstr>
      <vt:lpstr>Appending Arrays</vt:lpstr>
      <vt:lpstr>A Longer Array</vt:lpstr>
      <vt:lpstr>Iteration</vt:lpstr>
      <vt:lpstr>for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and Booleans</dc:title>
  <cp:lastModifiedBy>John Bergschneider</cp:lastModifiedBy>
  <cp:revision>2</cp:revision>
  <dcterms:created xsi:type="dcterms:W3CDTF">2021-01-18T16:05:29Z</dcterms:created>
  <dcterms:modified xsi:type="dcterms:W3CDTF">2021-10-05T02:11:45Z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