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59" r:id="rId4"/>
    <p:sldId id="295" r:id="rId5"/>
    <p:sldId id="296" r:id="rId6"/>
    <p:sldId id="297" r:id="rId7"/>
    <p:sldId id="261" r:id="rId8"/>
    <p:sldId id="262" r:id="rId9"/>
    <p:sldId id="298" r:id="rId10"/>
    <p:sldId id="265" r:id="rId11"/>
    <p:sldId id="267" r:id="rId12"/>
    <p:sldId id="268" r:id="rId13"/>
    <p:sldId id="269" r:id="rId14"/>
    <p:sldId id="270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2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3F76-C910-4AF7-B325-2668C2D79D1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6EA08-F5F8-439A-A2B0-EEAB8F6A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55279" y="2240540"/>
            <a:ext cx="36334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1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522" y="1035050"/>
            <a:ext cx="7974955" cy="3508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052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7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2746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"/>
                <a:cs typeface="Arial"/>
              </a:rPr>
              <a:t>Visualization – Part I 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267" y="2240537"/>
            <a:ext cx="335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Numerical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74" y="212711"/>
            <a:ext cx="719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Plotting </a:t>
            </a:r>
            <a:r>
              <a:rPr spc="-95" dirty="0"/>
              <a:t>Two </a:t>
            </a:r>
            <a:r>
              <a:rPr spc="-5" dirty="0"/>
              <a:t>Numerical</a:t>
            </a:r>
            <a:r>
              <a:rPr spc="20" dirty="0"/>
              <a:t> </a:t>
            </a:r>
            <a:r>
              <a:rPr spc="-3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4713761" y="1528469"/>
            <a:ext cx="3237614" cy="2935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199" y="1607900"/>
            <a:ext cx="4291749" cy="2793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3050" y="1056564"/>
            <a:ext cx="1976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Line graph: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plot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0475" y="1071840"/>
            <a:ext cx="2588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Scatter plot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scatter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9126" y="4319965"/>
            <a:ext cx="872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53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When </a:t>
            </a:r>
            <a:r>
              <a:rPr spc="-5" dirty="0"/>
              <a:t>to </a:t>
            </a:r>
            <a:r>
              <a:rPr spc="-10" dirty="0"/>
              <a:t>use </a:t>
            </a:r>
            <a:r>
              <a:rPr dirty="0"/>
              <a:t>a </a:t>
            </a:r>
            <a:r>
              <a:rPr spc="-10" dirty="0"/>
              <a:t>line </a:t>
            </a:r>
            <a:r>
              <a:rPr spc="-5" dirty="0"/>
              <a:t>vs scatter</a:t>
            </a:r>
            <a:r>
              <a:rPr spc="-65" dirty="0"/>
              <a:t> </a:t>
            </a:r>
            <a:r>
              <a:rPr spc="-5" dirty="0"/>
              <a:t>plot?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3652"/>
            <a:ext cx="7722234" cy="34480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 line plots 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sequential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data: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if...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7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...your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x-axis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an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...sequential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meaningful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...there’s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only 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y-value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x-value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Usually: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x-axis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time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350">
              <a:latin typeface="Arial"/>
              <a:cs typeface="Arial"/>
            </a:endParaRPr>
          </a:p>
          <a:p>
            <a:pPr marL="412115" marR="1821180" indent="-412115" algn="r">
              <a:lnSpc>
                <a:spcPct val="100000"/>
              </a:lnSpc>
              <a:buClr>
                <a:srgbClr val="C4820D"/>
              </a:buClr>
              <a:buChar char="●"/>
              <a:tabLst>
                <a:tab pos="4121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scatter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plots for non-sequential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12115" marR="1873250" lvl="1" indent="-412115" algn="r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412115" algn="l"/>
                <a:tab pos="4127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looking for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279" y="2240540"/>
            <a:ext cx="363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Categorical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0106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437" y="940950"/>
            <a:ext cx="8239125" cy="3830954"/>
            <a:chOff x="452437" y="940950"/>
            <a:chExt cx="8239125" cy="3830954"/>
          </a:xfrm>
        </p:grpSpPr>
        <p:sp>
          <p:nvSpPr>
            <p:cNvPr id="3" name="object 3"/>
            <p:cNvSpPr/>
            <p:nvPr/>
          </p:nvSpPr>
          <p:spPr>
            <a:xfrm>
              <a:off x="591600" y="940950"/>
              <a:ext cx="8039225" cy="38308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6425" y="1411250"/>
              <a:ext cx="1085215" cy="1178560"/>
            </a:xfrm>
            <a:custGeom>
              <a:avLst/>
              <a:gdLst/>
              <a:ahLst/>
              <a:cxnLst/>
              <a:rect l="l" t="t" r="r" b="b"/>
              <a:pathLst>
                <a:path w="1085214" h="1178560">
                  <a:moveTo>
                    <a:pt x="917649" y="1002899"/>
                  </a:moveTo>
                  <a:lnTo>
                    <a:pt x="167149" y="1002899"/>
                  </a:lnTo>
                  <a:lnTo>
                    <a:pt x="122714" y="996929"/>
                  </a:lnTo>
                  <a:lnTo>
                    <a:pt x="82786" y="980079"/>
                  </a:lnTo>
                  <a:lnTo>
                    <a:pt x="48957" y="953942"/>
                  </a:lnTo>
                  <a:lnTo>
                    <a:pt x="22820" y="920113"/>
                  </a:lnTo>
                  <a:lnTo>
                    <a:pt x="5970" y="880185"/>
                  </a:lnTo>
                  <a:lnTo>
                    <a:pt x="0" y="835749"/>
                  </a:lnTo>
                  <a:lnTo>
                    <a:pt x="0" y="167149"/>
                  </a:lnTo>
                  <a:lnTo>
                    <a:pt x="5970" y="122714"/>
                  </a:lnTo>
                  <a:lnTo>
                    <a:pt x="22820" y="82786"/>
                  </a:lnTo>
                  <a:lnTo>
                    <a:pt x="48957" y="48957"/>
                  </a:lnTo>
                  <a:lnTo>
                    <a:pt x="82786" y="22820"/>
                  </a:lnTo>
                  <a:lnTo>
                    <a:pt x="122714" y="5970"/>
                  </a:lnTo>
                  <a:lnTo>
                    <a:pt x="167149" y="0"/>
                  </a:lnTo>
                  <a:lnTo>
                    <a:pt x="917649" y="0"/>
                  </a:lnTo>
                  <a:lnTo>
                    <a:pt x="981615" y="12723"/>
                  </a:lnTo>
                  <a:lnTo>
                    <a:pt x="1035842" y="48957"/>
                  </a:lnTo>
                  <a:lnTo>
                    <a:pt x="1072076" y="103184"/>
                  </a:lnTo>
                  <a:lnTo>
                    <a:pt x="1084799" y="167149"/>
                  </a:lnTo>
                  <a:lnTo>
                    <a:pt x="1084799" y="835749"/>
                  </a:lnTo>
                  <a:lnTo>
                    <a:pt x="1078829" y="880185"/>
                  </a:lnTo>
                  <a:lnTo>
                    <a:pt x="1061979" y="920113"/>
                  </a:lnTo>
                  <a:lnTo>
                    <a:pt x="1035842" y="953942"/>
                  </a:lnTo>
                  <a:lnTo>
                    <a:pt x="1002013" y="980079"/>
                  </a:lnTo>
                  <a:lnTo>
                    <a:pt x="962085" y="996929"/>
                  </a:lnTo>
                  <a:lnTo>
                    <a:pt x="917649" y="1002899"/>
                  </a:lnTo>
                  <a:close/>
                </a:path>
                <a:path w="1085214" h="1178560">
                  <a:moveTo>
                    <a:pt x="11650" y="1177996"/>
                  </a:moveTo>
                  <a:lnTo>
                    <a:pt x="180799" y="1002899"/>
                  </a:lnTo>
                  <a:lnTo>
                    <a:pt x="451999" y="1002899"/>
                  </a:lnTo>
                  <a:lnTo>
                    <a:pt x="11650" y="1177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425" y="1411250"/>
              <a:ext cx="1085215" cy="1178560"/>
            </a:xfrm>
            <a:custGeom>
              <a:avLst/>
              <a:gdLst/>
              <a:ahLst/>
              <a:cxnLst/>
              <a:rect l="l" t="t" r="r" b="b"/>
              <a:pathLst>
                <a:path w="1085214" h="1178560">
                  <a:moveTo>
                    <a:pt x="0" y="167149"/>
                  </a:moveTo>
                  <a:lnTo>
                    <a:pt x="5970" y="122714"/>
                  </a:lnTo>
                  <a:lnTo>
                    <a:pt x="22820" y="82786"/>
                  </a:lnTo>
                  <a:lnTo>
                    <a:pt x="48957" y="48957"/>
                  </a:lnTo>
                  <a:lnTo>
                    <a:pt x="82786" y="22820"/>
                  </a:lnTo>
                  <a:lnTo>
                    <a:pt x="122714" y="5970"/>
                  </a:lnTo>
                  <a:lnTo>
                    <a:pt x="167149" y="0"/>
                  </a:lnTo>
                  <a:lnTo>
                    <a:pt x="180799" y="0"/>
                  </a:lnTo>
                  <a:lnTo>
                    <a:pt x="451999" y="0"/>
                  </a:lnTo>
                  <a:lnTo>
                    <a:pt x="917649" y="0"/>
                  </a:lnTo>
                  <a:lnTo>
                    <a:pt x="950411" y="3241"/>
                  </a:lnTo>
                  <a:lnTo>
                    <a:pt x="1010384" y="28083"/>
                  </a:lnTo>
                  <a:lnTo>
                    <a:pt x="1056716" y="74415"/>
                  </a:lnTo>
                  <a:lnTo>
                    <a:pt x="1081558" y="134388"/>
                  </a:lnTo>
                  <a:lnTo>
                    <a:pt x="1084799" y="167149"/>
                  </a:lnTo>
                  <a:lnTo>
                    <a:pt x="1084799" y="585024"/>
                  </a:lnTo>
                  <a:lnTo>
                    <a:pt x="1084799" y="835749"/>
                  </a:lnTo>
                  <a:lnTo>
                    <a:pt x="1078829" y="880185"/>
                  </a:lnTo>
                  <a:lnTo>
                    <a:pt x="1061979" y="920113"/>
                  </a:lnTo>
                  <a:lnTo>
                    <a:pt x="1035842" y="953942"/>
                  </a:lnTo>
                  <a:lnTo>
                    <a:pt x="1002013" y="980079"/>
                  </a:lnTo>
                  <a:lnTo>
                    <a:pt x="962085" y="996929"/>
                  </a:lnTo>
                  <a:lnTo>
                    <a:pt x="917649" y="1002899"/>
                  </a:lnTo>
                  <a:lnTo>
                    <a:pt x="451999" y="1002899"/>
                  </a:lnTo>
                  <a:lnTo>
                    <a:pt x="11650" y="1177996"/>
                  </a:lnTo>
                  <a:lnTo>
                    <a:pt x="180799" y="1002899"/>
                  </a:lnTo>
                  <a:lnTo>
                    <a:pt x="167149" y="1002899"/>
                  </a:lnTo>
                  <a:lnTo>
                    <a:pt x="122714" y="996929"/>
                  </a:lnTo>
                  <a:lnTo>
                    <a:pt x="82786" y="980079"/>
                  </a:lnTo>
                  <a:lnTo>
                    <a:pt x="48957" y="953942"/>
                  </a:lnTo>
                  <a:lnTo>
                    <a:pt x="22820" y="920113"/>
                  </a:lnTo>
                  <a:lnTo>
                    <a:pt x="5970" y="880185"/>
                  </a:lnTo>
                  <a:lnTo>
                    <a:pt x="0" y="835749"/>
                  </a:lnTo>
                  <a:lnTo>
                    <a:pt x="0" y="585024"/>
                  </a:lnTo>
                  <a:lnTo>
                    <a:pt x="0" y="167149"/>
                  </a:lnTo>
                  <a:close/>
                </a:path>
              </a:pathLst>
            </a:custGeom>
            <a:ln w="9524">
              <a:solidFill>
                <a:srgbClr val="007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437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Do </a:t>
            </a:r>
            <a:r>
              <a:rPr spc="-95" dirty="0"/>
              <a:t>You </a:t>
            </a:r>
            <a:r>
              <a:rPr spc="-10" dirty="0"/>
              <a:t>Generate This</a:t>
            </a:r>
            <a:r>
              <a:rPr spc="-55" dirty="0"/>
              <a:t> </a:t>
            </a:r>
            <a:r>
              <a:rPr spc="-5" dirty="0"/>
              <a:t>Chart?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8406" y="1396572"/>
            <a:ext cx="793115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65" dirty="0">
                <a:latin typeface="Arial"/>
                <a:cs typeface="Arial"/>
              </a:rPr>
              <a:t>Top </a:t>
            </a:r>
            <a:r>
              <a:rPr sz="1600" spc="-5" dirty="0">
                <a:latin typeface="Arial"/>
                <a:cs typeface="Arial"/>
              </a:rPr>
              <a:t>10  highest  grossing  </a:t>
            </a:r>
            <a:r>
              <a:rPr sz="1600" dirty="0">
                <a:latin typeface="Arial"/>
                <a:cs typeface="Arial"/>
              </a:rPr>
              <a:t>movies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1087" y="4473937"/>
            <a:ext cx="3341370" cy="302895"/>
            <a:chOff x="2771087" y="4473937"/>
            <a:chExt cx="3341370" cy="302895"/>
          </a:xfrm>
        </p:grpSpPr>
        <p:sp>
          <p:nvSpPr>
            <p:cNvPr id="9" name="object 9"/>
            <p:cNvSpPr/>
            <p:nvPr/>
          </p:nvSpPr>
          <p:spPr>
            <a:xfrm>
              <a:off x="2775849" y="4478699"/>
              <a:ext cx="3331845" cy="293370"/>
            </a:xfrm>
            <a:custGeom>
              <a:avLst/>
              <a:gdLst/>
              <a:ahLst/>
              <a:cxnLst/>
              <a:rect l="l" t="t" r="r" b="b"/>
              <a:pathLst>
                <a:path w="3331845" h="293370">
                  <a:moveTo>
                    <a:pt x="2960449" y="293099"/>
                  </a:moveTo>
                  <a:lnTo>
                    <a:pt x="48849" y="293099"/>
                  </a:lnTo>
                  <a:lnTo>
                    <a:pt x="29835" y="289261"/>
                  </a:lnTo>
                  <a:lnTo>
                    <a:pt x="14307" y="278792"/>
                  </a:lnTo>
                  <a:lnTo>
                    <a:pt x="3838" y="263264"/>
                  </a:lnTo>
                  <a:lnTo>
                    <a:pt x="0" y="244249"/>
                  </a:lnTo>
                  <a:lnTo>
                    <a:pt x="0" y="48849"/>
                  </a:lnTo>
                  <a:lnTo>
                    <a:pt x="3838" y="29835"/>
                  </a:lnTo>
                  <a:lnTo>
                    <a:pt x="14307" y="14307"/>
                  </a:lnTo>
                  <a:lnTo>
                    <a:pt x="29835" y="3838"/>
                  </a:lnTo>
                  <a:lnTo>
                    <a:pt x="48849" y="0"/>
                  </a:lnTo>
                  <a:lnTo>
                    <a:pt x="2960449" y="0"/>
                  </a:lnTo>
                  <a:lnTo>
                    <a:pt x="3001092" y="21748"/>
                  </a:lnTo>
                  <a:lnTo>
                    <a:pt x="3009299" y="48849"/>
                  </a:lnTo>
                  <a:lnTo>
                    <a:pt x="3331294" y="58300"/>
                  </a:lnTo>
                  <a:lnTo>
                    <a:pt x="3009299" y="122124"/>
                  </a:lnTo>
                  <a:lnTo>
                    <a:pt x="3009299" y="244249"/>
                  </a:lnTo>
                  <a:lnTo>
                    <a:pt x="3005461" y="263264"/>
                  </a:lnTo>
                  <a:lnTo>
                    <a:pt x="2994992" y="278792"/>
                  </a:lnTo>
                  <a:lnTo>
                    <a:pt x="2979464" y="289261"/>
                  </a:lnTo>
                  <a:lnTo>
                    <a:pt x="2960449" y="293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75849" y="4478699"/>
              <a:ext cx="3331845" cy="293370"/>
            </a:xfrm>
            <a:custGeom>
              <a:avLst/>
              <a:gdLst/>
              <a:ahLst/>
              <a:cxnLst/>
              <a:rect l="l" t="t" r="r" b="b"/>
              <a:pathLst>
                <a:path w="3331845" h="293370">
                  <a:moveTo>
                    <a:pt x="0" y="48849"/>
                  </a:moveTo>
                  <a:lnTo>
                    <a:pt x="3838" y="29835"/>
                  </a:lnTo>
                  <a:lnTo>
                    <a:pt x="14307" y="14307"/>
                  </a:lnTo>
                  <a:lnTo>
                    <a:pt x="29835" y="3838"/>
                  </a:lnTo>
                  <a:lnTo>
                    <a:pt x="48849" y="0"/>
                  </a:lnTo>
                  <a:lnTo>
                    <a:pt x="1755424" y="0"/>
                  </a:lnTo>
                  <a:lnTo>
                    <a:pt x="2507749" y="0"/>
                  </a:lnTo>
                  <a:lnTo>
                    <a:pt x="2960449" y="0"/>
                  </a:lnTo>
                  <a:lnTo>
                    <a:pt x="2970024" y="947"/>
                  </a:lnTo>
                  <a:lnTo>
                    <a:pt x="3005581" y="30156"/>
                  </a:lnTo>
                  <a:lnTo>
                    <a:pt x="3009299" y="48849"/>
                  </a:lnTo>
                  <a:lnTo>
                    <a:pt x="3331294" y="58300"/>
                  </a:lnTo>
                  <a:lnTo>
                    <a:pt x="3009299" y="122124"/>
                  </a:lnTo>
                  <a:lnTo>
                    <a:pt x="3009299" y="244249"/>
                  </a:lnTo>
                  <a:lnTo>
                    <a:pt x="3005461" y="263264"/>
                  </a:lnTo>
                  <a:lnTo>
                    <a:pt x="2994992" y="278792"/>
                  </a:lnTo>
                  <a:lnTo>
                    <a:pt x="2979464" y="289261"/>
                  </a:lnTo>
                  <a:lnTo>
                    <a:pt x="2960449" y="293099"/>
                  </a:lnTo>
                  <a:lnTo>
                    <a:pt x="2507749" y="293099"/>
                  </a:lnTo>
                  <a:lnTo>
                    <a:pt x="1755424" y="293099"/>
                  </a:lnTo>
                  <a:lnTo>
                    <a:pt x="48849" y="293099"/>
                  </a:lnTo>
                  <a:lnTo>
                    <a:pt x="29835" y="289261"/>
                  </a:lnTo>
                  <a:lnTo>
                    <a:pt x="14307" y="278792"/>
                  </a:lnTo>
                  <a:lnTo>
                    <a:pt x="3838" y="263264"/>
                  </a:lnTo>
                  <a:lnTo>
                    <a:pt x="0" y="244249"/>
                  </a:lnTo>
                  <a:lnTo>
                    <a:pt x="0" y="122124"/>
                  </a:lnTo>
                  <a:lnTo>
                    <a:pt x="0" y="48849"/>
                  </a:lnTo>
                  <a:close/>
                </a:path>
              </a:pathLst>
            </a:custGeom>
            <a:ln w="9524">
              <a:solidFill>
                <a:srgbClr val="007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63182" y="4480597"/>
            <a:ext cx="2780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Number of </a:t>
            </a:r>
            <a:r>
              <a:rPr sz="1600" dirty="0">
                <a:latin typeface="Arial"/>
                <a:cs typeface="Arial"/>
              </a:rPr>
              <a:t>years since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release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43531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2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Thursday 9/9 – 9 PM</a:t>
            </a:r>
          </a:p>
          <a:p>
            <a:pPr marL="1339215" marR="0" lvl="2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 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1.1, 2.1,2.1.1,3.1-3.6, 4.1-4.2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HW - 2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Tuesday: 9/14 – 9 PM 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Questions:1.1-1.3, 2.1-2.5, 3.1-3.5, 4.1-4.2, 6.1-6.7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383665" lvl="3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  <a:defRPr/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Quiz 5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Thursday: 9/9 – Covers Chapter 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Quiz 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 Tuesday: 9/14 – Covers Chapter 7</a:t>
            </a: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7871" y="2240540"/>
            <a:ext cx="288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</a:t>
            </a:r>
            <a:r>
              <a:rPr spc="-80" dirty="0"/>
              <a:t> </a:t>
            </a:r>
            <a:r>
              <a:rPr spc="-5" dirty="0"/>
              <a:t>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4" y="666750"/>
            <a:ext cx="8308976" cy="268342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Use </a:t>
            </a:r>
            <a:r>
              <a:rPr lang="en-US" sz="2400" b="1" dirty="0" err="1">
                <a:solidFill>
                  <a:srgbClr val="3B3B3B"/>
                </a:solidFill>
                <a:latin typeface="Arial"/>
                <a:cs typeface="Arial"/>
              </a:rPr>
              <a:t>table.where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lang="en-US" sz="2400" b="1" dirty="0" err="1">
                <a:solidFill>
                  <a:srgbClr val="3B3B3B"/>
                </a:solidFill>
                <a:latin typeface="Arial"/>
                <a:cs typeface="Arial"/>
              </a:rPr>
              <a:t>column,are.condition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Numerical Data</a:t>
            </a: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Categorical Data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339215" lvl="2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6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0715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84522" y="1035050"/>
            <a:ext cx="7974955" cy="314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14655" indent="-382270">
              <a:lnSpc>
                <a:spcPct val="100000"/>
              </a:lnSpc>
              <a:spcBef>
                <a:spcPts val="50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lang="en-US" b="1" spc="-5" dirty="0" err="1">
                <a:latin typeface="Courier New"/>
                <a:cs typeface="Courier New"/>
              </a:rPr>
              <a:t>t.</a:t>
            </a:r>
            <a:r>
              <a:rPr lang="en-US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lang="en-US" b="1" spc="-5" dirty="0">
                <a:latin typeface="Courier New"/>
                <a:cs typeface="Courier New"/>
              </a:rPr>
              <a:t>(</a:t>
            </a:r>
            <a:r>
              <a:rPr lang="en-US" b="1" i="1" spc="-5" dirty="0">
                <a:latin typeface="Courier New"/>
                <a:cs typeface="Courier New"/>
              </a:rPr>
              <a:t>column, </a:t>
            </a:r>
            <a:r>
              <a:rPr lang="en-US" b="1" spc="-5" dirty="0">
                <a:latin typeface="Courier New"/>
                <a:cs typeface="Courier New"/>
              </a:rPr>
              <a:t>value)</a:t>
            </a:r>
            <a:r>
              <a:rPr lang="en-US" b="1" spc="-670" dirty="0">
                <a:latin typeface="Courier New"/>
                <a:cs typeface="Courier New"/>
              </a:rPr>
              <a:t> </a:t>
            </a:r>
            <a:r>
              <a:rPr lang="en-US" dirty="0"/>
              <a:t>keeps </a:t>
            </a:r>
            <a:r>
              <a:rPr lang="en-US" spc="-5" dirty="0"/>
              <a:t>all </a:t>
            </a:r>
            <a:r>
              <a:rPr lang="en-US" dirty="0"/>
              <a:t>rows</a:t>
            </a:r>
          </a:p>
          <a:p>
            <a:pPr marL="414655">
              <a:lnSpc>
                <a:spcPct val="100000"/>
              </a:lnSpc>
              <a:spcBef>
                <a:spcPts val="20"/>
              </a:spcBef>
            </a:pPr>
            <a:r>
              <a:rPr lang="en-US" spc="-5" dirty="0"/>
              <a:t>for which </a:t>
            </a:r>
            <a:r>
              <a:rPr lang="en-US" dirty="0"/>
              <a:t>a column's value </a:t>
            </a:r>
            <a:r>
              <a:rPr lang="en-US" spc="-5" dirty="0"/>
              <a:t>equals </a:t>
            </a:r>
            <a:r>
              <a:rPr lang="en-US" dirty="0"/>
              <a:t>some </a:t>
            </a:r>
            <a:r>
              <a:rPr lang="en-US" spc="-5" dirty="0"/>
              <a:t>particular</a:t>
            </a:r>
            <a:r>
              <a:rPr lang="en-US" spc="-50" dirty="0"/>
              <a:t> </a:t>
            </a:r>
            <a:r>
              <a:rPr lang="en-US" dirty="0"/>
              <a:t>value</a:t>
            </a:r>
          </a:p>
          <a:p>
            <a:pPr marL="414655" marR="5080" lvl="0" indent="-382270" defTabSz="914400" eaLnBrk="1" fontAlgn="auto" latinLnBrk="0" hangingPunct="1">
              <a:lnSpc>
                <a:spcPct val="100800"/>
              </a:lnSpc>
              <a:spcBef>
                <a:spcPts val="430"/>
              </a:spcBef>
              <a:spcAft>
                <a:spcPts val="0"/>
              </a:spcAft>
              <a:buClr>
                <a:srgbClr val="C4820D"/>
              </a:buClr>
              <a:buSzTx/>
              <a:buFont typeface="Arial"/>
              <a:buChar char="●"/>
              <a:tabLst>
                <a:tab pos="415290" algn="l"/>
                <a:tab pos="415925" algn="l"/>
              </a:tabLst>
              <a:defRPr/>
            </a:pPr>
            <a:r>
              <a:rPr lang="en-US" b="1" spc="-5" dirty="0" err="1">
                <a:latin typeface="Courier New"/>
                <a:cs typeface="Courier New"/>
              </a:rPr>
              <a:t>t.</a:t>
            </a:r>
            <a:r>
              <a:rPr lang="en-US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lang="en-US" b="1" spc="-5" dirty="0">
                <a:latin typeface="Courier New"/>
                <a:cs typeface="Courier New"/>
              </a:rPr>
              <a:t>(</a:t>
            </a:r>
            <a:r>
              <a:rPr lang="en-US" b="1" i="1" spc="-5" dirty="0">
                <a:latin typeface="Courier New"/>
                <a:cs typeface="Courier New"/>
              </a:rPr>
              <a:t>column, </a:t>
            </a:r>
            <a:r>
              <a:rPr lang="en-US" b="1" spc="-5" dirty="0" err="1">
                <a:latin typeface="Courier New"/>
                <a:cs typeface="Courier New"/>
              </a:rPr>
              <a:t>are.</a:t>
            </a:r>
            <a:r>
              <a:rPr lang="en-US" b="1" i="1" spc="-5" dirty="0" err="1">
                <a:latin typeface="Courier New"/>
                <a:cs typeface="Courier New"/>
              </a:rPr>
              <a:t>condition</a:t>
            </a:r>
            <a:r>
              <a:rPr lang="en-US" b="1" spc="-5" dirty="0">
                <a:latin typeface="Courier New"/>
                <a:cs typeface="Courier New"/>
              </a:rPr>
              <a:t>)</a:t>
            </a:r>
            <a:r>
              <a:rPr lang="en-US" b="1" spc="-735" dirty="0">
                <a:latin typeface="Courier New"/>
                <a:cs typeface="Courier New"/>
              </a:rPr>
              <a:t> </a:t>
            </a:r>
            <a:r>
              <a:rPr lang="en-US" dirty="0"/>
              <a:t>keeps </a:t>
            </a:r>
            <a:r>
              <a:rPr lang="en-US" spc="-5" dirty="0"/>
              <a:t>all </a:t>
            </a:r>
            <a:r>
              <a:rPr lang="en-US" dirty="0"/>
              <a:t>rows </a:t>
            </a:r>
            <a:r>
              <a:rPr lang="en-US" spc="-5" dirty="0"/>
              <a:t>for which </a:t>
            </a:r>
            <a:r>
              <a:rPr lang="en-US" dirty="0"/>
              <a:t>a  column's value satisfies a</a:t>
            </a:r>
            <a:r>
              <a:rPr lang="en-US" spc="-30" dirty="0"/>
              <a:t> </a:t>
            </a:r>
            <a:r>
              <a:rPr lang="en-US" dirty="0"/>
              <a:t>condition</a:t>
            </a:r>
          </a:p>
          <a:p>
            <a:pPr marL="414655" marR="5080" indent="-382270">
              <a:lnSpc>
                <a:spcPct val="100800"/>
              </a:lnSpc>
              <a:spcBef>
                <a:spcPts val="430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  <a:defRPr/>
            </a:pPr>
            <a:r>
              <a:rPr lang="en-US" b="1" spc="-5" dirty="0" err="1">
                <a:highlight>
                  <a:srgbClr val="FFFF00"/>
                </a:highlight>
                <a:latin typeface="Courier New"/>
                <a:cs typeface="Courier New"/>
              </a:rPr>
              <a:t>t.column</a:t>
            </a:r>
            <a:r>
              <a:rPr lang="en-US" b="1" spc="-5" dirty="0">
                <a:highlight>
                  <a:srgbClr val="FFFF00"/>
                </a:highlight>
                <a:latin typeface="Courier New"/>
                <a:cs typeface="Courier New"/>
              </a:rPr>
              <a:t>(‘</a:t>
            </a:r>
            <a:r>
              <a:rPr lang="en-US" b="1" spc="-5" dirty="0" err="1">
                <a:highlight>
                  <a:srgbClr val="FFFF00"/>
                </a:highlight>
                <a:latin typeface="Courier New"/>
                <a:cs typeface="Courier New"/>
              </a:rPr>
              <a:t>columnName</a:t>
            </a:r>
            <a:r>
              <a:rPr lang="en-US" b="1" spc="-5" dirty="0">
                <a:highlight>
                  <a:srgbClr val="FFFF00"/>
                </a:highlight>
                <a:latin typeface="Courier New"/>
                <a:cs typeface="Courier New"/>
              </a:rPr>
              <a:t>’)</a:t>
            </a:r>
            <a:r>
              <a:rPr lang="en-US" dirty="0"/>
              <a:t>returns column as an array</a:t>
            </a:r>
          </a:p>
          <a:p>
            <a:pPr marL="414655" marR="5080" indent="-382270">
              <a:lnSpc>
                <a:spcPct val="100800"/>
              </a:lnSpc>
              <a:spcBef>
                <a:spcPts val="430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  <a:defRPr/>
            </a:pPr>
            <a:r>
              <a:rPr lang="en-US" b="1" spc="-5" dirty="0" err="1">
                <a:highlight>
                  <a:srgbClr val="FFFF00"/>
                </a:highlight>
                <a:latin typeface="Courier New"/>
                <a:cs typeface="Courier New"/>
              </a:rPr>
              <a:t>t.</a:t>
            </a:r>
            <a:r>
              <a:rPr lang="en-US" b="1" spc="-5" dirty="0" err="1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num_row</a:t>
            </a:r>
            <a:r>
              <a:rPr lang="en-US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</a:t>
            </a:r>
            <a:r>
              <a:rPr lang="en-US" b="1" spc="-650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lang="en-US" dirty="0"/>
              <a:t>finds number of rows</a:t>
            </a:r>
            <a:endParaRPr lang="en-US" spc="-5" dirty="0"/>
          </a:p>
          <a:p>
            <a:pPr marL="414655" marR="5080" lvl="0" indent="-382270" defTabSz="914400" eaLnBrk="1" fontAlgn="auto" latinLnBrk="0" hangingPunct="1">
              <a:lnSpc>
                <a:spcPct val="100800"/>
              </a:lnSpc>
              <a:spcBef>
                <a:spcPts val="430"/>
              </a:spcBef>
              <a:spcAft>
                <a:spcPts val="0"/>
              </a:spcAft>
              <a:buClr>
                <a:srgbClr val="C4820D"/>
              </a:buClr>
              <a:buSzTx/>
              <a:buFont typeface="Arial"/>
              <a:buChar char="●"/>
              <a:tabLst>
                <a:tab pos="415290" algn="l"/>
                <a:tab pos="415925" algn="l"/>
              </a:tabLst>
              <a:defRPr/>
            </a:pPr>
            <a:endParaRPr lang="en-US" dirty="0"/>
          </a:p>
          <a:p>
            <a:pPr marL="32385" marR="5080" lvl="0" defTabSz="914400" eaLnBrk="1" fontAlgn="auto" latinLnBrk="0" hangingPunct="1">
              <a:lnSpc>
                <a:spcPct val="100800"/>
              </a:lnSpc>
              <a:spcBef>
                <a:spcPts val="430"/>
              </a:spcBef>
              <a:spcAft>
                <a:spcPts val="0"/>
              </a:spcAft>
              <a:buClr>
                <a:srgbClr val="C4820D"/>
              </a:buClr>
              <a:buSzTx/>
              <a:tabLst>
                <a:tab pos="415290" algn="l"/>
                <a:tab pos="415925" algn="l"/>
              </a:tabLst>
              <a:defRPr/>
            </a:pPr>
            <a:endParaRPr lang="en-US" dirty="0"/>
          </a:p>
          <a:p>
            <a:pPr marL="414655">
              <a:lnSpc>
                <a:spcPct val="100000"/>
              </a:lnSpc>
              <a:spcBef>
                <a:spcPts val="20"/>
              </a:spcBef>
            </a:pPr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60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Manipulating</a:t>
            </a:r>
            <a:r>
              <a:rPr spc="-90" dirty="0"/>
              <a:t> </a:t>
            </a:r>
            <a:r>
              <a:rPr lang="en-US" spc="-5" dirty="0"/>
              <a:t>Tables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4287"/>
            <a:ext cx="7725409" cy="3456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both the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each other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90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Numerical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numerical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scale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measurements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ordered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meaningful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Categorical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fixed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inventory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not have an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ordering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Categories are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Types </a:t>
            </a:r>
            <a:r>
              <a:rPr spc="-5" dirty="0"/>
              <a:t>of</a:t>
            </a:r>
            <a:r>
              <a:rPr spc="-170" dirty="0"/>
              <a:t> </a:t>
            </a:r>
            <a:r>
              <a:rPr spc="-5" dirty="0"/>
              <a:t>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528" y="2240540"/>
            <a:ext cx="2793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Census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99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Decennial</a:t>
            </a:r>
            <a:r>
              <a:rPr spc="-85" dirty="0"/>
              <a:t> </a:t>
            </a:r>
            <a:r>
              <a:rPr spc="-5" dirty="0"/>
              <a:t>Census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3359" cy="3425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969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Every ten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Census Bureau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people there are in 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U.S.</a:t>
            </a:r>
            <a:endParaRPr sz="2400" dirty="0">
              <a:latin typeface="Arial"/>
              <a:cs typeface="Arial"/>
            </a:endParaRPr>
          </a:p>
          <a:p>
            <a:pPr marL="424815" marR="22225" indent="-412750">
              <a:lnSpc>
                <a:spcPct val="100499"/>
              </a:lnSpc>
              <a:spcBef>
                <a:spcPts val="186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between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censuses,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Bureau estimates 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people there are each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year.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Article 1, Section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2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Constitution: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“Representatives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direct 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Taxes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shall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 apportioned among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several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States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according  to their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respective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599C67D-99D3-484D-84D8-F15E50969DED}"/>
              </a:ext>
            </a:extLst>
          </p:cNvPr>
          <p:cNvSpPr txBox="1"/>
          <p:nvPr/>
        </p:nvSpPr>
        <p:spPr>
          <a:xfrm>
            <a:off x="7467600" y="432358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4" y="666750"/>
            <a:ext cx="8308976" cy="31168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Identify Numerical Data</a:t>
            </a: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Identify Categorical Data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Plot numerical data with Line plot, Scatter Plot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Plot categorical data with bar graph</a:t>
            </a:r>
          </a:p>
          <a:p>
            <a:pPr marL="1339215" lvl="2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7 Checklist – Chapter 7, 7.1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77974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422</Words>
  <Application>Microsoft Office PowerPoint</Application>
  <PresentationFormat>On-screen Show (16:9)</PresentationFormat>
  <Paragraphs>69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Lecture 7</vt:lpstr>
      <vt:lpstr>Class Checklist</vt:lpstr>
      <vt:lpstr>Table Review</vt:lpstr>
      <vt:lpstr>Lecture 6 Checklist</vt:lpstr>
      <vt:lpstr>Manipulating Tables</vt:lpstr>
      <vt:lpstr>Types of Attributes</vt:lpstr>
      <vt:lpstr>Census Data</vt:lpstr>
      <vt:lpstr>The Decennial Census</vt:lpstr>
      <vt:lpstr>Lecture 7 Checklist – Chapter 7, 7.1</vt:lpstr>
      <vt:lpstr>Numerical Data</vt:lpstr>
      <vt:lpstr>Plotting Two Numerical Variables</vt:lpstr>
      <vt:lpstr>When to use a line vs scatter plot?</vt:lpstr>
      <vt:lpstr>PowerPoint Presentation</vt:lpstr>
      <vt:lpstr>How Do You Generate This Chart?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Review</dc:title>
  <cp:lastModifiedBy>John Bergschneider</cp:lastModifiedBy>
  <cp:revision>3</cp:revision>
  <dcterms:created xsi:type="dcterms:W3CDTF">2021-01-14T18:56:32Z</dcterms:created>
  <dcterms:modified xsi:type="dcterms:W3CDTF">2021-09-09T05:03:12Z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