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0"/>
  </p:notesMasterIdLst>
  <p:sldIdLst>
    <p:sldId id="256" r:id="rId2"/>
    <p:sldId id="261" r:id="rId3"/>
    <p:sldId id="272" r:id="rId4"/>
    <p:sldId id="259" r:id="rId5"/>
    <p:sldId id="273" r:id="rId6"/>
    <p:sldId id="289" r:id="rId7"/>
    <p:sldId id="287" r:id="rId8"/>
    <p:sldId id="274" r:id="rId9"/>
    <p:sldId id="290" r:id="rId10"/>
    <p:sldId id="288" r:id="rId11"/>
    <p:sldId id="262" r:id="rId12"/>
    <p:sldId id="291" r:id="rId13"/>
    <p:sldId id="292" r:id="rId14"/>
    <p:sldId id="263" r:id="rId15"/>
    <p:sldId id="264" r:id="rId16"/>
    <p:sldId id="294" r:id="rId17"/>
    <p:sldId id="293" r:id="rId18"/>
    <p:sldId id="296" r:id="rId19"/>
    <p:sldId id="265" r:id="rId20"/>
    <p:sldId id="266" r:id="rId21"/>
    <p:sldId id="297" r:id="rId22"/>
    <p:sldId id="298" r:id="rId23"/>
    <p:sldId id="267" r:id="rId24"/>
    <p:sldId id="299" r:id="rId25"/>
    <p:sldId id="300" r:id="rId26"/>
    <p:sldId id="268" r:id="rId27"/>
    <p:sldId id="269" r:id="rId28"/>
    <p:sldId id="270" r:id="rId29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3" d="100"/>
          <a:sy n="123" d="100"/>
        </p:scale>
        <p:origin x="298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9C91C9-3760-4B85-8CCA-F90D7BE4951E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8059FA-E442-4CFC-BECF-129495E49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5450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FB1BA9-51C2-4CA1-8D64-C8CE0820F79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3034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77138B-3076-42AA-B52E-0F5BEA499CA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4146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77138B-3076-42AA-B52E-0F5BEA499CA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1665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77138B-3076-42AA-B52E-0F5BEA499CA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4146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77138B-3076-42AA-B52E-0F5BEA499CA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178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915581" y="2240540"/>
            <a:ext cx="1312837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3B7EA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3B3B3B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2940417" y="2536424"/>
            <a:ext cx="5594350" cy="635"/>
          </a:xfrm>
          <a:custGeom>
            <a:avLst/>
            <a:gdLst/>
            <a:ahLst/>
            <a:cxnLst/>
            <a:rect l="l" t="t" r="r" b="b"/>
            <a:pathLst>
              <a:path w="5594350" h="635">
                <a:moveTo>
                  <a:pt x="0" y="299"/>
                </a:moveTo>
                <a:lnTo>
                  <a:pt x="5594100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3B7EA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3B7EA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57200" y="88184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599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457200" y="474345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599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0225" y="212715"/>
            <a:ext cx="8083550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3B7EA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0225" y="2415641"/>
            <a:ext cx="8145780" cy="2235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3B3B3B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40417" y="2536424"/>
            <a:ext cx="5594350" cy="635"/>
          </a:xfrm>
          <a:custGeom>
            <a:avLst/>
            <a:gdLst/>
            <a:ahLst/>
            <a:cxnLst/>
            <a:rect l="l" t="t" r="r" b="b"/>
            <a:pathLst>
              <a:path w="5594350" h="635">
                <a:moveTo>
                  <a:pt x="0" y="299"/>
                </a:moveTo>
                <a:lnTo>
                  <a:pt x="5594100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52400" y="2200434"/>
            <a:ext cx="1772920" cy="6719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b="1" spc="-80" dirty="0">
                <a:solidFill>
                  <a:srgbClr val="003162"/>
                </a:solidFill>
                <a:latin typeface="Arial"/>
                <a:cs typeface="Arial"/>
              </a:rPr>
              <a:t>MATH1401</a:t>
            </a:r>
            <a:endParaRPr sz="2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lang="en-US" sz="1400" b="1" spc="-5">
                <a:solidFill>
                  <a:srgbClr val="C4820D"/>
                </a:solidFill>
                <a:latin typeface="Arial"/>
                <a:cs typeface="Arial"/>
              </a:rPr>
              <a:t>Fall</a:t>
            </a:r>
            <a:r>
              <a:rPr sz="1400" b="1" spc="-100">
                <a:solidFill>
                  <a:srgbClr val="C4820D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C4820D"/>
                </a:solidFill>
                <a:latin typeface="Arial"/>
                <a:cs typeface="Arial"/>
              </a:rPr>
              <a:t>202</a:t>
            </a:r>
            <a:r>
              <a:rPr lang="en-US" sz="1400" b="1" spc="-5" dirty="0">
                <a:solidFill>
                  <a:srgbClr val="C4820D"/>
                </a:solidFill>
                <a:latin typeface="Arial"/>
                <a:cs typeface="Arial"/>
              </a:rPr>
              <a:t>1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044825" y="1866887"/>
            <a:ext cx="20529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Lecture</a:t>
            </a:r>
            <a:r>
              <a:rPr spc="-90" dirty="0"/>
              <a:t> </a:t>
            </a:r>
            <a:r>
              <a:rPr lang="en-US" spc="-90" dirty="0"/>
              <a:t>4</a:t>
            </a:r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3044825" y="2635631"/>
            <a:ext cx="17729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00" spc="-5" dirty="0">
                <a:latin typeface="Arial"/>
                <a:cs typeface="Arial"/>
              </a:rPr>
              <a:t>Data Types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68439" y="2240540"/>
            <a:ext cx="2006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3B7EA1"/>
                </a:solidFill>
                <a:latin typeface="Arial"/>
                <a:cs typeface="Arial"/>
              </a:rPr>
              <a:t>Numbers</a:t>
            </a:r>
            <a:endParaRPr sz="36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18625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0225" y="1033398"/>
            <a:ext cx="424116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solidFill>
                  <a:srgbClr val="3B3B3B"/>
                </a:solidFill>
                <a:latin typeface="Arial"/>
                <a:cs typeface="Arial"/>
              </a:rPr>
              <a:t>Python has two </a:t>
            </a:r>
            <a:r>
              <a:rPr sz="2200" dirty="0">
                <a:solidFill>
                  <a:srgbClr val="3B3B3B"/>
                </a:solidFill>
                <a:latin typeface="Arial"/>
                <a:cs typeface="Arial"/>
              </a:rPr>
              <a:t>real </a:t>
            </a:r>
            <a:r>
              <a:rPr sz="2200" spc="-5" dirty="0">
                <a:solidFill>
                  <a:srgbClr val="3B3B3B"/>
                </a:solidFill>
                <a:latin typeface="Arial"/>
                <a:cs typeface="Arial"/>
              </a:rPr>
              <a:t>number</a:t>
            </a:r>
            <a:r>
              <a:rPr sz="2200" spc="-10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3B3B3B"/>
                </a:solidFill>
                <a:latin typeface="Arial"/>
                <a:cs typeface="Arial"/>
              </a:rPr>
              <a:t>types</a:t>
            </a:r>
            <a:endParaRPr sz="2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0096" y="1362328"/>
            <a:ext cx="1354455" cy="80645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409575" indent="-397510">
              <a:lnSpc>
                <a:spcPct val="100000"/>
              </a:lnSpc>
              <a:spcBef>
                <a:spcPts val="535"/>
              </a:spcBef>
              <a:buClr>
                <a:srgbClr val="C4820D"/>
              </a:buClr>
              <a:buFont typeface="Arial"/>
              <a:buChar char="●"/>
              <a:tabLst>
                <a:tab pos="409575" algn="l"/>
                <a:tab pos="410209" algn="l"/>
              </a:tabLst>
            </a:pPr>
            <a:r>
              <a:rPr sz="2200" b="1" spc="-5" dirty="0">
                <a:solidFill>
                  <a:srgbClr val="3B3B3B"/>
                </a:solidFill>
                <a:latin typeface="Courier New"/>
                <a:cs typeface="Courier New"/>
              </a:rPr>
              <a:t>int</a:t>
            </a:r>
            <a:r>
              <a:rPr sz="2200" spc="-5" dirty="0">
                <a:solidFill>
                  <a:srgbClr val="3B3B3B"/>
                </a:solidFill>
                <a:latin typeface="Arial"/>
                <a:cs typeface="Arial"/>
              </a:rPr>
              <a:t>:</a:t>
            </a:r>
            <a:endParaRPr sz="2200" dirty="0">
              <a:latin typeface="Arial"/>
              <a:cs typeface="Arial"/>
            </a:endParaRPr>
          </a:p>
          <a:p>
            <a:pPr marL="409575" indent="-397510">
              <a:lnSpc>
                <a:spcPct val="100000"/>
              </a:lnSpc>
              <a:spcBef>
                <a:spcPts val="434"/>
              </a:spcBef>
              <a:buClr>
                <a:srgbClr val="C4820D"/>
              </a:buClr>
              <a:buFont typeface="Arial"/>
              <a:buChar char="●"/>
              <a:tabLst>
                <a:tab pos="409575" algn="l"/>
                <a:tab pos="410209" algn="l"/>
              </a:tabLst>
            </a:pPr>
            <a:r>
              <a:rPr sz="2200" b="1" spc="-5" dirty="0">
                <a:solidFill>
                  <a:srgbClr val="3B3B3B"/>
                </a:solidFill>
                <a:latin typeface="Courier New"/>
                <a:cs typeface="Courier New"/>
              </a:rPr>
              <a:t>float</a:t>
            </a:r>
            <a:r>
              <a:rPr sz="2200" b="1" dirty="0">
                <a:solidFill>
                  <a:srgbClr val="3B3B3B"/>
                </a:solidFill>
                <a:latin typeface="Arial"/>
                <a:cs typeface="Arial"/>
              </a:rPr>
              <a:t>:</a:t>
            </a:r>
            <a:endParaRPr sz="22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59025" y="1362328"/>
            <a:ext cx="4987925" cy="80645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sz="2200" spc="-5" dirty="0">
                <a:solidFill>
                  <a:srgbClr val="3B3B3B"/>
                </a:solidFill>
                <a:latin typeface="Arial"/>
                <a:cs typeface="Arial"/>
              </a:rPr>
              <a:t>an integer of any</a:t>
            </a:r>
            <a:r>
              <a:rPr sz="2200" spc="-1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3B3B3B"/>
                </a:solidFill>
                <a:latin typeface="Arial"/>
                <a:cs typeface="Arial"/>
              </a:rPr>
              <a:t>size</a:t>
            </a:r>
            <a:endParaRPr sz="22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2200" dirty="0">
                <a:solidFill>
                  <a:srgbClr val="3B3B3B"/>
                </a:solidFill>
                <a:latin typeface="Arial"/>
                <a:cs typeface="Arial"/>
              </a:rPr>
              <a:t>a </a:t>
            </a:r>
            <a:r>
              <a:rPr sz="2200" spc="-5" dirty="0">
                <a:solidFill>
                  <a:srgbClr val="3B3B3B"/>
                </a:solidFill>
                <a:latin typeface="Arial"/>
                <a:cs typeface="Arial"/>
              </a:rPr>
              <a:t>number with an optional fractional</a:t>
            </a:r>
            <a:r>
              <a:rPr sz="2200" spc="-9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3B3B3B"/>
                </a:solidFill>
                <a:latin typeface="Arial"/>
                <a:cs typeface="Arial"/>
              </a:rPr>
              <a:t>part</a:t>
            </a:r>
            <a:endParaRPr sz="22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0225" y="2143379"/>
            <a:ext cx="7676515" cy="393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880110">
              <a:lnSpc>
                <a:spcPct val="116500"/>
              </a:lnSpc>
              <a:spcBef>
                <a:spcPts val="100"/>
              </a:spcBef>
            </a:pPr>
            <a:r>
              <a:rPr sz="2200" spc="-5" dirty="0">
                <a:solidFill>
                  <a:srgbClr val="3B3B3B"/>
                </a:solidFill>
                <a:latin typeface="Arial"/>
                <a:cs typeface="Arial"/>
              </a:rPr>
              <a:t>An </a:t>
            </a:r>
            <a:r>
              <a:rPr sz="2200" b="1" spc="-5" dirty="0">
                <a:solidFill>
                  <a:srgbClr val="3B3B3B"/>
                </a:solidFill>
                <a:latin typeface="Courier New"/>
                <a:cs typeface="Courier New"/>
              </a:rPr>
              <a:t>int</a:t>
            </a:r>
            <a:r>
              <a:rPr sz="2200" b="1" spc="-765" dirty="0">
                <a:solidFill>
                  <a:srgbClr val="3B3B3B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3B3B3B"/>
                </a:solidFill>
                <a:latin typeface="Arial"/>
                <a:cs typeface="Arial"/>
              </a:rPr>
              <a:t>never has </a:t>
            </a:r>
            <a:r>
              <a:rPr sz="2200" dirty="0">
                <a:solidFill>
                  <a:srgbClr val="3B3B3B"/>
                </a:solidFill>
                <a:latin typeface="Arial"/>
                <a:cs typeface="Arial"/>
              </a:rPr>
              <a:t>a </a:t>
            </a:r>
            <a:r>
              <a:rPr sz="2200" spc="-5" dirty="0">
                <a:solidFill>
                  <a:srgbClr val="3B3B3B"/>
                </a:solidFill>
                <a:latin typeface="Arial"/>
                <a:cs typeface="Arial"/>
              </a:rPr>
              <a:t>decimal point; </a:t>
            </a:r>
            <a:r>
              <a:rPr sz="2200" dirty="0">
                <a:solidFill>
                  <a:srgbClr val="3B3B3B"/>
                </a:solidFill>
                <a:latin typeface="Arial"/>
                <a:cs typeface="Arial"/>
              </a:rPr>
              <a:t>a </a:t>
            </a:r>
            <a:r>
              <a:rPr sz="2200" b="1" dirty="0">
                <a:solidFill>
                  <a:srgbClr val="3B3B3B"/>
                </a:solidFill>
                <a:latin typeface="Arial"/>
                <a:cs typeface="Arial"/>
              </a:rPr>
              <a:t>float </a:t>
            </a:r>
            <a:r>
              <a:rPr sz="2200" spc="-5" dirty="0">
                <a:solidFill>
                  <a:srgbClr val="3B3B3B"/>
                </a:solidFill>
                <a:latin typeface="Arial"/>
                <a:cs typeface="Arial"/>
              </a:rPr>
              <a:t>always does  </a:t>
            </a:r>
            <a:endParaRPr sz="22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32454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Ints </a:t>
            </a:r>
            <a:r>
              <a:rPr spc="-5" dirty="0"/>
              <a:t>and</a:t>
            </a:r>
            <a:r>
              <a:rPr spc="-85" dirty="0"/>
              <a:t> </a:t>
            </a:r>
            <a:r>
              <a:rPr spc="-5" dirty="0"/>
              <a:t>Floats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0225" y="1033398"/>
            <a:ext cx="424116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solidFill>
                  <a:srgbClr val="3B3B3B"/>
                </a:solidFill>
                <a:latin typeface="Arial"/>
                <a:cs typeface="Arial"/>
              </a:rPr>
              <a:t>Python has two </a:t>
            </a:r>
            <a:r>
              <a:rPr sz="2200" dirty="0">
                <a:solidFill>
                  <a:srgbClr val="3B3B3B"/>
                </a:solidFill>
                <a:latin typeface="Arial"/>
                <a:cs typeface="Arial"/>
              </a:rPr>
              <a:t>real </a:t>
            </a:r>
            <a:r>
              <a:rPr sz="2200" spc="-5" dirty="0">
                <a:solidFill>
                  <a:srgbClr val="3B3B3B"/>
                </a:solidFill>
                <a:latin typeface="Arial"/>
                <a:cs typeface="Arial"/>
              </a:rPr>
              <a:t>number</a:t>
            </a:r>
            <a:r>
              <a:rPr sz="2200" spc="-10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3B3B3B"/>
                </a:solidFill>
                <a:latin typeface="Arial"/>
                <a:cs typeface="Arial"/>
              </a:rPr>
              <a:t>types</a:t>
            </a:r>
            <a:endParaRPr sz="2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0096" y="1362328"/>
            <a:ext cx="1354455" cy="80645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409575" indent="-397510">
              <a:lnSpc>
                <a:spcPct val="100000"/>
              </a:lnSpc>
              <a:spcBef>
                <a:spcPts val="535"/>
              </a:spcBef>
              <a:buClr>
                <a:srgbClr val="C4820D"/>
              </a:buClr>
              <a:buFont typeface="Arial"/>
              <a:buChar char="●"/>
              <a:tabLst>
                <a:tab pos="409575" algn="l"/>
                <a:tab pos="410209" algn="l"/>
              </a:tabLst>
            </a:pPr>
            <a:r>
              <a:rPr sz="2200" b="1" spc="-5" dirty="0">
                <a:solidFill>
                  <a:srgbClr val="3B3B3B"/>
                </a:solidFill>
                <a:latin typeface="Courier New"/>
                <a:cs typeface="Courier New"/>
              </a:rPr>
              <a:t>int</a:t>
            </a:r>
            <a:r>
              <a:rPr sz="2200" spc="-5" dirty="0">
                <a:solidFill>
                  <a:srgbClr val="3B3B3B"/>
                </a:solidFill>
                <a:latin typeface="Arial"/>
                <a:cs typeface="Arial"/>
              </a:rPr>
              <a:t>:</a:t>
            </a:r>
            <a:endParaRPr sz="2200" dirty="0">
              <a:latin typeface="Arial"/>
              <a:cs typeface="Arial"/>
            </a:endParaRPr>
          </a:p>
          <a:p>
            <a:pPr marL="409575" indent="-397510">
              <a:lnSpc>
                <a:spcPct val="100000"/>
              </a:lnSpc>
              <a:spcBef>
                <a:spcPts val="434"/>
              </a:spcBef>
              <a:buClr>
                <a:srgbClr val="C4820D"/>
              </a:buClr>
              <a:buFont typeface="Arial"/>
              <a:buChar char="●"/>
              <a:tabLst>
                <a:tab pos="409575" algn="l"/>
                <a:tab pos="410209" algn="l"/>
              </a:tabLst>
            </a:pPr>
            <a:r>
              <a:rPr sz="2200" b="1" spc="-5" dirty="0">
                <a:solidFill>
                  <a:srgbClr val="3B3B3B"/>
                </a:solidFill>
                <a:latin typeface="Courier New"/>
                <a:cs typeface="Courier New"/>
              </a:rPr>
              <a:t>float</a:t>
            </a:r>
            <a:r>
              <a:rPr sz="2200" b="1" dirty="0">
                <a:solidFill>
                  <a:srgbClr val="3B3B3B"/>
                </a:solidFill>
                <a:latin typeface="Arial"/>
                <a:cs typeface="Arial"/>
              </a:rPr>
              <a:t>:</a:t>
            </a:r>
            <a:endParaRPr sz="22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59025" y="1362328"/>
            <a:ext cx="4987925" cy="80645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sz="2200" spc="-5" dirty="0">
                <a:solidFill>
                  <a:srgbClr val="3B3B3B"/>
                </a:solidFill>
                <a:latin typeface="Arial"/>
                <a:cs typeface="Arial"/>
              </a:rPr>
              <a:t>an integer of any</a:t>
            </a:r>
            <a:r>
              <a:rPr sz="2200" spc="-1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3B3B3B"/>
                </a:solidFill>
                <a:latin typeface="Arial"/>
                <a:cs typeface="Arial"/>
              </a:rPr>
              <a:t>size</a:t>
            </a:r>
            <a:endParaRPr sz="22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2200" dirty="0">
                <a:solidFill>
                  <a:srgbClr val="3B3B3B"/>
                </a:solidFill>
                <a:latin typeface="Arial"/>
                <a:cs typeface="Arial"/>
              </a:rPr>
              <a:t>a </a:t>
            </a:r>
            <a:r>
              <a:rPr sz="2200" spc="-5" dirty="0">
                <a:solidFill>
                  <a:srgbClr val="3B3B3B"/>
                </a:solidFill>
                <a:latin typeface="Arial"/>
                <a:cs typeface="Arial"/>
              </a:rPr>
              <a:t>number with an optional fractional</a:t>
            </a:r>
            <a:r>
              <a:rPr sz="2200" spc="-9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3B3B3B"/>
                </a:solidFill>
                <a:latin typeface="Arial"/>
                <a:cs typeface="Arial"/>
              </a:rPr>
              <a:t>part</a:t>
            </a:r>
            <a:endParaRPr sz="22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0225" y="2143379"/>
            <a:ext cx="7676515" cy="7895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880110">
              <a:lnSpc>
                <a:spcPct val="116500"/>
              </a:lnSpc>
              <a:spcBef>
                <a:spcPts val="100"/>
              </a:spcBef>
            </a:pPr>
            <a:r>
              <a:rPr sz="2200" spc="-5" dirty="0">
                <a:solidFill>
                  <a:srgbClr val="3B3B3B"/>
                </a:solidFill>
                <a:latin typeface="Arial"/>
                <a:cs typeface="Arial"/>
              </a:rPr>
              <a:t>An </a:t>
            </a:r>
            <a:r>
              <a:rPr sz="2200" b="1" spc="-5" dirty="0">
                <a:solidFill>
                  <a:srgbClr val="3B3B3B"/>
                </a:solidFill>
                <a:latin typeface="Courier New"/>
                <a:cs typeface="Courier New"/>
              </a:rPr>
              <a:t>int</a:t>
            </a:r>
            <a:r>
              <a:rPr sz="2200" b="1" spc="-765" dirty="0">
                <a:solidFill>
                  <a:srgbClr val="3B3B3B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3B3B3B"/>
                </a:solidFill>
                <a:latin typeface="Arial"/>
                <a:cs typeface="Arial"/>
              </a:rPr>
              <a:t>never has </a:t>
            </a:r>
            <a:r>
              <a:rPr sz="2200" dirty="0">
                <a:solidFill>
                  <a:srgbClr val="3B3B3B"/>
                </a:solidFill>
                <a:latin typeface="Arial"/>
                <a:cs typeface="Arial"/>
              </a:rPr>
              <a:t>a </a:t>
            </a:r>
            <a:r>
              <a:rPr sz="2200" spc="-5" dirty="0">
                <a:solidFill>
                  <a:srgbClr val="3B3B3B"/>
                </a:solidFill>
                <a:latin typeface="Arial"/>
                <a:cs typeface="Arial"/>
              </a:rPr>
              <a:t>decimal point; </a:t>
            </a:r>
            <a:r>
              <a:rPr sz="2200" dirty="0">
                <a:solidFill>
                  <a:srgbClr val="3B3B3B"/>
                </a:solidFill>
                <a:latin typeface="Arial"/>
                <a:cs typeface="Arial"/>
              </a:rPr>
              <a:t>a </a:t>
            </a:r>
            <a:r>
              <a:rPr sz="2200" b="1" dirty="0">
                <a:solidFill>
                  <a:srgbClr val="3B3B3B"/>
                </a:solidFill>
                <a:latin typeface="Arial"/>
                <a:cs typeface="Arial"/>
              </a:rPr>
              <a:t>float </a:t>
            </a:r>
            <a:r>
              <a:rPr sz="2200" spc="-5" dirty="0">
                <a:solidFill>
                  <a:srgbClr val="3B3B3B"/>
                </a:solidFill>
                <a:latin typeface="Arial"/>
                <a:cs typeface="Arial"/>
              </a:rPr>
              <a:t>always does  </a:t>
            </a:r>
            <a:r>
              <a:rPr sz="2200" dirty="0">
                <a:solidFill>
                  <a:srgbClr val="3B3B3B"/>
                </a:solidFill>
                <a:latin typeface="Arial"/>
                <a:cs typeface="Arial"/>
              </a:rPr>
              <a:t>A </a:t>
            </a:r>
            <a:r>
              <a:rPr sz="2200" b="1" spc="-5" dirty="0">
                <a:solidFill>
                  <a:srgbClr val="3B3B3B"/>
                </a:solidFill>
                <a:latin typeface="Courier New"/>
                <a:cs typeface="Courier New"/>
              </a:rPr>
              <a:t>float </a:t>
            </a:r>
            <a:r>
              <a:rPr sz="2200" dirty="0">
                <a:solidFill>
                  <a:srgbClr val="3B3B3B"/>
                </a:solidFill>
                <a:latin typeface="Arial"/>
                <a:cs typeface="Arial"/>
              </a:rPr>
              <a:t>might </a:t>
            </a:r>
            <a:r>
              <a:rPr sz="2200" spc="-5" dirty="0">
                <a:solidFill>
                  <a:srgbClr val="3B3B3B"/>
                </a:solidFill>
                <a:latin typeface="Arial"/>
                <a:cs typeface="Arial"/>
              </a:rPr>
              <a:t>be printed using </a:t>
            </a:r>
            <a:r>
              <a:rPr sz="2200" dirty="0">
                <a:solidFill>
                  <a:srgbClr val="3B3B3B"/>
                </a:solidFill>
                <a:latin typeface="Arial"/>
                <a:cs typeface="Arial"/>
              </a:rPr>
              <a:t>scientific </a:t>
            </a:r>
            <a:r>
              <a:rPr sz="2200" spc="-5" dirty="0">
                <a:solidFill>
                  <a:srgbClr val="3B3B3B"/>
                </a:solidFill>
                <a:latin typeface="Arial"/>
                <a:cs typeface="Arial"/>
              </a:rPr>
              <a:t>notation</a:t>
            </a:r>
            <a:endParaRPr sz="22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32454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Ints </a:t>
            </a:r>
            <a:r>
              <a:rPr spc="-5" dirty="0"/>
              <a:t>and</a:t>
            </a:r>
            <a:r>
              <a:rPr spc="-85" dirty="0"/>
              <a:t> </a:t>
            </a:r>
            <a:r>
              <a:rPr spc="-5" dirty="0"/>
              <a:t>Floats</a:t>
            </a:r>
          </a:p>
        </p:txBody>
      </p:sp>
    </p:spTree>
    <p:extLst>
      <p:ext uri="{BB962C8B-B14F-4D97-AF65-F5344CB8AC3E}">
        <p14:creationId xmlns:p14="http://schemas.microsoft.com/office/powerpoint/2010/main" val="4038539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0225" y="1033398"/>
            <a:ext cx="424116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solidFill>
                  <a:srgbClr val="3B3B3B"/>
                </a:solidFill>
                <a:latin typeface="Arial"/>
                <a:cs typeface="Arial"/>
              </a:rPr>
              <a:t>Python has two </a:t>
            </a:r>
            <a:r>
              <a:rPr sz="2200" dirty="0">
                <a:solidFill>
                  <a:srgbClr val="3B3B3B"/>
                </a:solidFill>
                <a:latin typeface="Arial"/>
                <a:cs typeface="Arial"/>
              </a:rPr>
              <a:t>real </a:t>
            </a:r>
            <a:r>
              <a:rPr sz="2200" spc="-5" dirty="0">
                <a:solidFill>
                  <a:srgbClr val="3B3B3B"/>
                </a:solidFill>
                <a:latin typeface="Arial"/>
                <a:cs typeface="Arial"/>
              </a:rPr>
              <a:t>number</a:t>
            </a:r>
            <a:r>
              <a:rPr sz="2200" spc="-10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3B3B3B"/>
                </a:solidFill>
                <a:latin typeface="Arial"/>
                <a:cs typeface="Arial"/>
              </a:rPr>
              <a:t>types</a:t>
            </a:r>
            <a:endParaRPr sz="2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0096" y="1362328"/>
            <a:ext cx="1354455" cy="80645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409575" indent="-397510">
              <a:lnSpc>
                <a:spcPct val="100000"/>
              </a:lnSpc>
              <a:spcBef>
                <a:spcPts val="535"/>
              </a:spcBef>
              <a:buClr>
                <a:srgbClr val="C4820D"/>
              </a:buClr>
              <a:buFont typeface="Arial"/>
              <a:buChar char="●"/>
              <a:tabLst>
                <a:tab pos="409575" algn="l"/>
                <a:tab pos="410209" algn="l"/>
              </a:tabLst>
            </a:pPr>
            <a:r>
              <a:rPr sz="2200" b="1" spc="-5" dirty="0">
                <a:solidFill>
                  <a:srgbClr val="3B3B3B"/>
                </a:solidFill>
                <a:latin typeface="Courier New"/>
                <a:cs typeface="Courier New"/>
              </a:rPr>
              <a:t>int</a:t>
            </a:r>
            <a:r>
              <a:rPr sz="2200" spc="-5" dirty="0">
                <a:solidFill>
                  <a:srgbClr val="3B3B3B"/>
                </a:solidFill>
                <a:latin typeface="Arial"/>
                <a:cs typeface="Arial"/>
              </a:rPr>
              <a:t>:</a:t>
            </a:r>
            <a:endParaRPr sz="2200" dirty="0">
              <a:latin typeface="Arial"/>
              <a:cs typeface="Arial"/>
            </a:endParaRPr>
          </a:p>
          <a:p>
            <a:pPr marL="409575" indent="-397510">
              <a:lnSpc>
                <a:spcPct val="100000"/>
              </a:lnSpc>
              <a:spcBef>
                <a:spcPts val="434"/>
              </a:spcBef>
              <a:buClr>
                <a:srgbClr val="C4820D"/>
              </a:buClr>
              <a:buFont typeface="Arial"/>
              <a:buChar char="●"/>
              <a:tabLst>
                <a:tab pos="409575" algn="l"/>
                <a:tab pos="410209" algn="l"/>
              </a:tabLst>
            </a:pPr>
            <a:r>
              <a:rPr sz="2200" b="1" spc="-5" dirty="0">
                <a:solidFill>
                  <a:srgbClr val="3B3B3B"/>
                </a:solidFill>
                <a:latin typeface="Courier New"/>
                <a:cs typeface="Courier New"/>
              </a:rPr>
              <a:t>float</a:t>
            </a:r>
            <a:r>
              <a:rPr sz="2200" b="1" dirty="0">
                <a:solidFill>
                  <a:srgbClr val="3B3B3B"/>
                </a:solidFill>
                <a:latin typeface="Arial"/>
                <a:cs typeface="Arial"/>
              </a:rPr>
              <a:t>:</a:t>
            </a:r>
            <a:endParaRPr sz="22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59025" y="1362328"/>
            <a:ext cx="4987925" cy="80645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sz="2200" spc="-5" dirty="0">
                <a:solidFill>
                  <a:srgbClr val="3B3B3B"/>
                </a:solidFill>
                <a:latin typeface="Arial"/>
                <a:cs typeface="Arial"/>
              </a:rPr>
              <a:t>an integer of any</a:t>
            </a:r>
            <a:r>
              <a:rPr sz="2200" spc="-1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3B3B3B"/>
                </a:solidFill>
                <a:latin typeface="Arial"/>
                <a:cs typeface="Arial"/>
              </a:rPr>
              <a:t>size</a:t>
            </a:r>
            <a:endParaRPr sz="22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2200" dirty="0">
                <a:solidFill>
                  <a:srgbClr val="3B3B3B"/>
                </a:solidFill>
                <a:latin typeface="Arial"/>
                <a:cs typeface="Arial"/>
              </a:rPr>
              <a:t>a </a:t>
            </a:r>
            <a:r>
              <a:rPr sz="2200" spc="-5" dirty="0">
                <a:solidFill>
                  <a:srgbClr val="3B3B3B"/>
                </a:solidFill>
                <a:latin typeface="Arial"/>
                <a:cs typeface="Arial"/>
              </a:rPr>
              <a:t>number with an optional fractional</a:t>
            </a:r>
            <a:r>
              <a:rPr sz="2200" spc="-9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3B3B3B"/>
                </a:solidFill>
                <a:latin typeface="Arial"/>
                <a:cs typeface="Arial"/>
              </a:rPr>
              <a:t>part</a:t>
            </a:r>
            <a:endParaRPr sz="22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0225" y="2143379"/>
            <a:ext cx="7676515" cy="2260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880110">
              <a:lnSpc>
                <a:spcPct val="116500"/>
              </a:lnSpc>
              <a:spcBef>
                <a:spcPts val="100"/>
              </a:spcBef>
            </a:pPr>
            <a:r>
              <a:rPr sz="2200" spc="-5" dirty="0">
                <a:solidFill>
                  <a:srgbClr val="3B3B3B"/>
                </a:solidFill>
                <a:latin typeface="Arial"/>
                <a:cs typeface="Arial"/>
              </a:rPr>
              <a:t>An </a:t>
            </a:r>
            <a:r>
              <a:rPr sz="2200" b="1" spc="-5" dirty="0">
                <a:solidFill>
                  <a:srgbClr val="3B3B3B"/>
                </a:solidFill>
                <a:latin typeface="Courier New"/>
                <a:cs typeface="Courier New"/>
              </a:rPr>
              <a:t>int</a:t>
            </a:r>
            <a:r>
              <a:rPr sz="2200" b="1" spc="-765" dirty="0">
                <a:solidFill>
                  <a:srgbClr val="3B3B3B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3B3B3B"/>
                </a:solidFill>
                <a:latin typeface="Arial"/>
                <a:cs typeface="Arial"/>
              </a:rPr>
              <a:t>never has </a:t>
            </a:r>
            <a:r>
              <a:rPr sz="2200" dirty="0">
                <a:solidFill>
                  <a:srgbClr val="3B3B3B"/>
                </a:solidFill>
                <a:latin typeface="Arial"/>
                <a:cs typeface="Arial"/>
              </a:rPr>
              <a:t>a </a:t>
            </a:r>
            <a:r>
              <a:rPr sz="2200" spc="-5" dirty="0">
                <a:solidFill>
                  <a:srgbClr val="3B3B3B"/>
                </a:solidFill>
                <a:latin typeface="Arial"/>
                <a:cs typeface="Arial"/>
              </a:rPr>
              <a:t>decimal point; </a:t>
            </a:r>
            <a:r>
              <a:rPr sz="2200" dirty="0">
                <a:solidFill>
                  <a:srgbClr val="3B3B3B"/>
                </a:solidFill>
                <a:latin typeface="Arial"/>
                <a:cs typeface="Arial"/>
              </a:rPr>
              <a:t>a </a:t>
            </a:r>
            <a:r>
              <a:rPr sz="2200" b="1" dirty="0">
                <a:solidFill>
                  <a:srgbClr val="3B3B3B"/>
                </a:solidFill>
                <a:latin typeface="Arial"/>
                <a:cs typeface="Arial"/>
              </a:rPr>
              <a:t>float </a:t>
            </a:r>
            <a:r>
              <a:rPr sz="2200" spc="-5" dirty="0">
                <a:solidFill>
                  <a:srgbClr val="3B3B3B"/>
                </a:solidFill>
                <a:latin typeface="Arial"/>
                <a:cs typeface="Arial"/>
              </a:rPr>
              <a:t>always does  </a:t>
            </a:r>
            <a:r>
              <a:rPr sz="2200" dirty="0">
                <a:solidFill>
                  <a:srgbClr val="3B3B3B"/>
                </a:solidFill>
                <a:latin typeface="Arial"/>
                <a:cs typeface="Arial"/>
              </a:rPr>
              <a:t>A </a:t>
            </a:r>
            <a:r>
              <a:rPr sz="2200" b="1" spc="-5" dirty="0">
                <a:solidFill>
                  <a:srgbClr val="3B3B3B"/>
                </a:solidFill>
                <a:latin typeface="Courier New"/>
                <a:cs typeface="Courier New"/>
              </a:rPr>
              <a:t>float </a:t>
            </a:r>
            <a:r>
              <a:rPr sz="2200" dirty="0">
                <a:solidFill>
                  <a:srgbClr val="3B3B3B"/>
                </a:solidFill>
                <a:latin typeface="Arial"/>
                <a:cs typeface="Arial"/>
              </a:rPr>
              <a:t>might </a:t>
            </a:r>
            <a:r>
              <a:rPr sz="2200" spc="-5" dirty="0">
                <a:solidFill>
                  <a:srgbClr val="3B3B3B"/>
                </a:solidFill>
                <a:latin typeface="Arial"/>
                <a:cs typeface="Arial"/>
              </a:rPr>
              <a:t>be printed using </a:t>
            </a:r>
            <a:r>
              <a:rPr sz="2200" dirty="0">
                <a:solidFill>
                  <a:srgbClr val="3B3B3B"/>
                </a:solidFill>
                <a:latin typeface="Arial"/>
                <a:cs typeface="Arial"/>
              </a:rPr>
              <a:t>scientific </a:t>
            </a:r>
            <a:r>
              <a:rPr sz="2200" spc="-5" dirty="0">
                <a:solidFill>
                  <a:srgbClr val="3B3B3B"/>
                </a:solidFill>
                <a:latin typeface="Arial"/>
                <a:cs typeface="Arial"/>
              </a:rPr>
              <a:t>notation  Three limitations of float</a:t>
            </a:r>
            <a:r>
              <a:rPr sz="2200" spc="-2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3B3B3B"/>
                </a:solidFill>
                <a:latin typeface="Arial"/>
                <a:cs typeface="Arial"/>
              </a:rPr>
              <a:t>values:</a:t>
            </a:r>
            <a:endParaRPr sz="2200" dirty="0">
              <a:latin typeface="Arial"/>
              <a:cs typeface="Arial"/>
            </a:endParaRPr>
          </a:p>
          <a:p>
            <a:pPr marL="469900" indent="-397510">
              <a:lnSpc>
                <a:spcPct val="100000"/>
              </a:lnSpc>
              <a:spcBef>
                <a:spcPts val="434"/>
              </a:spcBef>
              <a:buClr>
                <a:srgbClr val="C4820D"/>
              </a:buClr>
              <a:buChar char="●"/>
              <a:tabLst>
                <a:tab pos="469265" algn="l"/>
                <a:tab pos="469900" algn="l"/>
              </a:tabLst>
            </a:pPr>
            <a:r>
              <a:rPr sz="2200" spc="-5" dirty="0">
                <a:solidFill>
                  <a:srgbClr val="3B3B3B"/>
                </a:solidFill>
                <a:latin typeface="Arial"/>
                <a:cs typeface="Arial"/>
              </a:rPr>
              <a:t>They have limited </a:t>
            </a:r>
            <a:r>
              <a:rPr sz="2200" dirty="0">
                <a:solidFill>
                  <a:srgbClr val="3B3B3B"/>
                </a:solidFill>
                <a:latin typeface="Arial"/>
                <a:cs typeface="Arial"/>
              </a:rPr>
              <a:t>size (but </a:t>
            </a:r>
            <a:r>
              <a:rPr sz="2200" spc="-5" dirty="0">
                <a:solidFill>
                  <a:srgbClr val="3B3B3B"/>
                </a:solidFill>
                <a:latin typeface="Arial"/>
                <a:cs typeface="Arial"/>
              </a:rPr>
              <a:t>the limit is</a:t>
            </a:r>
            <a:r>
              <a:rPr sz="2200" spc="-4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3B3B3B"/>
                </a:solidFill>
                <a:latin typeface="Arial"/>
                <a:cs typeface="Arial"/>
              </a:rPr>
              <a:t>huge)</a:t>
            </a:r>
            <a:endParaRPr sz="2200" dirty="0">
              <a:latin typeface="Arial"/>
              <a:cs typeface="Arial"/>
            </a:endParaRPr>
          </a:p>
          <a:p>
            <a:pPr marL="469900" indent="-397510">
              <a:lnSpc>
                <a:spcPts val="2635"/>
              </a:lnSpc>
              <a:spcBef>
                <a:spcPts val="35"/>
              </a:spcBef>
              <a:buClr>
                <a:srgbClr val="C4820D"/>
              </a:buClr>
              <a:buChar char="●"/>
              <a:tabLst>
                <a:tab pos="469265" algn="l"/>
                <a:tab pos="469900" algn="l"/>
              </a:tabLst>
            </a:pPr>
            <a:r>
              <a:rPr sz="2200" spc="-5" dirty="0">
                <a:solidFill>
                  <a:srgbClr val="3B3B3B"/>
                </a:solidFill>
                <a:latin typeface="Arial"/>
                <a:cs typeface="Arial"/>
              </a:rPr>
              <a:t>They have limited precision of 15-16 decimal</a:t>
            </a:r>
            <a:r>
              <a:rPr sz="2200" spc="-4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3B3B3B"/>
                </a:solidFill>
                <a:latin typeface="Arial"/>
                <a:cs typeface="Arial"/>
              </a:rPr>
              <a:t>places</a:t>
            </a:r>
            <a:endParaRPr sz="2200" dirty="0">
              <a:latin typeface="Arial"/>
              <a:cs typeface="Arial"/>
            </a:endParaRPr>
          </a:p>
          <a:p>
            <a:pPr marL="469900" indent="-397510">
              <a:lnSpc>
                <a:spcPts val="2630"/>
              </a:lnSpc>
              <a:buClr>
                <a:srgbClr val="C4820D"/>
              </a:buClr>
              <a:buChar char="●"/>
              <a:tabLst>
                <a:tab pos="469265" algn="l"/>
                <a:tab pos="469900" algn="l"/>
              </a:tabLst>
            </a:pPr>
            <a:r>
              <a:rPr sz="2200" spc="-5" dirty="0">
                <a:solidFill>
                  <a:srgbClr val="3B3B3B"/>
                </a:solidFill>
                <a:latin typeface="Arial"/>
                <a:cs typeface="Arial"/>
              </a:rPr>
              <a:t>After arithmetic, the final few decimal places </a:t>
            </a:r>
            <a:r>
              <a:rPr sz="2200" dirty="0">
                <a:solidFill>
                  <a:srgbClr val="3B3B3B"/>
                </a:solidFill>
                <a:latin typeface="Arial"/>
                <a:cs typeface="Arial"/>
              </a:rPr>
              <a:t>can </a:t>
            </a:r>
            <a:r>
              <a:rPr sz="2200" spc="-5" dirty="0">
                <a:solidFill>
                  <a:srgbClr val="3B3B3B"/>
                </a:solidFill>
                <a:latin typeface="Arial"/>
                <a:cs typeface="Arial"/>
              </a:rPr>
              <a:t>be</a:t>
            </a:r>
            <a:r>
              <a:rPr sz="2200" spc="-9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3B3B3B"/>
                </a:solidFill>
                <a:latin typeface="Arial"/>
                <a:cs typeface="Arial"/>
              </a:rPr>
              <a:t>wrong</a:t>
            </a:r>
            <a:endParaRPr sz="22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32454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Ints </a:t>
            </a:r>
            <a:r>
              <a:rPr spc="-5" dirty="0"/>
              <a:t>and</a:t>
            </a:r>
            <a:r>
              <a:rPr spc="-85" dirty="0"/>
              <a:t> </a:t>
            </a:r>
            <a:r>
              <a:rPr spc="-5" dirty="0"/>
              <a:t>Floats</a:t>
            </a:r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6864F4F7-D2D6-4E11-8A39-C3362A89D76A}"/>
              </a:ext>
            </a:extLst>
          </p:cNvPr>
          <p:cNvSpPr txBox="1"/>
          <p:nvPr/>
        </p:nvSpPr>
        <p:spPr>
          <a:xfrm>
            <a:off x="7685722" y="4403979"/>
            <a:ext cx="10420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3B7EA1"/>
                </a:solidFill>
                <a:latin typeface="Arial"/>
                <a:cs typeface="Arial"/>
              </a:rPr>
              <a:t>(Demo)</a:t>
            </a:r>
            <a:endParaRPr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85054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71813" y="2240540"/>
            <a:ext cx="15976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3B7EA1"/>
                </a:solidFill>
                <a:latin typeface="Arial"/>
                <a:cs typeface="Arial"/>
              </a:rPr>
              <a:t>Strings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35687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0" dirty="0"/>
              <a:t>Text </a:t>
            </a:r>
            <a:r>
              <a:rPr spc="-5" dirty="0"/>
              <a:t>and</a:t>
            </a:r>
            <a:r>
              <a:rPr spc="-30" dirty="0"/>
              <a:t> </a:t>
            </a:r>
            <a:r>
              <a:rPr spc="-5" dirty="0"/>
              <a:t>Strings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0225" y="1015466"/>
            <a:ext cx="8047990" cy="1447832"/>
          </a:xfrm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A string value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is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a snippet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of text of any</a:t>
            </a:r>
            <a:r>
              <a:rPr sz="2400" spc="-19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length</a:t>
            </a:r>
            <a:endParaRPr sz="2400" dirty="0">
              <a:latin typeface="Arial"/>
              <a:cs typeface="Arial"/>
            </a:endParaRPr>
          </a:p>
          <a:p>
            <a:pPr marL="469900" indent="-382270">
              <a:lnSpc>
                <a:spcPts val="2385"/>
              </a:lnSpc>
              <a:spcBef>
                <a:spcPts val="515"/>
              </a:spcBef>
              <a:buClr>
                <a:srgbClr val="C4820D"/>
              </a:buClr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2000" spc="-5" dirty="0">
                <a:solidFill>
                  <a:srgbClr val="3B3B3B"/>
                </a:solidFill>
                <a:latin typeface="Courier New"/>
                <a:cs typeface="Courier New"/>
              </a:rPr>
              <a:t>'a'</a:t>
            </a:r>
            <a:endParaRPr sz="2000" dirty="0">
              <a:latin typeface="Courier New"/>
              <a:cs typeface="Courier New"/>
            </a:endParaRPr>
          </a:p>
          <a:p>
            <a:pPr marL="469900" indent="-382270">
              <a:lnSpc>
                <a:spcPts val="2385"/>
              </a:lnSpc>
              <a:buClr>
                <a:srgbClr val="C4820D"/>
              </a:buClr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2000" spc="-5" dirty="0">
                <a:solidFill>
                  <a:srgbClr val="3B3B3B"/>
                </a:solidFill>
                <a:latin typeface="Courier New"/>
                <a:cs typeface="Courier New"/>
              </a:rPr>
              <a:t>'word'</a:t>
            </a:r>
            <a:endParaRPr sz="2000" dirty="0">
              <a:latin typeface="Courier New"/>
              <a:cs typeface="Courier New"/>
            </a:endParaRPr>
          </a:p>
          <a:p>
            <a:pPr marL="469900" indent="-382270">
              <a:lnSpc>
                <a:spcPct val="100000"/>
              </a:lnSpc>
              <a:buClr>
                <a:srgbClr val="C4820D"/>
              </a:buClr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2000" spc="-5" dirty="0">
                <a:solidFill>
                  <a:srgbClr val="3B3B3B"/>
                </a:solidFill>
                <a:latin typeface="Courier New"/>
                <a:cs typeface="Courier New"/>
              </a:rPr>
              <a:t>"there can be </a:t>
            </a:r>
            <a:r>
              <a:rPr sz="2000" dirty="0">
                <a:solidFill>
                  <a:srgbClr val="3B3B3B"/>
                </a:solidFill>
                <a:latin typeface="Courier New"/>
                <a:cs typeface="Courier New"/>
              </a:rPr>
              <a:t>2 </a:t>
            </a:r>
            <a:r>
              <a:rPr sz="2000" spc="-5" dirty="0">
                <a:solidFill>
                  <a:srgbClr val="3B3B3B"/>
                </a:solidFill>
                <a:latin typeface="Courier New"/>
                <a:cs typeface="Courier New"/>
              </a:rPr>
              <a:t>sentences. Here's the</a:t>
            </a:r>
            <a:r>
              <a:rPr sz="2000" spc="-55" dirty="0">
                <a:solidFill>
                  <a:srgbClr val="3B3B3B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3B3B3B"/>
                </a:solidFill>
                <a:latin typeface="Courier New"/>
                <a:cs typeface="Courier New"/>
              </a:rPr>
              <a:t>second!"</a:t>
            </a:r>
            <a:endParaRPr sz="2000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35687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0" dirty="0"/>
              <a:t>Text </a:t>
            </a:r>
            <a:r>
              <a:rPr spc="-5" dirty="0"/>
              <a:t>and</a:t>
            </a:r>
            <a:r>
              <a:rPr spc="-30" dirty="0"/>
              <a:t> </a:t>
            </a:r>
            <a:r>
              <a:rPr spc="-5" dirty="0"/>
              <a:t>Strings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0225" y="1015466"/>
            <a:ext cx="8047990" cy="2560957"/>
          </a:xfrm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A string value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is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a snippet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of text of any</a:t>
            </a:r>
            <a:r>
              <a:rPr sz="2400" spc="-19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length</a:t>
            </a:r>
            <a:endParaRPr sz="2400" dirty="0">
              <a:latin typeface="Arial"/>
              <a:cs typeface="Arial"/>
            </a:endParaRPr>
          </a:p>
          <a:p>
            <a:pPr marL="469900" indent="-382270">
              <a:lnSpc>
                <a:spcPts val="2385"/>
              </a:lnSpc>
              <a:spcBef>
                <a:spcPts val="515"/>
              </a:spcBef>
              <a:buClr>
                <a:srgbClr val="C4820D"/>
              </a:buClr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2000" spc="-5" dirty="0">
                <a:solidFill>
                  <a:srgbClr val="3B3B3B"/>
                </a:solidFill>
                <a:latin typeface="Courier New"/>
                <a:cs typeface="Courier New"/>
              </a:rPr>
              <a:t>'a'</a:t>
            </a:r>
            <a:endParaRPr sz="2000" dirty="0">
              <a:latin typeface="Courier New"/>
              <a:cs typeface="Courier New"/>
            </a:endParaRPr>
          </a:p>
          <a:p>
            <a:pPr marL="469900" indent="-382270">
              <a:lnSpc>
                <a:spcPts val="2385"/>
              </a:lnSpc>
              <a:buClr>
                <a:srgbClr val="C4820D"/>
              </a:buClr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2000" spc="-5" dirty="0">
                <a:solidFill>
                  <a:srgbClr val="3B3B3B"/>
                </a:solidFill>
                <a:latin typeface="Courier New"/>
                <a:cs typeface="Courier New"/>
              </a:rPr>
              <a:t>'word'</a:t>
            </a:r>
            <a:endParaRPr sz="2000" dirty="0">
              <a:latin typeface="Courier New"/>
              <a:cs typeface="Courier New"/>
            </a:endParaRPr>
          </a:p>
          <a:p>
            <a:pPr marL="469900" indent="-382270">
              <a:lnSpc>
                <a:spcPct val="100000"/>
              </a:lnSpc>
              <a:buClr>
                <a:srgbClr val="C4820D"/>
              </a:buClr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2000" spc="-5" dirty="0">
                <a:solidFill>
                  <a:srgbClr val="3B3B3B"/>
                </a:solidFill>
                <a:latin typeface="Courier New"/>
                <a:cs typeface="Courier New"/>
              </a:rPr>
              <a:t>"there can be </a:t>
            </a:r>
            <a:r>
              <a:rPr sz="2000" dirty="0">
                <a:solidFill>
                  <a:srgbClr val="3B3B3B"/>
                </a:solidFill>
                <a:latin typeface="Courier New"/>
                <a:cs typeface="Courier New"/>
              </a:rPr>
              <a:t>2 </a:t>
            </a:r>
            <a:r>
              <a:rPr sz="2000" spc="-5" dirty="0">
                <a:solidFill>
                  <a:srgbClr val="3B3B3B"/>
                </a:solidFill>
                <a:latin typeface="Courier New"/>
                <a:cs typeface="Courier New"/>
              </a:rPr>
              <a:t>sentences. Here's the</a:t>
            </a:r>
            <a:r>
              <a:rPr sz="2000" spc="-55" dirty="0">
                <a:solidFill>
                  <a:srgbClr val="3B3B3B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3B3B3B"/>
                </a:solidFill>
                <a:latin typeface="Courier New"/>
                <a:cs typeface="Courier New"/>
              </a:rPr>
              <a:t>second!"</a:t>
            </a:r>
            <a:endParaRPr sz="20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Strings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consisting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of numbers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can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be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converted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to</a:t>
            </a:r>
            <a:r>
              <a:rPr sz="2400" spc="-10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numbers</a:t>
            </a:r>
            <a:endParaRPr sz="2400" dirty="0">
              <a:latin typeface="Arial"/>
              <a:cs typeface="Arial"/>
            </a:endParaRPr>
          </a:p>
          <a:p>
            <a:pPr marL="469900" indent="-382270">
              <a:lnSpc>
                <a:spcPts val="2385"/>
              </a:lnSpc>
              <a:spcBef>
                <a:spcPts val="515"/>
              </a:spcBef>
              <a:buClr>
                <a:srgbClr val="C4820D"/>
              </a:buClr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2000" spc="-5" dirty="0">
                <a:solidFill>
                  <a:srgbClr val="3B3B3B"/>
                </a:solidFill>
                <a:latin typeface="Courier New"/>
                <a:cs typeface="Courier New"/>
              </a:rPr>
              <a:t>int('12')</a:t>
            </a:r>
            <a:endParaRPr sz="2000" dirty="0">
              <a:latin typeface="Courier New"/>
              <a:cs typeface="Courier New"/>
            </a:endParaRPr>
          </a:p>
          <a:p>
            <a:pPr marL="469900" indent="-382270">
              <a:lnSpc>
                <a:spcPts val="2385"/>
              </a:lnSpc>
              <a:buClr>
                <a:srgbClr val="C4820D"/>
              </a:buClr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2000" spc="-5" dirty="0">
                <a:solidFill>
                  <a:srgbClr val="3B3B3B"/>
                </a:solidFill>
                <a:latin typeface="Courier New"/>
                <a:cs typeface="Courier New"/>
              </a:rPr>
              <a:t>float('1.2')</a:t>
            </a:r>
            <a:endParaRPr sz="20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802034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35687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0" dirty="0"/>
              <a:t>Text </a:t>
            </a:r>
            <a:r>
              <a:rPr spc="-5" dirty="0"/>
              <a:t>and</a:t>
            </a:r>
            <a:r>
              <a:rPr spc="-30" dirty="0"/>
              <a:t> </a:t>
            </a:r>
            <a:r>
              <a:rPr spc="-5" dirty="0"/>
              <a:t>Strings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0225" y="1015466"/>
            <a:ext cx="8047990" cy="3334385"/>
          </a:xfrm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A string value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is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a snippet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of text of any</a:t>
            </a:r>
            <a:r>
              <a:rPr sz="2400" spc="-19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length</a:t>
            </a:r>
            <a:endParaRPr sz="2400" dirty="0">
              <a:latin typeface="Arial"/>
              <a:cs typeface="Arial"/>
            </a:endParaRPr>
          </a:p>
          <a:p>
            <a:pPr marL="469900" indent="-382270">
              <a:lnSpc>
                <a:spcPts val="2385"/>
              </a:lnSpc>
              <a:spcBef>
                <a:spcPts val="515"/>
              </a:spcBef>
              <a:buClr>
                <a:srgbClr val="C4820D"/>
              </a:buClr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2000" spc="-5" dirty="0">
                <a:solidFill>
                  <a:srgbClr val="3B3B3B"/>
                </a:solidFill>
                <a:latin typeface="Courier New"/>
                <a:cs typeface="Courier New"/>
              </a:rPr>
              <a:t>'a'</a:t>
            </a:r>
            <a:endParaRPr sz="2000" dirty="0">
              <a:latin typeface="Courier New"/>
              <a:cs typeface="Courier New"/>
            </a:endParaRPr>
          </a:p>
          <a:p>
            <a:pPr marL="469900" indent="-382270">
              <a:lnSpc>
                <a:spcPts val="2385"/>
              </a:lnSpc>
              <a:buClr>
                <a:srgbClr val="C4820D"/>
              </a:buClr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2000" spc="-5" dirty="0">
                <a:solidFill>
                  <a:srgbClr val="3B3B3B"/>
                </a:solidFill>
                <a:latin typeface="Courier New"/>
                <a:cs typeface="Courier New"/>
              </a:rPr>
              <a:t>'word'</a:t>
            </a:r>
            <a:endParaRPr sz="2000" dirty="0">
              <a:latin typeface="Courier New"/>
              <a:cs typeface="Courier New"/>
            </a:endParaRPr>
          </a:p>
          <a:p>
            <a:pPr marL="469900" indent="-382270">
              <a:lnSpc>
                <a:spcPct val="100000"/>
              </a:lnSpc>
              <a:buClr>
                <a:srgbClr val="C4820D"/>
              </a:buClr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2000" spc="-5" dirty="0">
                <a:solidFill>
                  <a:srgbClr val="3B3B3B"/>
                </a:solidFill>
                <a:latin typeface="Courier New"/>
                <a:cs typeface="Courier New"/>
              </a:rPr>
              <a:t>"there can be </a:t>
            </a:r>
            <a:r>
              <a:rPr sz="2000" dirty="0">
                <a:solidFill>
                  <a:srgbClr val="3B3B3B"/>
                </a:solidFill>
                <a:latin typeface="Courier New"/>
                <a:cs typeface="Courier New"/>
              </a:rPr>
              <a:t>2 </a:t>
            </a:r>
            <a:r>
              <a:rPr sz="2000" spc="-5" dirty="0">
                <a:solidFill>
                  <a:srgbClr val="3B3B3B"/>
                </a:solidFill>
                <a:latin typeface="Courier New"/>
                <a:cs typeface="Courier New"/>
              </a:rPr>
              <a:t>sentences. Here's the</a:t>
            </a:r>
            <a:r>
              <a:rPr sz="2000" spc="-55" dirty="0">
                <a:solidFill>
                  <a:srgbClr val="3B3B3B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3B3B3B"/>
                </a:solidFill>
                <a:latin typeface="Courier New"/>
                <a:cs typeface="Courier New"/>
              </a:rPr>
              <a:t>second!"</a:t>
            </a:r>
            <a:endParaRPr sz="20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Strings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consisting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of numbers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can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be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converted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to</a:t>
            </a:r>
            <a:r>
              <a:rPr sz="2400" spc="-10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numbers</a:t>
            </a:r>
            <a:endParaRPr sz="2400" dirty="0">
              <a:latin typeface="Arial"/>
              <a:cs typeface="Arial"/>
            </a:endParaRPr>
          </a:p>
          <a:p>
            <a:pPr marL="469900" indent="-382270">
              <a:lnSpc>
                <a:spcPts val="2385"/>
              </a:lnSpc>
              <a:spcBef>
                <a:spcPts val="515"/>
              </a:spcBef>
              <a:buClr>
                <a:srgbClr val="C4820D"/>
              </a:buClr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2000" spc="-5" dirty="0">
                <a:solidFill>
                  <a:srgbClr val="3B3B3B"/>
                </a:solidFill>
                <a:latin typeface="Courier New"/>
                <a:cs typeface="Courier New"/>
              </a:rPr>
              <a:t>int('12')</a:t>
            </a:r>
            <a:endParaRPr sz="2000" dirty="0">
              <a:latin typeface="Courier New"/>
              <a:cs typeface="Courier New"/>
            </a:endParaRPr>
          </a:p>
          <a:p>
            <a:pPr marL="469900" indent="-382270">
              <a:lnSpc>
                <a:spcPts val="2385"/>
              </a:lnSpc>
              <a:buClr>
                <a:srgbClr val="C4820D"/>
              </a:buClr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2000" spc="-5" dirty="0">
                <a:solidFill>
                  <a:srgbClr val="3B3B3B"/>
                </a:solidFill>
                <a:latin typeface="Courier New"/>
                <a:cs typeface="Courier New"/>
              </a:rPr>
              <a:t>float('1.2')</a:t>
            </a:r>
            <a:endParaRPr sz="20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Any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value can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be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converted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to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a</a:t>
            </a:r>
            <a:r>
              <a:rPr sz="2400" spc="-4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string</a:t>
            </a:r>
            <a:endParaRPr sz="2400" dirty="0">
              <a:latin typeface="Arial"/>
              <a:cs typeface="Arial"/>
            </a:endParaRPr>
          </a:p>
          <a:p>
            <a:pPr marL="469900" indent="-382270">
              <a:lnSpc>
                <a:spcPct val="100000"/>
              </a:lnSpc>
              <a:spcBef>
                <a:spcPts val="515"/>
              </a:spcBef>
              <a:buClr>
                <a:srgbClr val="C4820D"/>
              </a:buClr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2000" spc="-5" dirty="0">
                <a:solidFill>
                  <a:srgbClr val="3B3B3B"/>
                </a:solidFill>
                <a:latin typeface="Courier New"/>
                <a:cs typeface="Courier New"/>
              </a:rPr>
              <a:t>str(5)</a:t>
            </a:r>
            <a:endParaRPr sz="20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302719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35687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0" dirty="0"/>
              <a:t>Text </a:t>
            </a:r>
            <a:r>
              <a:rPr spc="-5" dirty="0"/>
              <a:t>and</a:t>
            </a:r>
            <a:r>
              <a:rPr spc="-30" dirty="0"/>
              <a:t> </a:t>
            </a:r>
            <a:r>
              <a:rPr spc="-5" dirty="0"/>
              <a:t>Strings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0225" y="1015466"/>
            <a:ext cx="8047990" cy="3334385"/>
          </a:xfrm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A string value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is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a snippet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of text of any</a:t>
            </a:r>
            <a:r>
              <a:rPr sz="2400" spc="-19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length</a:t>
            </a:r>
            <a:endParaRPr sz="2400" dirty="0">
              <a:latin typeface="Arial"/>
              <a:cs typeface="Arial"/>
            </a:endParaRPr>
          </a:p>
          <a:p>
            <a:pPr marL="469900" indent="-382270">
              <a:lnSpc>
                <a:spcPts val="2385"/>
              </a:lnSpc>
              <a:spcBef>
                <a:spcPts val="515"/>
              </a:spcBef>
              <a:buClr>
                <a:srgbClr val="C4820D"/>
              </a:buClr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2000" spc="-5" dirty="0">
                <a:solidFill>
                  <a:srgbClr val="3B3B3B"/>
                </a:solidFill>
                <a:latin typeface="Courier New"/>
                <a:cs typeface="Courier New"/>
              </a:rPr>
              <a:t>'a'</a:t>
            </a:r>
            <a:endParaRPr sz="2000" dirty="0">
              <a:latin typeface="Courier New"/>
              <a:cs typeface="Courier New"/>
            </a:endParaRPr>
          </a:p>
          <a:p>
            <a:pPr marL="469900" indent="-382270">
              <a:lnSpc>
                <a:spcPts val="2385"/>
              </a:lnSpc>
              <a:buClr>
                <a:srgbClr val="C4820D"/>
              </a:buClr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2000" spc="-5" dirty="0">
                <a:solidFill>
                  <a:srgbClr val="3B3B3B"/>
                </a:solidFill>
                <a:latin typeface="Courier New"/>
                <a:cs typeface="Courier New"/>
              </a:rPr>
              <a:t>'word'</a:t>
            </a:r>
            <a:endParaRPr sz="2000" dirty="0">
              <a:latin typeface="Courier New"/>
              <a:cs typeface="Courier New"/>
            </a:endParaRPr>
          </a:p>
          <a:p>
            <a:pPr marL="469900" indent="-382270">
              <a:lnSpc>
                <a:spcPct val="100000"/>
              </a:lnSpc>
              <a:buClr>
                <a:srgbClr val="C4820D"/>
              </a:buClr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2000" spc="-5" dirty="0">
                <a:solidFill>
                  <a:srgbClr val="3B3B3B"/>
                </a:solidFill>
                <a:latin typeface="Courier New"/>
                <a:cs typeface="Courier New"/>
              </a:rPr>
              <a:t>"there can be </a:t>
            </a:r>
            <a:r>
              <a:rPr sz="2000" dirty="0">
                <a:solidFill>
                  <a:srgbClr val="3B3B3B"/>
                </a:solidFill>
                <a:latin typeface="Courier New"/>
                <a:cs typeface="Courier New"/>
              </a:rPr>
              <a:t>2 </a:t>
            </a:r>
            <a:r>
              <a:rPr sz="2000" spc="-5" dirty="0">
                <a:solidFill>
                  <a:srgbClr val="3B3B3B"/>
                </a:solidFill>
                <a:latin typeface="Courier New"/>
                <a:cs typeface="Courier New"/>
              </a:rPr>
              <a:t>sentences. Here's the</a:t>
            </a:r>
            <a:r>
              <a:rPr sz="2000" spc="-55" dirty="0">
                <a:solidFill>
                  <a:srgbClr val="3B3B3B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3B3B3B"/>
                </a:solidFill>
                <a:latin typeface="Courier New"/>
                <a:cs typeface="Courier New"/>
              </a:rPr>
              <a:t>second!"</a:t>
            </a:r>
            <a:endParaRPr sz="20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Strings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consisting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of numbers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can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be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converted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to</a:t>
            </a:r>
            <a:r>
              <a:rPr sz="2400" spc="-10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numbers</a:t>
            </a:r>
            <a:endParaRPr sz="2400" dirty="0">
              <a:latin typeface="Arial"/>
              <a:cs typeface="Arial"/>
            </a:endParaRPr>
          </a:p>
          <a:p>
            <a:pPr marL="469900" indent="-382270">
              <a:lnSpc>
                <a:spcPts val="2385"/>
              </a:lnSpc>
              <a:spcBef>
                <a:spcPts val="515"/>
              </a:spcBef>
              <a:buClr>
                <a:srgbClr val="C4820D"/>
              </a:buClr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2000" spc="-5" dirty="0">
                <a:solidFill>
                  <a:srgbClr val="3B3B3B"/>
                </a:solidFill>
                <a:latin typeface="Courier New"/>
                <a:cs typeface="Courier New"/>
              </a:rPr>
              <a:t>int('12')</a:t>
            </a:r>
            <a:endParaRPr sz="2000" dirty="0">
              <a:latin typeface="Courier New"/>
              <a:cs typeface="Courier New"/>
            </a:endParaRPr>
          </a:p>
          <a:p>
            <a:pPr marL="469900" indent="-382270">
              <a:lnSpc>
                <a:spcPts val="2385"/>
              </a:lnSpc>
              <a:buClr>
                <a:srgbClr val="C4820D"/>
              </a:buClr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2000" spc="-5" dirty="0">
                <a:solidFill>
                  <a:srgbClr val="3B3B3B"/>
                </a:solidFill>
                <a:latin typeface="Courier New"/>
                <a:cs typeface="Courier New"/>
              </a:rPr>
              <a:t>float('1.2')</a:t>
            </a:r>
            <a:endParaRPr sz="20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Any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value can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be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converted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to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a</a:t>
            </a:r>
            <a:r>
              <a:rPr sz="2400" spc="-4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string</a:t>
            </a:r>
            <a:endParaRPr sz="2400" dirty="0">
              <a:latin typeface="Arial"/>
              <a:cs typeface="Arial"/>
            </a:endParaRPr>
          </a:p>
          <a:p>
            <a:pPr marL="469900" indent="-382270">
              <a:lnSpc>
                <a:spcPct val="100000"/>
              </a:lnSpc>
              <a:spcBef>
                <a:spcPts val="515"/>
              </a:spcBef>
              <a:buClr>
                <a:srgbClr val="C4820D"/>
              </a:buClr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2000" spc="-5" dirty="0">
                <a:solidFill>
                  <a:srgbClr val="3B3B3B"/>
                </a:solidFill>
                <a:latin typeface="Courier New"/>
                <a:cs typeface="Courier New"/>
              </a:rPr>
              <a:t>str(5)</a:t>
            </a:r>
            <a:endParaRPr sz="2000" dirty="0">
              <a:latin typeface="Courier New"/>
              <a:cs typeface="Courier New"/>
            </a:endParaRP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C7836679-A4BC-433B-8D9E-185335AFAAD2}"/>
              </a:ext>
            </a:extLst>
          </p:cNvPr>
          <p:cNvSpPr txBox="1"/>
          <p:nvPr/>
        </p:nvSpPr>
        <p:spPr>
          <a:xfrm>
            <a:off x="4051275" y="4184782"/>
            <a:ext cx="10420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3B7EA1"/>
                </a:solidFill>
                <a:latin typeface="Arial"/>
                <a:cs typeface="Arial"/>
              </a:rPr>
              <a:t>(Demo)</a:t>
            </a:r>
            <a:endParaRPr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58623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45681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Discussion</a:t>
            </a:r>
            <a:r>
              <a:rPr spc="-90" dirty="0"/>
              <a:t> </a:t>
            </a:r>
            <a:r>
              <a:rPr spc="-5" dirty="0"/>
              <a:t>Question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0225" y="987103"/>
            <a:ext cx="6495415" cy="3688715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Assume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you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have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run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the following</a:t>
            </a:r>
            <a:r>
              <a:rPr sz="2400" spc="-10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statements:</a:t>
            </a:r>
            <a:endParaRPr sz="2400" dirty="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495"/>
              </a:spcBef>
            </a:pPr>
            <a:r>
              <a:rPr sz="2400" dirty="0">
                <a:solidFill>
                  <a:srgbClr val="3B3B3B"/>
                </a:solidFill>
                <a:latin typeface="Courier New"/>
                <a:cs typeface="Courier New"/>
              </a:rPr>
              <a:t>x =</a:t>
            </a:r>
            <a:r>
              <a:rPr sz="2400" spc="-20" dirty="0">
                <a:solidFill>
                  <a:srgbClr val="3B3B3B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3B3B3B"/>
                </a:solidFill>
                <a:latin typeface="Courier New"/>
                <a:cs typeface="Courier New"/>
              </a:rPr>
              <a:t>3</a:t>
            </a:r>
            <a:endParaRPr sz="2400" dirty="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  <a:spcBef>
                <a:spcPts val="495"/>
              </a:spcBef>
            </a:pPr>
            <a:r>
              <a:rPr sz="2400" dirty="0">
                <a:solidFill>
                  <a:srgbClr val="3B3B3B"/>
                </a:solidFill>
                <a:latin typeface="Courier New"/>
                <a:cs typeface="Courier New"/>
              </a:rPr>
              <a:t>y =</a:t>
            </a:r>
            <a:r>
              <a:rPr sz="2400" spc="-20" dirty="0">
                <a:solidFill>
                  <a:srgbClr val="3B3B3B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Courier New"/>
                <a:cs typeface="Courier New"/>
              </a:rPr>
              <a:t>'4'</a:t>
            </a:r>
            <a:endParaRPr sz="2400" dirty="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  <a:spcBef>
                <a:spcPts val="495"/>
              </a:spcBef>
            </a:pPr>
            <a:r>
              <a:rPr sz="2400" dirty="0">
                <a:solidFill>
                  <a:srgbClr val="3B3B3B"/>
                </a:solidFill>
                <a:latin typeface="Courier New"/>
                <a:cs typeface="Courier New"/>
              </a:rPr>
              <a:t>z =</a:t>
            </a:r>
            <a:r>
              <a:rPr sz="2400" spc="-20" dirty="0">
                <a:solidFill>
                  <a:srgbClr val="3B3B3B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Courier New"/>
                <a:cs typeface="Courier New"/>
              </a:rPr>
              <a:t>'5.6'</a:t>
            </a:r>
            <a:endParaRPr sz="24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What's the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source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of the error in each</a:t>
            </a:r>
            <a:r>
              <a:rPr sz="2400" spc="-9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example?</a:t>
            </a:r>
            <a:endParaRPr sz="2400" dirty="0">
              <a:latin typeface="Arial"/>
              <a:cs typeface="Arial"/>
            </a:endParaRPr>
          </a:p>
          <a:p>
            <a:pPr marL="927100" indent="-594995">
              <a:lnSpc>
                <a:spcPct val="100000"/>
              </a:lnSpc>
              <a:spcBef>
                <a:spcPts val="495"/>
              </a:spcBef>
              <a:buClr>
                <a:srgbClr val="C4820D"/>
              </a:buClr>
              <a:buAutoNum type="alphaUcPeriod"/>
              <a:tabLst>
                <a:tab pos="927100" algn="l"/>
              </a:tabLst>
            </a:pPr>
            <a:r>
              <a:rPr sz="2400" dirty="0">
                <a:solidFill>
                  <a:srgbClr val="3B3B3B"/>
                </a:solidFill>
                <a:latin typeface="Courier New"/>
                <a:cs typeface="Courier New"/>
              </a:rPr>
              <a:t>x +</a:t>
            </a:r>
            <a:r>
              <a:rPr sz="2400" spc="-20" dirty="0">
                <a:solidFill>
                  <a:srgbClr val="3B3B3B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3B3B3B"/>
                </a:solidFill>
                <a:latin typeface="Courier New"/>
                <a:cs typeface="Courier New"/>
              </a:rPr>
              <a:t>y</a:t>
            </a:r>
            <a:endParaRPr sz="2400" dirty="0">
              <a:latin typeface="Courier New"/>
              <a:cs typeface="Courier New"/>
            </a:endParaRPr>
          </a:p>
          <a:p>
            <a:pPr marL="927100" indent="-594995">
              <a:lnSpc>
                <a:spcPts val="2865"/>
              </a:lnSpc>
              <a:spcBef>
                <a:spcPts val="15"/>
              </a:spcBef>
              <a:buClr>
                <a:srgbClr val="C4820D"/>
              </a:buClr>
              <a:buAutoNum type="alphaUcPeriod"/>
              <a:tabLst>
                <a:tab pos="927100" algn="l"/>
              </a:tabLst>
            </a:pPr>
            <a:r>
              <a:rPr sz="2400" dirty="0">
                <a:solidFill>
                  <a:srgbClr val="3B3B3B"/>
                </a:solidFill>
                <a:latin typeface="Courier New"/>
                <a:cs typeface="Courier New"/>
              </a:rPr>
              <a:t>x + </a:t>
            </a:r>
            <a:r>
              <a:rPr sz="2400" spc="-5" dirty="0">
                <a:solidFill>
                  <a:srgbClr val="3B3B3B"/>
                </a:solidFill>
                <a:latin typeface="Courier New"/>
                <a:cs typeface="Courier New"/>
              </a:rPr>
              <a:t>int(y </a:t>
            </a:r>
            <a:r>
              <a:rPr sz="2400" dirty="0">
                <a:solidFill>
                  <a:srgbClr val="3B3B3B"/>
                </a:solidFill>
                <a:latin typeface="Courier New"/>
                <a:cs typeface="Courier New"/>
              </a:rPr>
              <a:t>+</a:t>
            </a:r>
            <a:r>
              <a:rPr sz="2400" spc="-35" dirty="0">
                <a:solidFill>
                  <a:srgbClr val="3B3B3B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Courier New"/>
                <a:cs typeface="Courier New"/>
              </a:rPr>
              <a:t>z)</a:t>
            </a:r>
            <a:endParaRPr sz="2400" dirty="0">
              <a:latin typeface="Courier New"/>
              <a:cs typeface="Courier New"/>
            </a:endParaRPr>
          </a:p>
          <a:p>
            <a:pPr marL="927100" indent="-594995">
              <a:lnSpc>
                <a:spcPts val="2850"/>
              </a:lnSpc>
              <a:buClr>
                <a:srgbClr val="C4820D"/>
              </a:buClr>
              <a:buAutoNum type="alphaUcPeriod"/>
              <a:tabLst>
                <a:tab pos="927100" algn="l"/>
              </a:tabLst>
            </a:pPr>
            <a:r>
              <a:rPr sz="2400" spc="-5" dirty="0">
                <a:solidFill>
                  <a:srgbClr val="3B3B3B"/>
                </a:solidFill>
                <a:latin typeface="Courier New"/>
                <a:cs typeface="Courier New"/>
              </a:rPr>
              <a:t>str(x) </a:t>
            </a:r>
            <a:r>
              <a:rPr sz="2400" dirty="0">
                <a:solidFill>
                  <a:srgbClr val="3B3B3B"/>
                </a:solidFill>
                <a:latin typeface="Courier New"/>
                <a:cs typeface="Courier New"/>
              </a:rPr>
              <a:t>+</a:t>
            </a:r>
            <a:r>
              <a:rPr sz="2400" spc="-20" dirty="0">
                <a:solidFill>
                  <a:srgbClr val="3B3B3B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Courier New"/>
                <a:cs typeface="Courier New"/>
              </a:rPr>
              <a:t>int(y)</a:t>
            </a:r>
            <a:endParaRPr sz="2400" dirty="0">
              <a:latin typeface="Courier New"/>
              <a:cs typeface="Courier New"/>
            </a:endParaRPr>
          </a:p>
          <a:p>
            <a:pPr marL="927100" indent="-594995">
              <a:lnSpc>
                <a:spcPts val="2865"/>
              </a:lnSpc>
              <a:buClr>
                <a:srgbClr val="C4820D"/>
              </a:buClr>
              <a:buAutoNum type="alphaUcPeriod"/>
              <a:tabLst>
                <a:tab pos="927100" algn="l"/>
              </a:tabLst>
            </a:pPr>
            <a:r>
              <a:rPr sz="2400" dirty="0">
                <a:solidFill>
                  <a:srgbClr val="3B3B3B"/>
                </a:solidFill>
                <a:latin typeface="Courier New"/>
                <a:cs typeface="Courier New"/>
              </a:rPr>
              <a:t>y +</a:t>
            </a:r>
            <a:r>
              <a:rPr sz="2400" spc="-20" dirty="0">
                <a:solidFill>
                  <a:srgbClr val="3B3B3B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Courier New"/>
                <a:cs typeface="Courier New"/>
              </a:rPr>
              <a:t>float(z)</a:t>
            </a:r>
            <a:endParaRPr sz="2400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68439" y="2240540"/>
            <a:ext cx="2006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b="1" spc="-5" dirty="0">
                <a:solidFill>
                  <a:srgbClr val="3B7EA1"/>
                </a:solidFill>
                <a:latin typeface="Arial"/>
                <a:cs typeface="Arial"/>
              </a:rPr>
              <a:t>Review</a:t>
            </a:r>
            <a:endParaRPr sz="3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15581" y="2240540"/>
            <a:ext cx="13125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270" dirty="0">
                <a:solidFill>
                  <a:srgbClr val="3B7EA1"/>
                </a:solidFill>
                <a:latin typeface="Arial"/>
                <a:cs typeface="Arial"/>
              </a:rPr>
              <a:t>T</a:t>
            </a:r>
            <a:r>
              <a:rPr sz="3600" b="1" spc="-5" dirty="0">
                <a:solidFill>
                  <a:srgbClr val="3B7EA1"/>
                </a:solidFill>
                <a:latin typeface="Arial"/>
                <a:cs typeface="Arial"/>
              </a:rPr>
              <a:t>ypes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49218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Every </a:t>
            </a:r>
            <a:r>
              <a:rPr spc="-5" dirty="0"/>
              <a:t>value </a:t>
            </a:r>
            <a:r>
              <a:rPr spc="-10" dirty="0"/>
              <a:t>has </a:t>
            </a:r>
            <a:r>
              <a:rPr dirty="0"/>
              <a:t>a</a:t>
            </a:r>
            <a:r>
              <a:rPr spc="-85" dirty="0"/>
              <a:t> </a:t>
            </a:r>
            <a:r>
              <a:rPr dirty="0"/>
              <a:t>type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0225" y="1093342"/>
            <a:ext cx="36061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5" dirty="0">
                <a:solidFill>
                  <a:srgbClr val="3B3B3B"/>
                </a:solidFill>
                <a:latin typeface="Arial"/>
                <a:cs typeface="Arial"/>
              </a:rPr>
              <a:t>We’ve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seen 5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types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so</a:t>
            </a:r>
            <a:r>
              <a:rPr sz="2400" spc="-9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far: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5467" y="1524000"/>
            <a:ext cx="4369435" cy="935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4335" indent="-382270">
              <a:lnSpc>
                <a:spcPts val="2385"/>
              </a:lnSpc>
              <a:spcBef>
                <a:spcPts val="100"/>
              </a:spcBef>
              <a:buClr>
                <a:srgbClr val="C4820D"/>
              </a:buClr>
              <a:buFont typeface="Arial"/>
              <a:buChar char="●"/>
              <a:tabLst>
                <a:tab pos="394335" algn="l"/>
                <a:tab pos="394970" algn="l"/>
              </a:tabLst>
            </a:pPr>
            <a:r>
              <a:rPr sz="2000" spc="-5" dirty="0">
                <a:solidFill>
                  <a:srgbClr val="3B3B3B"/>
                </a:solidFill>
                <a:latin typeface="Courier New"/>
                <a:cs typeface="Courier New"/>
              </a:rPr>
              <a:t>int:</a:t>
            </a:r>
            <a:r>
              <a:rPr sz="2000" spc="-10" dirty="0">
                <a:solidFill>
                  <a:srgbClr val="3B3B3B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3B3B3B"/>
                </a:solidFill>
                <a:latin typeface="Courier New"/>
                <a:cs typeface="Courier New"/>
              </a:rPr>
              <a:t>2</a:t>
            </a:r>
            <a:endParaRPr sz="2000">
              <a:latin typeface="Courier New"/>
              <a:cs typeface="Courier New"/>
            </a:endParaRPr>
          </a:p>
          <a:p>
            <a:pPr marL="394335" indent="-382270">
              <a:lnSpc>
                <a:spcPts val="2385"/>
              </a:lnSpc>
              <a:buClr>
                <a:srgbClr val="C4820D"/>
              </a:buClr>
              <a:buFont typeface="Arial"/>
              <a:buChar char="●"/>
              <a:tabLst>
                <a:tab pos="394335" algn="l"/>
                <a:tab pos="394970" algn="l"/>
              </a:tabLst>
            </a:pPr>
            <a:r>
              <a:rPr sz="2000" spc="-5" dirty="0">
                <a:solidFill>
                  <a:srgbClr val="3B3B3B"/>
                </a:solidFill>
                <a:latin typeface="Courier New"/>
                <a:cs typeface="Courier New"/>
              </a:rPr>
              <a:t>float:</a:t>
            </a:r>
            <a:r>
              <a:rPr sz="2000" spc="-15" dirty="0">
                <a:solidFill>
                  <a:srgbClr val="3B3B3B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3B3B3B"/>
                </a:solidFill>
                <a:latin typeface="Courier New"/>
                <a:cs typeface="Courier New"/>
              </a:rPr>
              <a:t>2.2</a:t>
            </a:r>
            <a:endParaRPr sz="2000">
              <a:latin typeface="Courier New"/>
              <a:cs typeface="Courier New"/>
            </a:endParaRPr>
          </a:p>
          <a:p>
            <a:pPr marL="394335" indent="-382270">
              <a:lnSpc>
                <a:spcPct val="100000"/>
              </a:lnSpc>
              <a:buClr>
                <a:srgbClr val="C4820D"/>
              </a:buClr>
              <a:buFont typeface="Arial"/>
              <a:buChar char="●"/>
              <a:tabLst>
                <a:tab pos="394335" algn="l"/>
                <a:tab pos="394970" algn="l"/>
              </a:tabLst>
            </a:pPr>
            <a:r>
              <a:rPr sz="2000" spc="-5" dirty="0">
                <a:solidFill>
                  <a:srgbClr val="3B3B3B"/>
                </a:solidFill>
                <a:latin typeface="Courier New"/>
                <a:cs typeface="Courier New"/>
              </a:rPr>
              <a:t>str: 'Red fish, blue</a:t>
            </a:r>
            <a:r>
              <a:rPr sz="2000" spc="-85" dirty="0">
                <a:solidFill>
                  <a:srgbClr val="3B3B3B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3B3B3B"/>
                </a:solidFill>
                <a:latin typeface="Courier New"/>
                <a:cs typeface="Courier New"/>
              </a:rPr>
              <a:t>fish'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734093" y="1438464"/>
            <a:ext cx="51314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4335" indent="-382270">
              <a:lnSpc>
                <a:spcPct val="100000"/>
              </a:lnSpc>
              <a:spcBef>
                <a:spcPts val="100"/>
              </a:spcBef>
              <a:buClr>
                <a:srgbClr val="C4820D"/>
              </a:buClr>
              <a:buFont typeface="Arial"/>
              <a:buChar char="●"/>
              <a:tabLst>
                <a:tab pos="394335" algn="l"/>
                <a:tab pos="394970" algn="l"/>
              </a:tabLst>
            </a:pPr>
            <a:r>
              <a:rPr sz="2000" spc="-5" dirty="0">
                <a:solidFill>
                  <a:srgbClr val="3B3B3B"/>
                </a:solidFill>
                <a:latin typeface="Courier New"/>
                <a:cs typeface="Courier New"/>
              </a:rPr>
              <a:t>builtin_function_or_method:</a:t>
            </a:r>
            <a:r>
              <a:rPr sz="2000" spc="-85" dirty="0">
                <a:solidFill>
                  <a:srgbClr val="3B3B3B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3B3B3B"/>
                </a:solidFill>
                <a:latin typeface="Courier New"/>
                <a:cs typeface="Courier New"/>
              </a:rPr>
              <a:t>abs</a:t>
            </a:r>
            <a:endParaRPr sz="2000" dirty="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734093" y="1743265"/>
            <a:ext cx="116967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4335" indent="-382270">
              <a:lnSpc>
                <a:spcPct val="100000"/>
              </a:lnSpc>
              <a:spcBef>
                <a:spcPts val="100"/>
              </a:spcBef>
              <a:buClr>
                <a:srgbClr val="C4820D"/>
              </a:buClr>
              <a:buFont typeface="Arial"/>
              <a:buChar char="●"/>
              <a:tabLst>
                <a:tab pos="394335" algn="l"/>
                <a:tab pos="394970" algn="l"/>
              </a:tabLst>
            </a:pPr>
            <a:r>
              <a:rPr sz="2000" spc="-5" dirty="0">
                <a:solidFill>
                  <a:srgbClr val="3B3B3B"/>
                </a:solidFill>
                <a:latin typeface="Courier New"/>
                <a:cs typeface="Courier New"/>
              </a:rPr>
              <a:t>Table</a:t>
            </a:r>
            <a:endParaRPr sz="200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7001817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49218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Every </a:t>
            </a:r>
            <a:r>
              <a:rPr spc="-5" dirty="0"/>
              <a:t>value </a:t>
            </a:r>
            <a:r>
              <a:rPr spc="-10" dirty="0"/>
              <a:t>has </a:t>
            </a:r>
            <a:r>
              <a:rPr dirty="0"/>
              <a:t>a</a:t>
            </a:r>
            <a:r>
              <a:rPr spc="-85" dirty="0"/>
              <a:t> </a:t>
            </a:r>
            <a:r>
              <a:rPr dirty="0"/>
              <a:t>type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0225" y="1093342"/>
            <a:ext cx="36061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5" dirty="0">
                <a:solidFill>
                  <a:srgbClr val="3B3B3B"/>
                </a:solidFill>
                <a:latin typeface="Arial"/>
                <a:cs typeface="Arial"/>
              </a:rPr>
              <a:t>We’ve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seen 5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types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so</a:t>
            </a:r>
            <a:r>
              <a:rPr sz="2400" spc="-9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far: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5467" y="1524000"/>
            <a:ext cx="4369435" cy="935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4335" indent="-382270">
              <a:lnSpc>
                <a:spcPts val="2385"/>
              </a:lnSpc>
              <a:spcBef>
                <a:spcPts val="100"/>
              </a:spcBef>
              <a:buClr>
                <a:srgbClr val="C4820D"/>
              </a:buClr>
              <a:buFont typeface="Arial"/>
              <a:buChar char="●"/>
              <a:tabLst>
                <a:tab pos="394335" algn="l"/>
                <a:tab pos="394970" algn="l"/>
              </a:tabLst>
            </a:pPr>
            <a:r>
              <a:rPr sz="2000" spc="-5" dirty="0">
                <a:solidFill>
                  <a:srgbClr val="3B3B3B"/>
                </a:solidFill>
                <a:latin typeface="Courier New"/>
                <a:cs typeface="Courier New"/>
              </a:rPr>
              <a:t>int:</a:t>
            </a:r>
            <a:r>
              <a:rPr sz="2000" spc="-10" dirty="0">
                <a:solidFill>
                  <a:srgbClr val="3B3B3B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3B3B3B"/>
                </a:solidFill>
                <a:latin typeface="Courier New"/>
                <a:cs typeface="Courier New"/>
              </a:rPr>
              <a:t>2</a:t>
            </a:r>
            <a:endParaRPr sz="2000">
              <a:latin typeface="Courier New"/>
              <a:cs typeface="Courier New"/>
            </a:endParaRPr>
          </a:p>
          <a:p>
            <a:pPr marL="394335" indent="-382270">
              <a:lnSpc>
                <a:spcPts val="2385"/>
              </a:lnSpc>
              <a:buClr>
                <a:srgbClr val="C4820D"/>
              </a:buClr>
              <a:buFont typeface="Arial"/>
              <a:buChar char="●"/>
              <a:tabLst>
                <a:tab pos="394335" algn="l"/>
                <a:tab pos="394970" algn="l"/>
              </a:tabLst>
            </a:pPr>
            <a:r>
              <a:rPr sz="2000" spc="-5" dirty="0">
                <a:solidFill>
                  <a:srgbClr val="3B3B3B"/>
                </a:solidFill>
                <a:latin typeface="Courier New"/>
                <a:cs typeface="Courier New"/>
              </a:rPr>
              <a:t>float:</a:t>
            </a:r>
            <a:r>
              <a:rPr sz="2000" spc="-15" dirty="0">
                <a:solidFill>
                  <a:srgbClr val="3B3B3B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3B3B3B"/>
                </a:solidFill>
                <a:latin typeface="Courier New"/>
                <a:cs typeface="Courier New"/>
              </a:rPr>
              <a:t>2.2</a:t>
            </a:r>
            <a:endParaRPr sz="2000">
              <a:latin typeface="Courier New"/>
              <a:cs typeface="Courier New"/>
            </a:endParaRPr>
          </a:p>
          <a:p>
            <a:pPr marL="394335" indent="-382270">
              <a:lnSpc>
                <a:spcPct val="100000"/>
              </a:lnSpc>
              <a:buClr>
                <a:srgbClr val="C4820D"/>
              </a:buClr>
              <a:buFont typeface="Arial"/>
              <a:buChar char="●"/>
              <a:tabLst>
                <a:tab pos="394335" algn="l"/>
                <a:tab pos="394970" algn="l"/>
              </a:tabLst>
            </a:pPr>
            <a:r>
              <a:rPr sz="2000" spc="-5" dirty="0">
                <a:solidFill>
                  <a:srgbClr val="3B3B3B"/>
                </a:solidFill>
                <a:latin typeface="Courier New"/>
                <a:cs typeface="Courier New"/>
              </a:rPr>
              <a:t>str: 'Red fish, blue</a:t>
            </a:r>
            <a:r>
              <a:rPr sz="2000" spc="-85" dirty="0">
                <a:solidFill>
                  <a:srgbClr val="3B3B3B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3B3B3B"/>
                </a:solidFill>
                <a:latin typeface="Courier New"/>
                <a:cs typeface="Courier New"/>
              </a:rPr>
              <a:t>fish'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xfrm>
            <a:off x="530225" y="2415641"/>
            <a:ext cx="8145780" cy="1140056"/>
          </a:xfrm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spc="-5" dirty="0"/>
              <a:t>The </a:t>
            </a:r>
            <a:r>
              <a:rPr sz="2000" spc="-5" dirty="0">
                <a:latin typeface="Courier New"/>
                <a:cs typeface="Courier New"/>
              </a:rPr>
              <a:t>type</a:t>
            </a:r>
            <a:r>
              <a:rPr sz="2000" spc="-590" dirty="0">
                <a:latin typeface="Courier New"/>
                <a:cs typeface="Courier New"/>
              </a:rPr>
              <a:t> </a:t>
            </a:r>
            <a:r>
              <a:rPr spc="-5" dirty="0"/>
              <a:t>function </a:t>
            </a:r>
            <a:r>
              <a:rPr dirty="0"/>
              <a:t>can </a:t>
            </a:r>
            <a:r>
              <a:rPr spc="-5" dirty="0"/>
              <a:t>tell </a:t>
            </a:r>
            <a:r>
              <a:rPr dirty="0"/>
              <a:t>you </a:t>
            </a:r>
            <a:r>
              <a:rPr spc="-5" dirty="0"/>
              <a:t>the type of </a:t>
            </a:r>
            <a:r>
              <a:rPr dirty="0"/>
              <a:t>a value</a:t>
            </a:r>
            <a:endParaRPr sz="2000" dirty="0">
              <a:latin typeface="Courier New"/>
              <a:cs typeface="Courier New"/>
            </a:endParaRPr>
          </a:p>
          <a:p>
            <a:pPr marL="469900" indent="-382270">
              <a:lnSpc>
                <a:spcPts val="2385"/>
              </a:lnSpc>
              <a:spcBef>
                <a:spcPts val="515"/>
              </a:spcBef>
              <a:buClr>
                <a:srgbClr val="C4820D"/>
              </a:buClr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2000" spc="-5" dirty="0">
                <a:latin typeface="Courier New"/>
                <a:cs typeface="Courier New"/>
              </a:rPr>
              <a:t>type(2)</a:t>
            </a:r>
            <a:endParaRPr sz="2000" dirty="0">
              <a:latin typeface="Courier New"/>
              <a:cs typeface="Courier New"/>
            </a:endParaRPr>
          </a:p>
          <a:p>
            <a:pPr marL="469900" indent="-382270">
              <a:lnSpc>
                <a:spcPts val="2385"/>
              </a:lnSpc>
              <a:buClr>
                <a:srgbClr val="C4820D"/>
              </a:buClr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2000" spc="-5" dirty="0">
                <a:latin typeface="Courier New"/>
                <a:cs typeface="Courier New"/>
              </a:rPr>
              <a:t>type(2 </a:t>
            </a:r>
            <a:r>
              <a:rPr sz="2000" dirty="0">
                <a:latin typeface="Courier New"/>
                <a:cs typeface="Courier New"/>
              </a:rPr>
              <a:t>+</a:t>
            </a:r>
            <a:r>
              <a:rPr sz="2000" spc="-1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2)</a:t>
            </a:r>
            <a:endParaRPr sz="2000" dirty="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734093" y="1438464"/>
            <a:ext cx="51314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4335" indent="-382270">
              <a:lnSpc>
                <a:spcPct val="100000"/>
              </a:lnSpc>
              <a:spcBef>
                <a:spcPts val="100"/>
              </a:spcBef>
              <a:buClr>
                <a:srgbClr val="C4820D"/>
              </a:buClr>
              <a:buFont typeface="Arial"/>
              <a:buChar char="●"/>
              <a:tabLst>
                <a:tab pos="394335" algn="l"/>
                <a:tab pos="394970" algn="l"/>
              </a:tabLst>
            </a:pPr>
            <a:r>
              <a:rPr sz="2000" spc="-5" dirty="0">
                <a:solidFill>
                  <a:srgbClr val="3B3B3B"/>
                </a:solidFill>
                <a:latin typeface="Courier New"/>
                <a:cs typeface="Courier New"/>
              </a:rPr>
              <a:t>builtin_function_or_method:</a:t>
            </a:r>
            <a:r>
              <a:rPr sz="2000" spc="-85" dirty="0">
                <a:solidFill>
                  <a:srgbClr val="3B3B3B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3B3B3B"/>
                </a:solidFill>
                <a:latin typeface="Courier New"/>
                <a:cs typeface="Courier New"/>
              </a:rPr>
              <a:t>abs</a:t>
            </a:r>
            <a:endParaRPr sz="2000" dirty="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734093" y="1743265"/>
            <a:ext cx="116967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4335" indent="-382270">
              <a:lnSpc>
                <a:spcPct val="100000"/>
              </a:lnSpc>
              <a:spcBef>
                <a:spcPts val="100"/>
              </a:spcBef>
              <a:buClr>
                <a:srgbClr val="C4820D"/>
              </a:buClr>
              <a:buFont typeface="Arial"/>
              <a:buChar char="●"/>
              <a:tabLst>
                <a:tab pos="394335" algn="l"/>
                <a:tab pos="394970" algn="l"/>
              </a:tabLst>
            </a:pPr>
            <a:r>
              <a:rPr sz="2000" spc="-5" dirty="0">
                <a:solidFill>
                  <a:srgbClr val="3B3B3B"/>
                </a:solidFill>
                <a:latin typeface="Courier New"/>
                <a:cs typeface="Courier New"/>
              </a:rPr>
              <a:t>Table</a:t>
            </a:r>
            <a:endParaRPr sz="200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539418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49218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Every </a:t>
            </a:r>
            <a:r>
              <a:rPr spc="-5" dirty="0"/>
              <a:t>value </a:t>
            </a:r>
            <a:r>
              <a:rPr spc="-10" dirty="0"/>
              <a:t>has </a:t>
            </a:r>
            <a:r>
              <a:rPr dirty="0"/>
              <a:t>a</a:t>
            </a:r>
            <a:r>
              <a:rPr spc="-85" dirty="0"/>
              <a:t> </a:t>
            </a:r>
            <a:r>
              <a:rPr dirty="0"/>
              <a:t>type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0225" y="1093342"/>
            <a:ext cx="36061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5" dirty="0">
                <a:solidFill>
                  <a:srgbClr val="3B3B3B"/>
                </a:solidFill>
                <a:latin typeface="Arial"/>
                <a:cs typeface="Arial"/>
              </a:rPr>
              <a:t>We’ve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seen 5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types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so</a:t>
            </a:r>
            <a:r>
              <a:rPr sz="2400" spc="-9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far: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5467" y="1524000"/>
            <a:ext cx="4369435" cy="935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4335" indent="-382270">
              <a:lnSpc>
                <a:spcPts val="2385"/>
              </a:lnSpc>
              <a:spcBef>
                <a:spcPts val="100"/>
              </a:spcBef>
              <a:buClr>
                <a:srgbClr val="C4820D"/>
              </a:buClr>
              <a:buFont typeface="Arial"/>
              <a:buChar char="●"/>
              <a:tabLst>
                <a:tab pos="394335" algn="l"/>
                <a:tab pos="394970" algn="l"/>
              </a:tabLst>
            </a:pPr>
            <a:r>
              <a:rPr sz="2000" spc="-5" dirty="0">
                <a:solidFill>
                  <a:srgbClr val="3B3B3B"/>
                </a:solidFill>
                <a:latin typeface="Courier New"/>
                <a:cs typeface="Courier New"/>
              </a:rPr>
              <a:t>int:</a:t>
            </a:r>
            <a:r>
              <a:rPr sz="2000" spc="-10" dirty="0">
                <a:solidFill>
                  <a:srgbClr val="3B3B3B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3B3B3B"/>
                </a:solidFill>
                <a:latin typeface="Courier New"/>
                <a:cs typeface="Courier New"/>
              </a:rPr>
              <a:t>2</a:t>
            </a:r>
            <a:endParaRPr sz="2000">
              <a:latin typeface="Courier New"/>
              <a:cs typeface="Courier New"/>
            </a:endParaRPr>
          </a:p>
          <a:p>
            <a:pPr marL="394335" indent="-382270">
              <a:lnSpc>
                <a:spcPts val="2385"/>
              </a:lnSpc>
              <a:buClr>
                <a:srgbClr val="C4820D"/>
              </a:buClr>
              <a:buFont typeface="Arial"/>
              <a:buChar char="●"/>
              <a:tabLst>
                <a:tab pos="394335" algn="l"/>
                <a:tab pos="394970" algn="l"/>
              </a:tabLst>
            </a:pPr>
            <a:r>
              <a:rPr sz="2000" spc="-5" dirty="0">
                <a:solidFill>
                  <a:srgbClr val="3B3B3B"/>
                </a:solidFill>
                <a:latin typeface="Courier New"/>
                <a:cs typeface="Courier New"/>
              </a:rPr>
              <a:t>float:</a:t>
            </a:r>
            <a:r>
              <a:rPr sz="2000" spc="-15" dirty="0">
                <a:solidFill>
                  <a:srgbClr val="3B3B3B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3B3B3B"/>
                </a:solidFill>
                <a:latin typeface="Courier New"/>
                <a:cs typeface="Courier New"/>
              </a:rPr>
              <a:t>2.2</a:t>
            </a:r>
            <a:endParaRPr sz="2000">
              <a:latin typeface="Courier New"/>
              <a:cs typeface="Courier New"/>
            </a:endParaRPr>
          </a:p>
          <a:p>
            <a:pPr marL="394335" indent="-382270">
              <a:lnSpc>
                <a:spcPct val="100000"/>
              </a:lnSpc>
              <a:buClr>
                <a:srgbClr val="C4820D"/>
              </a:buClr>
              <a:buFont typeface="Arial"/>
              <a:buChar char="●"/>
              <a:tabLst>
                <a:tab pos="394335" algn="l"/>
                <a:tab pos="394970" algn="l"/>
              </a:tabLst>
            </a:pPr>
            <a:r>
              <a:rPr sz="2000" spc="-5" dirty="0">
                <a:solidFill>
                  <a:srgbClr val="3B3B3B"/>
                </a:solidFill>
                <a:latin typeface="Courier New"/>
                <a:cs typeface="Courier New"/>
              </a:rPr>
              <a:t>str: 'Red fish, blue</a:t>
            </a:r>
            <a:r>
              <a:rPr sz="2000" spc="-85" dirty="0">
                <a:solidFill>
                  <a:srgbClr val="3B3B3B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3B3B3B"/>
                </a:solidFill>
                <a:latin typeface="Courier New"/>
                <a:cs typeface="Courier New"/>
              </a:rPr>
              <a:t>fish'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spc="-5" dirty="0"/>
              <a:t>The </a:t>
            </a:r>
            <a:r>
              <a:rPr sz="2000" spc="-5" dirty="0">
                <a:latin typeface="Courier New"/>
                <a:cs typeface="Courier New"/>
              </a:rPr>
              <a:t>type</a:t>
            </a:r>
            <a:r>
              <a:rPr sz="2000" spc="-590" dirty="0">
                <a:latin typeface="Courier New"/>
                <a:cs typeface="Courier New"/>
              </a:rPr>
              <a:t> </a:t>
            </a:r>
            <a:r>
              <a:rPr spc="-5" dirty="0"/>
              <a:t>function </a:t>
            </a:r>
            <a:r>
              <a:rPr dirty="0"/>
              <a:t>can </a:t>
            </a:r>
            <a:r>
              <a:rPr spc="-5" dirty="0"/>
              <a:t>tell </a:t>
            </a:r>
            <a:r>
              <a:rPr dirty="0"/>
              <a:t>you </a:t>
            </a:r>
            <a:r>
              <a:rPr spc="-5" dirty="0"/>
              <a:t>the type of </a:t>
            </a:r>
            <a:r>
              <a:rPr dirty="0"/>
              <a:t>a value</a:t>
            </a:r>
            <a:endParaRPr sz="2000">
              <a:latin typeface="Courier New"/>
              <a:cs typeface="Courier New"/>
            </a:endParaRPr>
          </a:p>
          <a:p>
            <a:pPr marL="469900" indent="-382270">
              <a:lnSpc>
                <a:spcPts val="2385"/>
              </a:lnSpc>
              <a:spcBef>
                <a:spcPts val="515"/>
              </a:spcBef>
              <a:buClr>
                <a:srgbClr val="C4820D"/>
              </a:buClr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2000" spc="-5" dirty="0">
                <a:latin typeface="Courier New"/>
                <a:cs typeface="Courier New"/>
              </a:rPr>
              <a:t>type(2)</a:t>
            </a:r>
            <a:endParaRPr sz="2000">
              <a:latin typeface="Courier New"/>
              <a:cs typeface="Courier New"/>
            </a:endParaRPr>
          </a:p>
          <a:p>
            <a:pPr marL="469900" indent="-382270">
              <a:lnSpc>
                <a:spcPts val="2385"/>
              </a:lnSpc>
              <a:buClr>
                <a:srgbClr val="C4820D"/>
              </a:buClr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2000" spc="-5" dirty="0">
                <a:latin typeface="Courier New"/>
                <a:cs typeface="Courier New"/>
              </a:rPr>
              <a:t>type(2 </a:t>
            </a:r>
            <a:r>
              <a:rPr sz="2000" dirty="0">
                <a:latin typeface="Courier New"/>
                <a:cs typeface="Courier New"/>
              </a:rPr>
              <a:t>+</a:t>
            </a:r>
            <a:r>
              <a:rPr sz="2000" spc="-1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2)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spc="-5" dirty="0"/>
              <a:t>An </a:t>
            </a:r>
            <a:r>
              <a:rPr spc="-10" dirty="0"/>
              <a:t>expression’s </a:t>
            </a:r>
            <a:r>
              <a:rPr dirty="0"/>
              <a:t>“type” </a:t>
            </a:r>
            <a:r>
              <a:rPr spc="-5" dirty="0"/>
              <a:t>is based on its </a:t>
            </a:r>
            <a:r>
              <a:rPr dirty="0"/>
              <a:t>value, </a:t>
            </a:r>
            <a:r>
              <a:rPr spc="-5" dirty="0"/>
              <a:t>not how it</a:t>
            </a:r>
            <a:r>
              <a:rPr spc="-50" dirty="0"/>
              <a:t> </a:t>
            </a:r>
            <a:r>
              <a:rPr spc="-5" dirty="0"/>
              <a:t>looks</a:t>
            </a:r>
          </a:p>
          <a:p>
            <a:pPr marL="469900" indent="-382270">
              <a:lnSpc>
                <a:spcPts val="2385"/>
              </a:lnSpc>
              <a:spcBef>
                <a:spcPts val="515"/>
              </a:spcBef>
              <a:buClr>
                <a:srgbClr val="C4820D"/>
              </a:buClr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2000" dirty="0">
                <a:latin typeface="Courier New"/>
                <a:cs typeface="Courier New"/>
              </a:rPr>
              <a:t>x =</a:t>
            </a:r>
            <a:r>
              <a:rPr sz="2000" spc="-15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2</a:t>
            </a:r>
            <a:endParaRPr sz="2000">
              <a:latin typeface="Courier New"/>
              <a:cs typeface="Courier New"/>
            </a:endParaRPr>
          </a:p>
          <a:p>
            <a:pPr marL="469900" indent="-382270">
              <a:lnSpc>
                <a:spcPts val="2385"/>
              </a:lnSpc>
              <a:buClr>
                <a:srgbClr val="C4820D"/>
              </a:buClr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2000" spc="-5" dirty="0">
                <a:latin typeface="Courier New"/>
                <a:cs typeface="Courier New"/>
              </a:rPr>
              <a:t>type(x)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734093" y="1438464"/>
            <a:ext cx="51314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4335" indent="-382270">
              <a:lnSpc>
                <a:spcPct val="100000"/>
              </a:lnSpc>
              <a:spcBef>
                <a:spcPts val="100"/>
              </a:spcBef>
              <a:buClr>
                <a:srgbClr val="C4820D"/>
              </a:buClr>
              <a:buFont typeface="Arial"/>
              <a:buChar char="●"/>
              <a:tabLst>
                <a:tab pos="394335" algn="l"/>
                <a:tab pos="394970" algn="l"/>
              </a:tabLst>
            </a:pPr>
            <a:r>
              <a:rPr sz="2000" spc="-5" dirty="0">
                <a:solidFill>
                  <a:srgbClr val="3B3B3B"/>
                </a:solidFill>
                <a:latin typeface="Courier New"/>
                <a:cs typeface="Courier New"/>
              </a:rPr>
              <a:t>builtin_function_or_method:</a:t>
            </a:r>
            <a:r>
              <a:rPr sz="2000" spc="-85" dirty="0">
                <a:solidFill>
                  <a:srgbClr val="3B3B3B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3B3B3B"/>
                </a:solidFill>
                <a:latin typeface="Courier New"/>
                <a:cs typeface="Courier New"/>
              </a:rPr>
              <a:t>abs</a:t>
            </a:r>
            <a:endParaRPr sz="2000" dirty="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734093" y="1743265"/>
            <a:ext cx="116967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4335" indent="-382270">
              <a:lnSpc>
                <a:spcPct val="100000"/>
              </a:lnSpc>
              <a:spcBef>
                <a:spcPts val="100"/>
              </a:spcBef>
              <a:buClr>
                <a:srgbClr val="C4820D"/>
              </a:buClr>
              <a:buFont typeface="Arial"/>
              <a:buChar char="●"/>
              <a:tabLst>
                <a:tab pos="394335" algn="l"/>
                <a:tab pos="394970" algn="l"/>
              </a:tabLst>
            </a:pPr>
            <a:r>
              <a:rPr sz="2000" spc="-5" dirty="0">
                <a:solidFill>
                  <a:srgbClr val="3B3B3B"/>
                </a:solidFill>
                <a:latin typeface="Courier New"/>
                <a:cs typeface="Courier New"/>
              </a:rPr>
              <a:t>Table</a:t>
            </a:r>
            <a:endParaRPr sz="2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27940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Conversions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0225" y="1015466"/>
            <a:ext cx="7927340" cy="1447832"/>
          </a:xfrm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Strings that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contain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numbers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can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be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converted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to</a:t>
            </a:r>
            <a:r>
              <a:rPr sz="2400" spc="-11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numbers</a:t>
            </a:r>
            <a:endParaRPr sz="2400" dirty="0">
              <a:latin typeface="Arial"/>
              <a:cs typeface="Arial"/>
            </a:endParaRPr>
          </a:p>
          <a:p>
            <a:pPr marL="469900" indent="-382270">
              <a:lnSpc>
                <a:spcPts val="2385"/>
              </a:lnSpc>
              <a:spcBef>
                <a:spcPts val="515"/>
              </a:spcBef>
              <a:buClr>
                <a:srgbClr val="C4820D"/>
              </a:buClr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2000" spc="-5" dirty="0">
                <a:solidFill>
                  <a:srgbClr val="3B3B3B"/>
                </a:solidFill>
                <a:latin typeface="Courier New"/>
                <a:cs typeface="Courier New"/>
              </a:rPr>
              <a:t>int('12')</a:t>
            </a:r>
            <a:endParaRPr sz="2000" dirty="0">
              <a:latin typeface="Courier New"/>
              <a:cs typeface="Courier New"/>
            </a:endParaRPr>
          </a:p>
          <a:p>
            <a:pPr marL="469900" indent="-382270">
              <a:lnSpc>
                <a:spcPts val="2385"/>
              </a:lnSpc>
              <a:buClr>
                <a:srgbClr val="C4820D"/>
              </a:buClr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2000" spc="-5" dirty="0">
                <a:solidFill>
                  <a:srgbClr val="3B3B3B"/>
                </a:solidFill>
                <a:latin typeface="Courier New"/>
                <a:cs typeface="Courier New"/>
              </a:rPr>
              <a:t>float('1.2')</a:t>
            </a:r>
            <a:endParaRPr sz="2000" dirty="0">
              <a:latin typeface="Courier New"/>
              <a:cs typeface="Courier New"/>
            </a:endParaRPr>
          </a:p>
          <a:p>
            <a:pPr marL="469900" indent="-382270">
              <a:lnSpc>
                <a:spcPct val="100000"/>
              </a:lnSpc>
              <a:buChar char="●"/>
              <a:tabLst>
                <a:tab pos="469265" algn="l"/>
                <a:tab pos="469900" algn="l"/>
              </a:tabLst>
            </a:pPr>
            <a:r>
              <a:rPr sz="2000" strike="sngStrike" dirty="0">
                <a:solidFill>
                  <a:srgbClr val="C4820D"/>
                </a:solidFill>
                <a:latin typeface="Arial"/>
                <a:cs typeface="Arial"/>
              </a:rPr>
              <a:t>	</a:t>
            </a:r>
            <a:r>
              <a:rPr sz="2000" strike="sngStrike" spc="-5" dirty="0">
                <a:solidFill>
                  <a:srgbClr val="3B3B3B"/>
                </a:solidFill>
                <a:latin typeface="Courier New"/>
                <a:cs typeface="Courier New"/>
              </a:rPr>
              <a:t>float('one point two')</a:t>
            </a:r>
            <a:r>
              <a:rPr sz="2000" strike="noStrike" spc="-5" dirty="0">
                <a:solidFill>
                  <a:srgbClr val="3B3B3B"/>
                </a:solidFill>
                <a:latin typeface="Courier New"/>
                <a:cs typeface="Courier New"/>
              </a:rPr>
              <a:t> </a:t>
            </a:r>
            <a:r>
              <a:rPr sz="2000" strike="noStrike" dirty="0">
                <a:solidFill>
                  <a:srgbClr val="3B3B3B"/>
                </a:solidFill>
                <a:latin typeface="Courier New"/>
                <a:cs typeface="Courier New"/>
              </a:rPr>
              <a:t># </a:t>
            </a:r>
            <a:r>
              <a:rPr sz="2000" strike="noStrike" spc="-5" dirty="0">
                <a:solidFill>
                  <a:srgbClr val="3B3B3B"/>
                </a:solidFill>
                <a:latin typeface="Courier New"/>
                <a:cs typeface="Courier New"/>
              </a:rPr>
              <a:t>Not </a:t>
            </a:r>
            <a:r>
              <a:rPr sz="2000" strike="noStrike" dirty="0">
                <a:solidFill>
                  <a:srgbClr val="3B3B3B"/>
                </a:solidFill>
                <a:latin typeface="Courier New"/>
                <a:cs typeface="Courier New"/>
              </a:rPr>
              <a:t>a </a:t>
            </a:r>
            <a:r>
              <a:rPr sz="2000" strike="noStrike" spc="-5" dirty="0">
                <a:solidFill>
                  <a:srgbClr val="3B3B3B"/>
                </a:solidFill>
                <a:latin typeface="Courier New"/>
                <a:cs typeface="Courier New"/>
              </a:rPr>
              <a:t>good</a:t>
            </a:r>
            <a:r>
              <a:rPr sz="2000" strike="noStrike" spc="-50" dirty="0">
                <a:solidFill>
                  <a:srgbClr val="3B3B3B"/>
                </a:solidFill>
                <a:latin typeface="Courier New"/>
                <a:cs typeface="Courier New"/>
              </a:rPr>
              <a:t> </a:t>
            </a:r>
            <a:r>
              <a:rPr sz="2000" strike="noStrike" spc="-5" dirty="0">
                <a:solidFill>
                  <a:srgbClr val="3B3B3B"/>
                </a:solidFill>
                <a:latin typeface="Courier New"/>
                <a:cs typeface="Courier New"/>
              </a:rPr>
              <a:t>idea!</a:t>
            </a:r>
            <a:endParaRPr sz="2000" dirty="0">
              <a:latin typeface="Courier New"/>
              <a:cs typeface="Courier New"/>
            </a:endParaRP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E59F5221-C379-480F-BF7F-ED9BC6DFE49C}"/>
              </a:ext>
            </a:extLst>
          </p:cNvPr>
          <p:cNvSpPr txBox="1"/>
          <p:nvPr/>
        </p:nvSpPr>
        <p:spPr>
          <a:xfrm>
            <a:off x="4050982" y="4400550"/>
            <a:ext cx="10420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3B7EA1"/>
                </a:solidFill>
                <a:latin typeface="Arial"/>
                <a:cs typeface="Arial"/>
              </a:rPr>
              <a:t>(Demo)</a:t>
            </a:r>
            <a:endParaRPr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01481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27940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Conversions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0225" y="1015466"/>
            <a:ext cx="7927340" cy="2253181"/>
          </a:xfrm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Strings that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contain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numbers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can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be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converted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to</a:t>
            </a:r>
            <a:r>
              <a:rPr sz="2400" spc="-11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numbers</a:t>
            </a:r>
            <a:endParaRPr sz="2400" dirty="0">
              <a:latin typeface="Arial"/>
              <a:cs typeface="Arial"/>
            </a:endParaRPr>
          </a:p>
          <a:p>
            <a:pPr marL="469900" indent="-382270">
              <a:lnSpc>
                <a:spcPts val="2385"/>
              </a:lnSpc>
              <a:spcBef>
                <a:spcPts val="515"/>
              </a:spcBef>
              <a:buClr>
                <a:srgbClr val="C4820D"/>
              </a:buClr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2000" spc="-5" dirty="0">
                <a:solidFill>
                  <a:srgbClr val="3B3B3B"/>
                </a:solidFill>
                <a:latin typeface="Courier New"/>
                <a:cs typeface="Courier New"/>
              </a:rPr>
              <a:t>int('12')</a:t>
            </a:r>
            <a:endParaRPr sz="2000" dirty="0">
              <a:latin typeface="Courier New"/>
              <a:cs typeface="Courier New"/>
            </a:endParaRPr>
          </a:p>
          <a:p>
            <a:pPr marL="469900" indent="-382270">
              <a:lnSpc>
                <a:spcPts val="2385"/>
              </a:lnSpc>
              <a:buClr>
                <a:srgbClr val="C4820D"/>
              </a:buClr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2000" spc="-5" dirty="0">
                <a:solidFill>
                  <a:srgbClr val="3B3B3B"/>
                </a:solidFill>
                <a:latin typeface="Courier New"/>
                <a:cs typeface="Courier New"/>
              </a:rPr>
              <a:t>float('1.2')</a:t>
            </a:r>
            <a:endParaRPr sz="2000" dirty="0">
              <a:latin typeface="Courier New"/>
              <a:cs typeface="Courier New"/>
            </a:endParaRPr>
          </a:p>
          <a:p>
            <a:pPr marL="469900" indent="-382270">
              <a:lnSpc>
                <a:spcPct val="100000"/>
              </a:lnSpc>
              <a:buChar char="●"/>
              <a:tabLst>
                <a:tab pos="469265" algn="l"/>
                <a:tab pos="469900" algn="l"/>
              </a:tabLst>
            </a:pPr>
            <a:r>
              <a:rPr sz="2000" strike="sngStrike" dirty="0">
                <a:solidFill>
                  <a:srgbClr val="C4820D"/>
                </a:solidFill>
                <a:latin typeface="Arial"/>
                <a:cs typeface="Arial"/>
              </a:rPr>
              <a:t>	</a:t>
            </a:r>
            <a:r>
              <a:rPr sz="2000" strike="sngStrike" spc="-5" dirty="0">
                <a:solidFill>
                  <a:srgbClr val="3B3B3B"/>
                </a:solidFill>
                <a:latin typeface="Courier New"/>
                <a:cs typeface="Courier New"/>
              </a:rPr>
              <a:t>float('one point two')</a:t>
            </a:r>
            <a:r>
              <a:rPr sz="2000" strike="noStrike" spc="-5" dirty="0">
                <a:solidFill>
                  <a:srgbClr val="3B3B3B"/>
                </a:solidFill>
                <a:latin typeface="Courier New"/>
                <a:cs typeface="Courier New"/>
              </a:rPr>
              <a:t> </a:t>
            </a:r>
            <a:r>
              <a:rPr sz="2000" strike="noStrike" dirty="0">
                <a:solidFill>
                  <a:srgbClr val="3B3B3B"/>
                </a:solidFill>
                <a:latin typeface="Courier New"/>
                <a:cs typeface="Courier New"/>
              </a:rPr>
              <a:t># </a:t>
            </a:r>
            <a:r>
              <a:rPr sz="2000" strike="noStrike" spc="-5" dirty="0">
                <a:solidFill>
                  <a:srgbClr val="3B3B3B"/>
                </a:solidFill>
                <a:latin typeface="Courier New"/>
                <a:cs typeface="Courier New"/>
              </a:rPr>
              <a:t>Not </a:t>
            </a:r>
            <a:r>
              <a:rPr sz="2000" strike="noStrike" dirty="0">
                <a:solidFill>
                  <a:srgbClr val="3B3B3B"/>
                </a:solidFill>
                <a:latin typeface="Courier New"/>
                <a:cs typeface="Courier New"/>
              </a:rPr>
              <a:t>a </a:t>
            </a:r>
            <a:r>
              <a:rPr sz="2000" strike="noStrike" spc="-5" dirty="0">
                <a:solidFill>
                  <a:srgbClr val="3B3B3B"/>
                </a:solidFill>
                <a:latin typeface="Courier New"/>
                <a:cs typeface="Courier New"/>
              </a:rPr>
              <a:t>good</a:t>
            </a:r>
            <a:r>
              <a:rPr sz="2000" strike="noStrike" spc="-50" dirty="0">
                <a:solidFill>
                  <a:srgbClr val="3B3B3B"/>
                </a:solidFill>
                <a:latin typeface="Courier New"/>
                <a:cs typeface="Courier New"/>
              </a:rPr>
              <a:t> </a:t>
            </a:r>
            <a:r>
              <a:rPr sz="2000" strike="noStrike" spc="-5" dirty="0">
                <a:solidFill>
                  <a:srgbClr val="3B3B3B"/>
                </a:solidFill>
                <a:latin typeface="Courier New"/>
                <a:cs typeface="Courier New"/>
              </a:rPr>
              <a:t>idea!</a:t>
            </a:r>
            <a:endParaRPr sz="20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Any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value can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be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converted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to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a</a:t>
            </a:r>
            <a:r>
              <a:rPr sz="2400" spc="-4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string</a:t>
            </a:r>
            <a:endParaRPr sz="2400" dirty="0">
              <a:latin typeface="Arial"/>
              <a:cs typeface="Arial"/>
            </a:endParaRPr>
          </a:p>
          <a:p>
            <a:pPr marL="469900" indent="-382270">
              <a:lnSpc>
                <a:spcPct val="100000"/>
              </a:lnSpc>
              <a:spcBef>
                <a:spcPts val="515"/>
              </a:spcBef>
              <a:buClr>
                <a:srgbClr val="C4820D"/>
              </a:buClr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2000" spc="-5" dirty="0">
                <a:solidFill>
                  <a:srgbClr val="3B3B3B"/>
                </a:solidFill>
                <a:latin typeface="Courier New"/>
                <a:cs typeface="Courier New"/>
              </a:rPr>
              <a:t>str(5)</a:t>
            </a:r>
            <a:endParaRPr sz="2000" dirty="0">
              <a:latin typeface="Courier New"/>
              <a:cs typeface="Courier New"/>
            </a:endParaRP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E59F5221-C379-480F-BF7F-ED9BC6DFE49C}"/>
              </a:ext>
            </a:extLst>
          </p:cNvPr>
          <p:cNvSpPr txBox="1"/>
          <p:nvPr/>
        </p:nvSpPr>
        <p:spPr>
          <a:xfrm>
            <a:off x="4050982" y="4400550"/>
            <a:ext cx="10420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3B7EA1"/>
                </a:solidFill>
                <a:latin typeface="Arial"/>
                <a:cs typeface="Arial"/>
              </a:rPr>
              <a:t>(Demo)</a:t>
            </a:r>
            <a:endParaRPr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79810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27940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Conversions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0225" y="1015466"/>
            <a:ext cx="7927340" cy="3456304"/>
          </a:xfrm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Strings that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contain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numbers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can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be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converted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to</a:t>
            </a:r>
            <a:r>
              <a:rPr sz="2400" spc="-11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numbers</a:t>
            </a:r>
            <a:endParaRPr sz="2400" dirty="0">
              <a:latin typeface="Arial"/>
              <a:cs typeface="Arial"/>
            </a:endParaRPr>
          </a:p>
          <a:p>
            <a:pPr marL="469900" indent="-382270">
              <a:lnSpc>
                <a:spcPts val="2385"/>
              </a:lnSpc>
              <a:spcBef>
                <a:spcPts val="515"/>
              </a:spcBef>
              <a:buClr>
                <a:srgbClr val="C4820D"/>
              </a:buClr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2000" spc="-5" dirty="0">
                <a:solidFill>
                  <a:srgbClr val="3B3B3B"/>
                </a:solidFill>
                <a:latin typeface="Courier New"/>
                <a:cs typeface="Courier New"/>
              </a:rPr>
              <a:t>int('12')</a:t>
            </a:r>
            <a:endParaRPr sz="2000" dirty="0">
              <a:latin typeface="Courier New"/>
              <a:cs typeface="Courier New"/>
            </a:endParaRPr>
          </a:p>
          <a:p>
            <a:pPr marL="469900" indent="-382270">
              <a:lnSpc>
                <a:spcPts val="2385"/>
              </a:lnSpc>
              <a:buClr>
                <a:srgbClr val="C4820D"/>
              </a:buClr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2000" spc="-5" dirty="0">
                <a:solidFill>
                  <a:srgbClr val="3B3B3B"/>
                </a:solidFill>
                <a:latin typeface="Courier New"/>
                <a:cs typeface="Courier New"/>
              </a:rPr>
              <a:t>float('1.2')</a:t>
            </a:r>
            <a:endParaRPr sz="2000" dirty="0">
              <a:latin typeface="Courier New"/>
              <a:cs typeface="Courier New"/>
            </a:endParaRPr>
          </a:p>
          <a:p>
            <a:pPr marL="469900" indent="-382270">
              <a:lnSpc>
                <a:spcPct val="100000"/>
              </a:lnSpc>
              <a:buChar char="●"/>
              <a:tabLst>
                <a:tab pos="469265" algn="l"/>
                <a:tab pos="469900" algn="l"/>
              </a:tabLst>
            </a:pPr>
            <a:r>
              <a:rPr sz="2000" strike="sngStrike" dirty="0">
                <a:solidFill>
                  <a:srgbClr val="C4820D"/>
                </a:solidFill>
                <a:latin typeface="Arial"/>
                <a:cs typeface="Arial"/>
              </a:rPr>
              <a:t>	</a:t>
            </a:r>
            <a:r>
              <a:rPr sz="2000" strike="sngStrike" spc="-5" dirty="0">
                <a:solidFill>
                  <a:srgbClr val="3B3B3B"/>
                </a:solidFill>
                <a:latin typeface="Courier New"/>
                <a:cs typeface="Courier New"/>
              </a:rPr>
              <a:t>float('one point two')</a:t>
            </a:r>
            <a:r>
              <a:rPr sz="2000" strike="noStrike" spc="-5" dirty="0">
                <a:solidFill>
                  <a:srgbClr val="3B3B3B"/>
                </a:solidFill>
                <a:latin typeface="Courier New"/>
                <a:cs typeface="Courier New"/>
              </a:rPr>
              <a:t> </a:t>
            </a:r>
            <a:r>
              <a:rPr sz="2000" strike="noStrike" dirty="0">
                <a:solidFill>
                  <a:srgbClr val="3B3B3B"/>
                </a:solidFill>
                <a:latin typeface="Courier New"/>
                <a:cs typeface="Courier New"/>
              </a:rPr>
              <a:t># </a:t>
            </a:r>
            <a:r>
              <a:rPr sz="2000" strike="noStrike" spc="-5" dirty="0">
                <a:solidFill>
                  <a:srgbClr val="3B3B3B"/>
                </a:solidFill>
                <a:latin typeface="Courier New"/>
                <a:cs typeface="Courier New"/>
              </a:rPr>
              <a:t>Not </a:t>
            </a:r>
            <a:r>
              <a:rPr sz="2000" strike="noStrike" dirty="0">
                <a:solidFill>
                  <a:srgbClr val="3B3B3B"/>
                </a:solidFill>
                <a:latin typeface="Courier New"/>
                <a:cs typeface="Courier New"/>
              </a:rPr>
              <a:t>a </a:t>
            </a:r>
            <a:r>
              <a:rPr sz="2000" strike="noStrike" spc="-5" dirty="0">
                <a:solidFill>
                  <a:srgbClr val="3B3B3B"/>
                </a:solidFill>
                <a:latin typeface="Courier New"/>
                <a:cs typeface="Courier New"/>
              </a:rPr>
              <a:t>good</a:t>
            </a:r>
            <a:r>
              <a:rPr sz="2000" strike="noStrike" spc="-50" dirty="0">
                <a:solidFill>
                  <a:srgbClr val="3B3B3B"/>
                </a:solidFill>
                <a:latin typeface="Courier New"/>
                <a:cs typeface="Courier New"/>
              </a:rPr>
              <a:t> </a:t>
            </a:r>
            <a:r>
              <a:rPr sz="2000" strike="noStrike" spc="-5" dirty="0">
                <a:solidFill>
                  <a:srgbClr val="3B3B3B"/>
                </a:solidFill>
                <a:latin typeface="Courier New"/>
                <a:cs typeface="Courier New"/>
              </a:rPr>
              <a:t>idea!</a:t>
            </a:r>
            <a:endParaRPr sz="20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Any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value can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be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converted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to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a</a:t>
            </a:r>
            <a:r>
              <a:rPr sz="2400" spc="-4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string</a:t>
            </a:r>
            <a:endParaRPr sz="2400" dirty="0">
              <a:latin typeface="Arial"/>
              <a:cs typeface="Arial"/>
            </a:endParaRPr>
          </a:p>
          <a:p>
            <a:pPr marL="469900" indent="-382270">
              <a:lnSpc>
                <a:spcPct val="100000"/>
              </a:lnSpc>
              <a:spcBef>
                <a:spcPts val="515"/>
              </a:spcBef>
              <a:buClr>
                <a:srgbClr val="C4820D"/>
              </a:buClr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2000" spc="-5" dirty="0">
                <a:solidFill>
                  <a:srgbClr val="3B3B3B"/>
                </a:solidFill>
                <a:latin typeface="Courier New"/>
                <a:cs typeface="Courier New"/>
              </a:rPr>
              <a:t>str(5)</a:t>
            </a:r>
            <a:endParaRPr sz="20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Numbers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can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be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converted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to other numeric</a:t>
            </a:r>
            <a:r>
              <a:rPr sz="2400" spc="-4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types</a:t>
            </a:r>
            <a:endParaRPr sz="2400" dirty="0">
              <a:latin typeface="Arial"/>
              <a:cs typeface="Arial"/>
            </a:endParaRPr>
          </a:p>
          <a:p>
            <a:pPr marL="469900" indent="-412750">
              <a:lnSpc>
                <a:spcPct val="100000"/>
              </a:lnSpc>
              <a:spcBef>
                <a:spcPts val="894"/>
              </a:spcBef>
              <a:buClr>
                <a:srgbClr val="C4820D"/>
              </a:buClr>
              <a:buSzPct val="120000"/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2000" spc="-5" dirty="0">
                <a:solidFill>
                  <a:srgbClr val="3B3B3B"/>
                </a:solidFill>
                <a:latin typeface="Courier New"/>
                <a:cs typeface="Courier New"/>
              </a:rPr>
              <a:t>float(1)</a:t>
            </a:r>
            <a:endParaRPr sz="2000" dirty="0">
              <a:latin typeface="Courier New"/>
              <a:cs typeface="Courier New"/>
            </a:endParaRPr>
          </a:p>
          <a:p>
            <a:pPr marL="469900" indent="-412750">
              <a:lnSpc>
                <a:spcPct val="100000"/>
              </a:lnSpc>
              <a:spcBef>
                <a:spcPts val="495"/>
              </a:spcBef>
              <a:buClr>
                <a:srgbClr val="C4820D"/>
              </a:buClr>
              <a:buSzPct val="120000"/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2000" spc="-5" dirty="0">
                <a:solidFill>
                  <a:srgbClr val="3B3B3B"/>
                </a:solidFill>
                <a:latin typeface="Courier New"/>
                <a:cs typeface="Courier New"/>
              </a:rPr>
              <a:t>int(1.2) </a:t>
            </a:r>
            <a:r>
              <a:rPr sz="2000" dirty="0">
                <a:solidFill>
                  <a:srgbClr val="3B3B3B"/>
                </a:solidFill>
                <a:latin typeface="Courier New"/>
                <a:cs typeface="Courier New"/>
              </a:rPr>
              <a:t># </a:t>
            </a:r>
            <a:r>
              <a:rPr sz="2000" spc="-5" dirty="0">
                <a:solidFill>
                  <a:srgbClr val="3B3B3B"/>
                </a:solidFill>
                <a:latin typeface="Courier New"/>
                <a:cs typeface="Courier New"/>
              </a:rPr>
              <a:t>DANGER: loses</a:t>
            </a:r>
            <a:r>
              <a:rPr sz="2000" spc="-35" dirty="0">
                <a:solidFill>
                  <a:srgbClr val="3B3B3B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3B3B3B"/>
                </a:solidFill>
                <a:latin typeface="Courier New"/>
                <a:cs typeface="Courier New"/>
              </a:rPr>
              <a:t>information!</a:t>
            </a:r>
            <a:endParaRPr sz="2000" dirty="0">
              <a:latin typeface="Courier New"/>
              <a:cs typeface="Courier New"/>
            </a:endParaRP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E59F5221-C379-480F-BF7F-ED9BC6DFE49C}"/>
              </a:ext>
            </a:extLst>
          </p:cNvPr>
          <p:cNvSpPr txBox="1"/>
          <p:nvPr/>
        </p:nvSpPr>
        <p:spPr>
          <a:xfrm>
            <a:off x="4050982" y="4400550"/>
            <a:ext cx="10420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3B7EA1"/>
                </a:solidFill>
                <a:latin typeface="Arial"/>
                <a:cs typeface="Arial"/>
              </a:rPr>
              <a:t>(Demo)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4879" y="2240540"/>
            <a:ext cx="14738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Arrays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14738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Arrays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0225" y="985393"/>
            <a:ext cx="7404100" cy="3615092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An array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contains a sequence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of</a:t>
            </a:r>
            <a:r>
              <a:rPr sz="2400" spc="-4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values</a:t>
            </a:r>
            <a:endParaRPr sz="2400" dirty="0">
              <a:latin typeface="Arial"/>
              <a:cs typeface="Arial"/>
            </a:endParaRPr>
          </a:p>
          <a:p>
            <a:pPr marL="469900" indent="-412750">
              <a:lnSpc>
                <a:spcPct val="100000"/>
              </a:lnSpc>
              <a:spcBef>
                <a:spcPts val="370"/>
              </a:spcBef>
              <a:buClr>
                <a:srgbClr val="C4820D"/>
              </a:buClr>
              <a:buChar char="●"/>
              <a:tabLst>
                <a:tab pos="469265" algn="l"/>
                <a:tab pos="46990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All elements of an array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should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have the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same</a:t>
            </a:r>
            <a:r>
              <a:rPr sz="2400" spc="-8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type</a:t>
            </a:r>
            <a:endParaRPr sz="2400" dirty="0">
              <a:latin typeface="Arial"/>
              <a:cs typeface="Arial"/>
            </a:endParaRPr>
          </a:p>
          <a:p>
            <a:pPr marL="469900" indent="-412750">
              <a:lnSpc>
                <a:spcPts val="2865"/>
              </a:lnSpc>
              <a:spcBef>
                <a:spcPts val="20"/>
              </a:spcBef>
              <a:buClr>
                <a:srgbClr val="C4820D"/>
              </a:buClr>
              <a:buChar char="●"/>
              <a:tabLst>
                <a:tab pos="469265" algn="l"/>
                <a:tab pos="46990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Arithmetic is applied to each element</a:t>
            </a:r>
            <a:r>
              <a:rPr sz="2400" spc="-5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individually</a:t>
            </a:r>
            <a:endParaRPr sz="2400" dirty="0">
              <a:latin typeface="Arial"/>
              <a:cs typeface="Arial"/>
            </a:endParaRPr>
          </a:p>
          <a:p>
            <a:pPr marL="469900" indent="-412750">
              <a:lnSpc>
                <a:spcPts val="2850"/>
              </a:lnSpc>
              <a:buClr>
                <a:srgbClr val="C4820D"/>
              </a:buClr>
              <a:buChar char="●"/>
              <a:tabLst>
                <a:tab pos="469265" algn="l"/>
                <a:tab pos="46990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Adding arrays adds elements </a:t>
            </a:r>
            <a:r>
              <a:rPr sz="2400" spc="10" dirty="0">
                <a:solidFill>
                  <a:srgbClr val="3B3B3B"/>
                </a:solidFill>
                <a:latin typeface="Arial"/>
                <a:cs typeface="Arial"/>
              </a:rPr>
              <a:t>(</a:t>
            </a:r>
            <a:r>
              <a:rPr sz="2400" spc="10" dirty="0">
                <a:solidFill>
                  <a:srgbClr val="CC0000"/>
                </a:solidFill>
                <a:latin typeface="Arial"/>
                <a:cs typeface="Arial"/>
              </a:rPr>
              <a:t>if </a:t>
            </a:r>
            <a:r>
              <a:rPr sz="2400" dirty="0">
                <a:solidFill>
                  <a:srgbClr val="CC0000"/>
                </a:solidFill>
                <a:latin typeface="Arial"/>
                <a:cs typeface="Arial"/>
              </a:rPr>
              <a:t>same</a:t>
            </a:r>
            <a:r>
              <a:rPr sz="2400" spc="-50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CC0000"/>
                </a:solidFill>
                <a:latin typeface="Arial"/>
                <a:cs typeface="Arial"/>
              </a:rPr>
              <a:t>length!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)</a:t>
            </a:r>
            <a:endParaRPr sz="2400" dirty="0">
              <a:latin typeface="Arial"/>
              <a:cs typeface="Arial"/>
            </a:endParaRPr>
          </a:p>
          <a:p>
            <a:pPr marL="469900" indent="-412750">
              <a:lnSpc>
                <a:spcPts val="2865"/>
              </a:lnSpc>
              <a:buClr>
                <a:srgbClr val="C4820D"/>
              </a:buClr>
              <a:buChar char="●"/>
              <a:tabLst>
                <a:tab pos="469265" algn="l"/>
                <a:tab pos="469900" algn="l"/>
              </a:tabLst>
            </a:pP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A column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of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a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table is an</a:t>
            </a:r>
            <a:r>
              <a:rPr sz="2400" spc="-17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array</a:t>
            </a:r>
            <a:endParaRPr lang="en-US" sz="2400" spc="-5" dirty="0">
              <a:solidFill>
                <a:srgbClr val="3B3B3B"/>
              </a:solidFill>
              <a:latin typeface="Arial"/>
              <a:cs typeface="Arial"/>
            </a:endParaRPr>
          </a:p>
          <a:p>
            <a:pPr marL="469900" indent="-412750">
              <a:lnSpc>
                <a:spcPts val="2865"/>
              </a:lnSpc>
              <a:buClr>
                <a:srgbClr val="C4820D"/>
              </a:buClr>
              <a:buChar char="●"/>
              <a:tabLst>
                <a:tab pos="469265" algn="l"/>
                <a:tab pos="469900" algn="l"/>
              </a:tabLst>
            </a:pPr>
            <a:r>
              <a:rPr lang="en-US" sz="2400" spc="-5" dirty="0">
                <a:solidFill>
                  <a:srgbClr val="3B3B3B"/>
                </a:solidFill>
                <a:latin typeface="Arial"/>
                <a:cs typeface="Arial"/>
              </a:rPr>
              <a:t>To make an array call </a:t>
            </a:r>
            <a:r>
              <a:rPr lang="en-US" sz="2400" spc="-5" dirty="0" err="1">
                <a:solidFill>
                  <a:srgbClr val="3B3B3B"/>
                </a:solidFill>
                <a:latin typeface="Arial"/>
                <a:cs typeface="Arial"/>
              </a:rPr>
              <a:t>make_array</a:t>
            </a:r>
            <a:r>
              <a:rPr lang="en-US" sz="2400" spc="-5" dirty="0">
                <a:solidFill>
                  <a:srgbClr val="3B3B3B"/>
                </a:solidFill>
                <a:latin typeface="Arial"/>
                <a:cs typeface="Arial"/>
              </a:rPr>
              <a:t>(v1,v2,…,</a:t>
            </a:r>
            <a:r>
              <a:rPr lang="en-US" sz="2400" spc="-5" dirty="0" err="1">
                <a:solidFill>
                  <a:srgbClr val="3B3B3B"/>
                </a:solidFill>
                <a:latin typeface="Arial"/>
                <a:cs typeface="Arial"/>
              </a:rPr>
              <a:t>vk</a:t>
            </a:r>
            <a:r>
              <a:rPr lang="en-US" sz="2400" spc="-5" dirty="0">
                <a:solidFill>
                  <a:srgbClr val="3B3B3B"/>
                </a:solidFill>
                <a:latin typeface="Arial"/>
                <a:cs typeface="Arial"/>
              </a:rPr>
              <a:t>)</a:t>
            </a:r>
            <a:endParaRPr sz="2400" dirty="0">
              <a:latin typeface="Arial"/>
              <a:cs typeface="Arial"/>
            </a:endParaRPr>
          </a:p>
          <a:p>
            <a:pPr marL="679450" algn="ctr">
              <a:lnSpc>
                <a:spcPct val="100000"/>
              </a:lnSpc>
              <a:spcBef>
                <a:spcPts val="2105"/>
              </a:spcBef>
            </a:pPr>
            <a:endParaRPr lang="en-US" sz="2400" dirty="0">
              <a:solidFill>
                <a:srgbClr val="3B7EA1"/>
              </a:solidFill>
              <a:latin typeface="Arial"/>
              <a:cs typeface="Arial"/>
            </a:endParaRPr>
          </a:p>
          <a:p>
            <a:pPr marL="679450" algn="ctr">
              <a:lnSpc>
                <a:spcPct val="100000"/>
              </a:lnSpc>
              <a:spcBef>
                <a:spcPts val="2105"/>
              </a:spcBef>
            </a:pPr>
            <a:r>
              <a:rPr sz="2400" dirty="0">
                <a:solidFill>
                  <a:srgbClr val="3B7EA1"/>
                </a:solidFill>
                <a:latin typeface="Arial"/>
                <a:cs typeface="Arial"/>
              </a:rPr>
              <a:t>(Demo)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4724" y="1093342"/>
            <a:ext cx="7140575" cy="3116879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882015" lvl="1" indent="-412750">
              <a:spcBef>
                <a:spcPts val="500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lang="en-US" sz="2400" dirty="0">
                <a:solidFill>
                  <a:srgbClr val="3B3B3B"/>
                </a:solidFill>
                <a:latin typeface="Arial"/>
                <a:cs typeface="Arial"/>
              </a:rPr>
              <a:t>Use operators +,-,*,/, **</a:t>
            </a:r>
          </a:p>
          <a:p>
            <a:pPr marL="882015" lvl="1" indent="-412750">
              <a:spcBef>
                <a:spcPts val="500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lang="en-US" sz="2400" dirty="0">
                <a:solidFill>
                  <a:srgbClr val="3B3B3B"/>
                </a:solidFill>
                <a:latin typeface="Arial"/>
                <a:cs typeface="Arial"/>
              </a:rPr>
              <a:t>Assign values to a name </a:t>
            </a:r>
          </a:p>
          <a:p>
            <a:pPr marL="882015" lvl="1" indent="-412750">
              <a:spcBef>
                <a:spcPts val="500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lang="en-US" sz="2400" dirty="0">
                <a:solidFill>
                  <a:srgbClr val="3B3B3B"/>
                </a:solidFill>
                <a:latin typeface="Arial"/>
                <a:cs typeface="Arial"/>
              </a:rPr>
              <a:t>Call functions min, max, abs</a:t>
            </a:r>
            <a:endParaRPr sz="2400" dirty="0">
              <a:latin typeface="Arial"/>
              <a:cs typeface="Arial"/>
            </a:endParaRPr>
          </a:p>
          <a:p>
            <a:pPr marL="882015" lvl="1" indent="-412750">
              <a:spcBef>
                <a:spcPts val="495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lang="en-US" sz="2400" spc="-5" dirty="0">
                <a:solidFill>
                  <a:srgbClr val="3B3B3B"/>
                </a:solidFill>
                <a:latin typeface="Arial"/>
                <a:cs typeface="Arial"/>
              </a:rPr>
              <a:t>Select columns of a table</a:t>
            </a:r>
          </a:p>
          <a:p>
            <a:pPr marL="882015" lvl="1" indent="-412750">
              <a:spcBef>
                <a:spcPts val="495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lang="en-US" sz="2400" spc="-5" dirty="0">
                <a:solidFill>
                  <a:srgbClr val="3B3B3B"/>
                </a:solidFill>
                <a:latin typeface="Arial"/>
                <a:cs typeface="Arial"/>
              </a:rPr>
              <a:t>Sort columns of a table</a:t>
            </a:r>
          </a:p>
          <a:p>
            <a:pPr marL="882015" lvl="1" indent="-412750">
              <a:spcBef>
                <a:spcPts val="495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lang="en-US" sz="2400" spc="-5" dirty="0">
                <a:solidFill>
                  <a:srgbClr val="3B3B3B"/>
                </a:solidFill>
                <a:latin typeface="Arial"/>
                <a:cs typeface="Arial"/>
              </a:rPr>
              <a:t>Filter rows of a table by a condition   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7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18032" y="209550"/>
            <a:ext cx="8613776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 dirty="0"/>
              <a:t>Lecture 3 Checklist </a:t>
            </a:r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1488224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55746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Review: </a:t>
            </a:r>
            <a:r>
              <a:rPr spc="-60" dirty="0"/>
              <a:t>Table</a:t>
            </a:r>
            <a:r>
              <a:rPr spc="-80" dirty="0"/>
              <a:t> </a:t>
            </a:r>
            <a:r>
              <a:rPr spc="-5" dirty="0"/>
              <a:t>Operations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4724" y="1093342"/>
            <a:ext cx="8004175" cy="1483227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424815" marR="294640" indent="-412750">
              <a:lnSpc>
                <a:spcPct val="100499"/>
              </a:lnSpc>
              <a:spcBef>
                <a:spcPts val="85"/>
              </a:spcBef>
              <a:buClr>
                <a:srgbClr val="C4820D"/>
              </a:buClr>
              <a:buSzPct val="120000"/>
              <a:buFont typeface="Arial"/>
              <a:buChar char="●"/>
              <a:tabLst>
                <a:tab pos="424815" algn="l"/>
                <a:tab pos="425450" algn="l"/>
              </a:tabLst>
            </a:pPr>
            <a:r>
              <a:rPr sz="2000" b="1" spc="-5" dirty="0">
                <a:solidFill>
                  <a:srgbClr val="0000FF"/>
                </a:solidFill>
                <a:latin typeface="Courier New"/>
                <a:cs typeface="Courier New"/>
              </a:rPr>
              <a:t>t.select(label)</a:t>
            </a:r>
            <a:r>
              <a:rPr sz="2000" b="1" spc="-63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- constructs a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new table with just the 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specified</a:t>
            </a:r>
            <a:r>
              <a:rPr sz="2400" spc="-1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columns</a:t>
            </a:r>
            <a:endParaRPr sz="2400" dirty="0">
              <a:latin typeface="Arial"/>
              <a:cs typeface="Arial"/>
            </a:endParaRPr>
          </a:p>
          <a:p>
            <a:pPr marL="424815" marR="598805" indent="-412750">
              <a:lnSpc>
                <a:spcPts val="2850"/>
              </a:lnSpc>
              <a:spcBef>
                <a:spcPts val="90"/>
              </a:spcBef>
              <a:buClr>
                <a:srgbClr val="C4820D"/>
              </a:buClr>
              <a:buSzPct val="120000"/>
              <a:buFont typeface="Arial"/>
              <a:buChar char="●"/>
              <a:tabLst>
                <a:tab pos="424815" algn="l"/>
                <a:tab pos="425450" algn="l"/>
              </a:tabLst>
            </a:pPr>
            <a:r>
              <a:rPr sz="2000" b="1" spc="-5" dirty="0">
                <a:solidFill>
                  <a:srgbClr val="0000FF"/>
                </a:solidFill>
                <a:latin typeface="Courier New"/>
                <a:cs typeface="Courier New"/>
              </a:rPr>
              <a:t>t.drop(label)</a:t>
            </a:r>
            <a:r>
              <a:rPr sz="2000" b="1" spc="-63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- constructs a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new table in which the 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specified columns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are</a:t>
            </a:r>
            <a:r>
              <a:rPr sz="2400" spc="-2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omitted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55746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Review: </a:t>
            </a:r>
            <a:r>
              <a:rPr spc="-60" dirty="0"/>
              <a:t>Table</a:t>
            </a:r>
            <a:r>
              <a:rPr spc="-80" dirty="0"/>
              <a:t> </a:t>
            </a:r>
            <a:r>
              <a:rPr spc="-5" dirty="0"/>
              <a:t>Operations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7177" y="755601"/>
            <a:ext cx="8004175" cy="1791003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065" marR="294640">
              <a:lnSpc>
                <a:spcPct val="100499"/>
              </a:lnSpc>
              <a:spcBef>
                <a:spcPts val="85"/>
              </a:spcBef>
              <a:buClr>
                <a:srgbClr val="C4820D"/>
              </a:buClr>
              <a:buSzPct val="120000"/>
              <a:tabLst>
                <a:tab pos="424815" algn="l"/>
                <a:tab pos="425450" algn="l"/>
              </a:tabLst>
            </a:pPr>
            <a:endParaRPr lang="en-US" sz="2000" b="1" spc="-635" dirty="0">
              <a:solidFill>
                <a:srgbClr val="0000FF"/>
              </a:solidFill>
              <a:latin typeface="Courier New"/>
              <a:cs typeface="Courier New"/>
            </a:endParaRPr>
          </a:p>
          <a:p>
            <a:pPr marL="424815" marR="294640" indent="-412750">
              <a:lnSpc>
                <a:spcPct val="100499"/>
              </a:lnSpc>
              <a:spcBef>
                <a:spcPts val="85"/>
              </a:spcBef>
              <a:buClr>
                <a:srgbClr val="C4820D"/>
              </a:buClr>
              <a:buSzPct val="120000"/>
              <a:buFont typeface="Arial"/>
              <a:buChar char="●"/>
              <a:tabLst>
                <a:tab pos="424815" algn="l"/>
                <a:tab pos="425450" algn="l"/>
              </a:tabLst>
            </a:pPr>
            <a:r>
              <a:rPr sz="2000" b="1" spc="-5" dirty="0" err="1">
                <a:solidFill>
                  <a:srgbClr val="0000FF"/>
                </a:solidFill>
                <a:latin typeface="Courier New"/>
                <a:cs typeface="Courier New"/>
              </a:rPr>
              <a:t>t.sort</a:t>
            </a:r>
            <a:r>
              <a:rPr sz="2000" b="1" spc="-5" dirty="0">
                <a:solidFill>
                  <a:srgbClr val="0000FF"/>
                </a:solidFill>
                <a:latin typeface="Courier New"/>
                <a:cs typeface="Courier New"/>
              </a:rPr>
              <a:t>(label)</a:t>
            </a:r>
            <a:r>
              <a:rPr sz="2000" b="1" spc="-64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- constructs a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new table with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rows sorted 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by the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specified</a:t>
            </a:r>
            <a:r>
              <a:rPr sz="2400" spc="-1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column</a:t>
            </a:r>
            <a:endParaRPr sz="2400" dirty="0">
              <a:latin typeface="Arial"/>
              <a:cs typeface="Arial"/>
            </a:endParaRPr>
          </a:p>
          <a:p>
            <a:pPr marL="424815" marR="461645" indent="-412750">
              <a:lnSpc>
                <a:spcPts val="2850"/>
              </a:lnSpc>
              <a:buClr>
                <a:srgbClr val="C4820D"/>
              </a:buClr>
              <a:buSzPct val="120000"/>
              <a:buFont typeface="Arial"/>
              <a:buChar char="●"/>
              <a:tabLst>
                <a:tab pos="424815" algn="l"/>
                <a:tab pos="425450" algn="l"/>
              </a:tabLst>
            </a:pPr>
            <a:r>
              <a:rPr sz="2000" b="1" spc="-5" dirty="0" err="1">
                <a:solidFill>
                  <a:srgbClr val="0000FF"/>
                </a:solidFill>
                <a:latin typeface="Courier New"/>
                <a:cs typeface="Courier New"/>
              </a:rPr>
              <a:t>t.where</a:t>
            </a:r>
            <a:r>
              <a:rPr sz="2000" b="1" spc="-5" dirty="0">
                <a:solidFill>
                  <a:srgbClr val="0000FF"/>
                </a:solidFill>
                <a:latin typeface="Courier New"/>
                <a:cs typeface="Courier New"/>
              </a:rPr>
              <a:t>(label, condition)</a:t>
            </a:r>
            <a:r>
              <a:rPr sz="2000" b="1" spc="-64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- constructs a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new table  with just the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rows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that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match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the</a:t>
            </a:r>
            <a:r>
              <a:rPr sz="2400" spc="-5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condition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53395559-6C0F-4D07-A25A-146AFDAE5B0E}"/>
              </a:ext>
            </a:extLst>
          </p:cNvPr>
          <p:cNvSpPr txBox="1"/>
          <p:nvPr/>
        </p:nvSpPr>
        <p:spPr>
          <a:xfrm>
            <a:off x="4051275" y="4184782"/>
            <a:ext cx="10420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3B7EA1"/>
                </a:solidFill>
                <a:latin typeface="Arial"/>
                <a:cs typeface="Arial"/>
              </a:rPr>
              <a:t>(Demo)</a:t>
            </a:r>
            <a:endParaRPr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52315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68438" y="2240540"/>
            <a:ext cx="3365761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b="1" spc="-5" dirty="0">
                <a:solidFill>
                  <a:srgbClr val="3B7EA1"/>
                </a:solidFill>
                <a:latin typeface="Arial"/>
                <a:cs typeface="Arial"/>
              </a:rPr>
              <a:t>Overview</a:t>
            </a:r>
            <a:endParaRPr sz="36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90747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4724" y="1093342"/>
            <a:ext cx="7140575" cy="3919663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882015" lvl="1" indent="-412750">
              <a:spcBef>
                <a:spcPts val="500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lang="en-US" sz="2400" b="1" dirty="0">
                <a:solidFill>
                  <a:srgbClr val="3B3B3B"/>
                </a:solidFill>
                <a:latin typeface="Arial"/>
                <a:cs typeface="Arial"/>
              </a:rPr>
              <a:t>Lab 1 – Due Date </a:t>
            </a:r>
            <a:r>
              <a:rPr lang="en-US" sz="2400" dirty="0">
                <a:solidFill>
                  <a:srgbClr val="3B3B3B"/>
                </a:solidFill>
                <a:latin typeface="Arial"/>
                <a:cs typeface="Arial"/>
              </a:rPr>
              <a:t>: Tuesday 8/31 – 5 PM</a:t>
            </a:r>
          </a:p>
          <a:p>
            <a:pPr marL="1339215" lvl="2" indent="-412750">
              <a:spcBef>
                <a:spcPts val="500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lang="en-US" sz="2400" dirty="0">
                <a:solidFill>
                  <a:srgbClr val="3B3B3B"/>
                </a:solidFill>
                <a:latin typeface="Arial"/>
                <a:cs typeface="Arial"/>
              </a:rPr>
              <a:t>Graded Questions : </a:t>
            </a:r>
            <a:r>
              <a:rPr lang="en-US" sz="2400" dirty="0">
                <a:latin typeface="Arial"/>
                <a:cs typeface="Arial"/>
              </a:rPr>
              <a:t>3.1.2</a:t>
            </a:r>
            <a:r>
              <a:rPr lang="en-US" sz="2400" dirty="0">
                <a:solidFill>
                  <a:srgbClr val="3B3B3B"/>
                </a:solidFill>
                <a:latin typeface="Arial"/>
                <a:cs typeface="Arial"/>
              </a:rPr>
              <a:t>, 3.3.1, 3.3.2, 4.1.1, 5.1, 5.1.1</a:t>
            </a:r>
          </a:p>
          <a:p>
            <a:pPr marL="882015" lvl="1" indent="-412750">
              <a:spcBef>
                <a:spcPts val="500"/>
              </a:spcBef>
              <a:buClr>
                <a:srgbClr val="C4820D"/>
              </a:buClr>
              <a:buFontTx/>
              <a:buChar char="●"/>
              <a:tabLst>
                <a:tab pos="424815" algn="l"/>
                <a:tab pos="425450" algn="l"/>
              </a:tabLst>
            </a:pPr>
            <a:r>
              <a:rPr lang="en-US" sz="2400" b="1" dirty="0">
                <a:solidFill>
                  <a:srgbClr val="3B3B3B"/>
                </a:solidFill>
                <a:latin typeface="Arial"/>
                <a:cs typeface="Arial"/>
              </a:rPr>
              <a:t>Homework 1 – Due Date </a:t>
            </a:r>
            <a:r>
              <a:rPr lang="en-US" sz="2400" dirty="0">
                <a:solidFill>
                  <a:srgbClr val="3B3B3B"/>
                </a:solidFill>
                <a:latin typeface="Arial"/>
                <a:cs typeface="Arial"/>
              </a:rPr>
              <a:t>: Friday 9/3 – 5 PM</a:t>
            </a:r>
          </a:p>
          <a:p>
            <a:pPr marL="1339215" marR="0" lvl="2" indent="-41275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C4820D"/>
              </a:buClr>
              <a:buSzTx/>
              <a:buFontTx/>
              <a:buChar char="●"/>
              <a:tabLst>
                <a:tab pos="424815" algn="l"/>
                <a:tab pos="425450" algn="l"/>
              </a:tabLst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B3B3B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Graded Questions :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Arial"/>
              </a:rPr>
              <a:t>1.1, 2.1,2.1.1, 2.2, 3.1-3.3, 4.1-4.3, 5.1-5.4, 7.1</a:t>
            </a:r>
            <a:endParaRPr lang="en-US" sz="2400" dirty="0">
              <a:solidFill>
                <a:srgbClr val="3B3B3B"/>
              </a:solidFill>
              <a:latin typeface="Arial"/>
              <a:cs typeface="Arial"/>
            </a:endParaRPr>
          </a:p>
          <a:p>
            <a:pPr marL="882015" lvl="1" indent="-412750">
              <a:spcBef>
                <a:spcPts val="500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lang="en-US" sz="2400" b="1" dirty="0">
                <a:solidFill>
                  <a:srgbClr val="3B3B3B"/>
                </a:solidFill>
                <a:latin typeface="Arial"/>
                <a:cs typeface="Arial"/>
              </a:rPr>
              <a:t>Quiz 2</a:t>
            </a:r>
            <a:r>
              <a:rPr lang="en-US" sz="2400" dirty="0">
                <a:solidFill>
                  <a:srgbClr val="3B3B3B"/>
                </a:solidFill>
                <a:latin typeface="Arial"/>
                <a:cs typeface="Arial"/>
              </a:rPr>
              <a:t> – Tuesday: 8/31 – Covers Chapter 3</a:t>
            </a:r>
          </a:p>
          <a:p>
            <a:pPr marL="882015" lvl="1" indent="-412750">
              <a:spcBef>
                <a:spcPts val="500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lang="en-US" sz="2400" b="1" dirty="0">
                <a:solidFill>
                  <a:srgbClr val="3B3B3B"/>
                </a:solidFill>
                <a:latin typeface="Arial"/>
                <a:cs typeface="Arial"/>
              </a:rPr>
              <a:t>Quiz 3</a:t>
            </a:r>
            <a:r>
              <a:rPr lang="en-US" sz="2400" dirty="0">
                <a:solidFill>
                  <a:srgbClr val="3B3B3B"/>
                </a:solidFill>
                <a:latin typeface="Arial"/>
                <a:cs typeface="Arial"/>
              </a:rPr>
              <a:t> – Thursday: 9/2 – Covers Chapter 4 </a:t>
            </a:r>
          </a:p>
          <a:p>
            <a:pPr marL="469265" lvl="1">
              <a:spcBef>
                <a:spcPts val="500"/>
              </a:spcBef>
              <a:buClr>
                <a:srgbClr val="C4820D"/>
              </a:buClr>
              <a:tabLst>
                <a:tab pos="424815" algn="l"/>
                <a:tab pos="425450" algn="l"/>
              </a:tabLst>
            </a:pPr>
            <a:endParaRPr sz="37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0224" y="212715"/>
            <a:ext cx="8613776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 dirty="0"/>
              <a:t>Class Checklist</a:t>
            </a:r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4066495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4724" y="1093342"/>
            <a:ext cx="7140575" cy="211404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882015" lvl="1" indent="-412750">
              <a:spcBef>
                <a:spcPts val="500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lang="en-US" sz="2400" dirty="0">
                <a:solidFill>
                  <a:srgbClr val="3B3B3B"/>
                </a:solidFill>
                <a:latin typeface="Arial"/>
                <a:cs typeface="Arial"/>
              </a:rPr>
              <a:t>int/floats </a:t>
            </a:r>
          </a:p>
          <a:p>
            <a:pPr marL="882015" lvl="1" indent="-412750">
              <a:spcBef>
                <a:spcPts val="500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lang="en-US" sz="2400" dirty="0">
                <a:solidFill>
                  <a:srgbClr val="3B3B3B"/>
                </a:solidFill>
                <a:latin typeface="Arial"/>
                <a:cs typeface="Arial"/>
              </a:rPr>
              <a:t>strings</a:t>
            </a:r>
          </a:p>
          <a:p>
            <a:pPr marL="882015" lvl="1" indent="-412750">
              <a:spcBef>
                <a:spcPts val="500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lang="en-US" sz="2400" dirty="0">
                <a:solidFill>
                  <a:srgbClr val="3B3B3B"/>
                </a:solidFill>
                <a:latin typeface="Arial"/>
                <a:cs typeface="Arial"/>
              </a:rPr>
              <a:t>bools</a:t>
            </a:r>
          </a:p>
          <a:p>
            <a:pPr marL="882015" lvl="1" indent="-412750">
              <a:spcBef>
                <a:spcPts val="500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lang="en-US" sz="2400" dirty="0">
                <a:solidFill>
                  <a:srgbClr val="3B3B3B"/>
                </a:solidFill>
                <a:latin typeface="Arial"/>
                <a:cs typeface="Arial"/>
              </a:rPr>
              <a:t>arrays</a:t>
            </a:r>
          </a:p>
          <a:p>
            <a:pPr marL="882015" lvl="1" indent="-412750">
              <a:spcBef>
                <a:spcPts val="500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lang="en-US" sz="2400" dirty="0">
                <a:solidFill>
                  <a:srgbClr val="3B3B3B"/>
                </a:solidFill>
                <a:latin typeface="Arial"/>
                <a:cs typeface="Arial"/>
              </a:rPr>
              <a:t>comparisons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0224" y="212715"/>
            <a:ext cx="8613776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 dirty="0"/>
              <a:t>Lecture 4 Checklist </a:t>
            </a:r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20316310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0224" y="666750"/>
            <a:ext cx="7140575" cy="428899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469265" lvl="1">
              <a:spcBef>
                <a:spcPts val="500"/>
              </a:spcBef>
              <a:buClr>
                <a:srgbClr val="C4820D"/>
              </a:buClr>
              <a:tabLst>
                <a:tab pos="424815" algn="l"/>
                <a:tab pos="425450" algn="l"/>
              </a:tabLst>
            </a:pPr>
            <a:endParaRPr lang="en-US" sz="2400" dirty="0">
              <a:solidFill>
                <a:srgbClr val="3B3B3B"/>
              </a:solidFill>
              <a:latin typeface="Arial"/>
              <a:cs typeface="Arial"/>
            </a:endParaRPr>
          </a:p>
          <a:p>
            <a:pPr marL="882015" lvl="1" indent="-412750">
              <a:spcBef>
                <a:spcPts val="500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lang="en-US" sz="2400" dirty="0">
                <a:solidFill>
                  <a:srgbClr val="3B3B3B"/>
                </a:solidFill>
                <a:latin typeface="Arial"/>
                <a:cs typeface="Arial"/>
              </a:rPr>
              <a:t>Use strings, integers, floats, </a:t>
            </a:r>
            <a:r>
              <a:rPr lang="en-US" sz="2400" dirty="0" err="1">
                <a:solidFill>
                  <a:srgbClr val="3B3B3B"/>
                </a:solidFill>
                <a:latin typeface="Arial"/>
                <a:cs typeface="Arial"/>
              </a:rPr>
              <a:t>booleans</a:t>
            </a:r>
            <a:endParaRPr lang="en-US" sz="2400" dirty="0">
              <a:solidFill>
                <a:srgbClr val="3B3B3B"/>
              </a:solidFill>
              <a:latin typeface="Arial"/>
              <a:cs typeface="Arial"/>
            </a:endParaRPr>
          </a:p>
          <a:p>
            <a:pPr marL="882015" lvl="1" indent="-412750">
              <a:spcBef>
                <a:spcPts val="500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lang="en-US" sz="2400" dirty="0">
                <a:solidFill>
                  <a:srgbClr val="3B3B3B"/>
                </a:solidFill>
                <a:latin typeface="Arial"/>
                <a:cs typeface="Arial"/>
              </a:rPr>
              <a:t>Be able to use the string methods: </a:t>
            </a:r>
          </a:p>
          <a:p>
            <a:pPr marL="469265" lvl="1">
              <a:spcBef>
                <a:spcPts val="500"/>
              </a:spcBef>
              <a:buClr>
                <a:srgbClr val="C4820D"/>
              </a:buClr>
              <a:tabLst>
                <a:tab pos="424815" algn="l"/>
                <a:tab pos="425450" algn="l"/>
              </a:tabLst>
            </a:pPr>
            <a:r>
              <a:rPr lang="en-US" sz="2400" dirty="0">
                <a:solidFill>
                  <a:srgbClr val="3B3B3B"/>
                </a:solidFill>
                <a:latin typeface="Arial"/>
                <a:cs typeface="Arial"/>
              </a:rPr>
              <a:t>		</a:t>
            </a:r>
            <a:r>
              <a:rPr lang="en-US" sz="2400" dirty="0" err="1">
                <a:solidFill>
                  <a:srgbClr val="3B3B3B"/>
                </a:solidFill>
                <a:latin typeface="Arial"/>
                <a:cs typeface="Arial"/>
              </a:rPr>
              <a:t>s.upper</a:t>
            </a:r>
            <a:r>
              <a:rPr lang="en-US" sz="2400" dirty="0">
                <a:solidFill>
                  <a:srgbClr val="3B3B3B"/>
                </a:solidFill>
                <a:latin typeface="Arial"/>
                <a:cs typeface="Arial"/>
              </a:rPr>
              <a:t>, </a:t>
            </a:r>
            <a:r>
              <a:rPr lang="en-US" sz="2400" dirty="0" err="1">
                <a:solidFill>
                  <a:srgbClr val="3B3B3B"/>
                </a:solidFill>
                <a:latin typeface="Arial"/>
                <a:cs typeface="Arial"/>
              </a:rPr>
              <a:t>s.replace</a:t>
            </a:r>
            <a:r>
              <a:rPr lang="en-US" sz="2400" dirty="0">
                <a:solidFill>
                  <a:srgbClr val="3B3B3B"/>
                </a:solidFill>
                <a:latin typeface="Arial"/>
                <a:cs typeface="Arial"/>
              </a:rPr>
              <a:t>(s1,s2), str()</a:t>
            </a:r>
            <a:endParaRPr lang="en-US" sz="2400" spc="-5" dirty="0">
              <a:solidFill>
                <a:srgbClr val="3B3B3B"/>
              </a:solidFill>
              <a:latin typeface="Arial"/>
              <a:cs typeface="Arial"/>
            </a:endParaRPr>
          </a:p>
          <a:p>
            <a:pPr marL="882015" lvl="1" indent="-412750">
              <a:spcBef>
                <a:spcPts val="495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lang="en-US" sz="2400" spc="-5" dirty="0">
                <a:solidFill>
                  <a:srgbClr val="3B3B3B"/>
                </a:solidFill>
                <a:latin typeface="Arial"/>
                <a:cs typeface="Arial"/>
              </a:rPr>
              <a:t>Make comparisons between numerical values and strings</a:t>
            </a:r>
          </a:p>
          <a:p>
            <a:pPr marL="882015" lvl="1" indent="-412750">
              <a:spcBef>
                <a:spcPts val="495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lang="en-US" sz="2400" spc="-5" dirty="0">
                <a:solidFill>
                  <a:srgbClr val="3B3B3B"/>
                </a:solidFill>
                <a:latin typeface="Arial"/>
                <a:cs typeface="Arial"/>
              </a:rPr>
              <a:t>Declare an array</a:t>
            </a:r>
          </a:p>
          <a:p>
            <a:pPr marL="882015" lvl="1" indent="-412750">
              <a:spcBef>
                <a:spcPts val="495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lang="en-US" sz="2400" dirty="0">
                <a:solidFill>
                  <a:srgbClr val="3B3B3B"/>
                </a:solidFill>
                <a:latin typeface="Arial"/>
                <a:cs typeface="Arial"/>
              </a:rPr>
              <a:t>Be able to use the type functions:</a:t>
            </a:r>
            <a:br>
              <a:rPr lang="en-US" sz="2400" dirty="0">
                <a:solidFill>
                  <a:srgbClr val="3B3B3B"/>
                </a:solidFill>
                <a:latin typeface="Arial"/>
                <a:cs typeface="Arial"/>
              </a:rPr>
            </a:br>
            <a:r>
              <a:rPr lang="en-US" sz="2400" dirty="0">
                <a:solidFill>
                  <a:srgbClr val="3B3B3B"/>
                </a:solidFill>
                <a:latin typeface="Arial"/>
                <a:cs typeface="Arial"/>
              </a:rPr>
              <a:t>		type(),str(),int(),float()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7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0224" y="212715"/>
            <a:ext cx="8613776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 dirty="0"/>
              <a:t>Lecture 4 Checklist - Programming </a:t>
            </a:r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1737460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219</TotalTime>
  <Words>1087</Words>
  <Application>Microsoft Office PowerPoint</Application>
  <PresentationFormat>On-screen Show (16:9)</PresentationFormat>
  <Paragraphs>184</Paragraphs>
  <Slides>28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Courier New</vt:lpstr>
      <vt:lpstr>Office Theme</vt:lpstr>
      <vt:lpstr>Lecture 4</vt:lpstr>
      <vt:lpstr>PowerPoint Presentation</vt:lpstr>
      <vt:lpstr>Lecture 3 Checklist </vt:lpstr>
      <vt:lpstr>Review: Table Operations</vt:lpstr>
      <vt:lpstr>Review: Table Operations</vt:lpstr>
      <vt:lpstr>PowerPoint Presentation</vt:lpstr>
      <vt:lpstr>Class Checklist</vt:lpstr>
      <vt:lpstr>Lecture 4 Checklist </vt:lpstr>
      <vt:lpstr>Lecture 4 Checklist - Programming </vt:lpstr>
      <vt:lpstr>PowerPoint Presentation</vt:lpstr>
      <vt:lpstr>Ints and Floats</vt:lpstr>
      <vt:lpstr>Ints and Floats</vt:lpstr>
      <vt:lpstr>Ints and Floats</vt:lpstr>
      <vt:lpstr>PowerPoint Presentation</vt:lpstr>
      <vt:lpstr>Text and Strings</vt:lpstr>
      <vt:lpstr>Text and Strings</vt:lpstr>
      <vt:lpstr>Text and Strings</vt:lpstr>
      <vt:lpstr>Text and Strings</vt:lpstr>
      <vt:lpstr>Discussion Question</vt:lpstr>
      <vt:lpstr>PowerPoint Presentation</vt:lpstr>
      <vt:lpstr>Every value has a type</vt:lpstr>
      <vt:lpstr>Every value has a type</vt:lpstr>
      <vt:lpstr>Every value has a type</vt:lpstr>
      <vt:lpstr>Conversions</vt:lpstr>
      <vt:lpstr>Conversions</vt:lpstr>
      <vt:lpstr>Conversions</vt:lpstr>
      <vt:lpstr>Arrays</vt:lpstr>
      <vt:lpstr>Arrays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Review: Table Operations</dc:title>
  <cp:lastModifiedBy>John Bergschneider</cp:lastModifiedBy>
  <cp:revision>4</cp:revision>
  <dcterms:created xsi:type="dcterms:W3CDTF">2021-01-13T20:43:25Z</dcterms:created>
  <dcterms:modified xsi:type="dcterms:W3CDTF">2021-08-30T04:30:50Z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